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5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Noto Sans Medium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entury Schoolbook" panose="02040604050505020304" pitchFamily="18" charset="0"/>
      <p:regular r:id="rId18"/>
      <p:bold r:id="rId19"/>
      <p:italic r:id="rId20"/>
      <p:boldItalic r:id="rId21"/>
    </p:embeddedFont>
    <p:embeddedFont>
      <p:font typeface="Wingdings 2" panose="05020102010507070707" pitchFamily="18" charset="2"/>
      <p:regular r:id="rId22"/>
    </p:embeddedFont>
    <p:embeddedFont>
      <p:font typeface="Noto Sans ExtraBold" panose="020B0604020202020204" charset="0"/>
      <p:regular r:id="rId23"/>
    </p:embeddedFont>
    <p:embeddedFont>
      <p:font typeface="Noto Sans SemiBold" panose="020B0604020202020204" charset="0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55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60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Внутриутробное кровообращение устроено иначе, чем после рождения. Сегодня проследим путь крови от плаценты к плоду и обратно, а затем увидим, что меняет первый вдох.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Плацента временно выполняет ключевые функции, которые после рождения перейдут к лёгким и другим органам. Поэтому лёгочный кровоток плода должен быть небольшим.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Запомните общий контур: плацента является внешним источником кислорода, сердце распределяет кровь внутри плода, а возврат идёт по двум пупочным артериям.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Пупочная вена приносит наиболее насыщенную кислородом кровь. Она не обязана целиком проходить через печень: венозный проток направляет часть потока дальше.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Правое предсердие не просто принимает кровь. Геометрия потоков направляет более насыщенную кровь к овальному окну, а остальную — в правый желудочек.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Овальное окно позволяет обойти лёгкие и попасть в левое сердце. Через восходящую аорту этот поток прежде всего направляется к сердцу и головному мозгу.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Третий шунт — артериальный проток. Он соединяет лёгочный ствол с аортой и не даёт большому объёму крови проходить через лёгкие до рождения.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Такое распределение поддерживает наиболее чувствительные органы. Сначала получают поток сердце и мозг, а менее насыщенная кровь уходит в нижнюю часть тела и возвращается к плаценте.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Пройдите маршрут целиком. Плацента, пупочная вена, венозный проток, сердце, аорта, пупочные артерии и снова плацента. Овальное окно и правый желудочек — два параллельных пути внутри центрального участка.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Первый вдох меняет два сопротивления сразу. Лёгочное сопротивление падает, системное после пережатия пуповины повышается. Поэтому плацентарный контур закрывается, а лёгкие начинают принимать основной поток.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2037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8456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8289065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57573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61456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264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18373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57532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71125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1168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7108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6870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55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78829981-D1E6-472A-A590-825A43D6AD2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337281D-FD1C-495E-B9C8-028ADDEB9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2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00120" y="2159000"/>
            <a:ext cx="1040104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1035528" y="967788"/>
            <a:ext cx="9791455" cy="1642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2000"/>
              </a:lnSpc>
              <a:buNone/>
            </a:pP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1648176" y="2439202"/>
            <a:ext cx="104010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Как кровь обходит ещё не работающие лёгкие</a:t>
            </a:r>
            <a:endParaRPr lang="en-US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142" y="7389844"/>
            <a:ext cx="4289554" cy="9312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1388" y="4883858"/>
            <a:ext cx="7781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Как кровь обходит ещё не работающие лёгкие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388" y="2043404"/>
            <a:ext cx="79993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Кровообращение плода</a:t>
            </a:r>
            <a:endParaRPr lang="ru-RU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200" kern="100" spc="-126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Плацента заменяет органы, которые ещё не работают</a:t>
            </a:r>
            <a:endParaRPr lang="en-US" sz="4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5" y="1905000"/>
            <a:ext cx="571486" cy="571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585" y="2609850"/>
            <a:ext cx="3454314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4180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Газообмен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09585" y="3155950"/>
            <a:ext cx="3454314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Кислород поступает к плоду, а углекислый газ удаляется через плаценту.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691" y="1905000"/>
            <a:ext cx="571486" cy="571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8691" y="2609850"/>
            <a:ext cx="345431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4180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Питательные вещества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4368691" y="3536950"/>
            <a:ext cx="3454314" cy="1096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Плод получает необходимые питательные вещества; продукты обмена удаляются через плаценту.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797" y="1905000"/>
            <a:ext cx="571486" cy="5715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27797" y="2609850"/>
            <a:ext cx="3454314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4180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Лёгкие плода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8127797" y="3155950"/>
            <a:ext cx="3454314" cy="54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До рождения лёгкие плода не участвуют в газообмене.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31800"/>
            <a:ext cx="1163290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02 · ОСНОВНОЙ МАРШРУТ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58786" y="721916"/>
            <a:ext cx="11074123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kern="100" spc="-132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Главный маршрут: плацента → плод → плацента</a:t>
            </a:r>
            <a:endParaRPr lang="en-US" sz="4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858" y="3048099"/>
            <a:ext cx="9471979" cy="342890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51417" y="3565900"/>
            <a:ext cx="5844060" cy="299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kern="100" spc="-57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Плацента → плод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2051417" y="4607817"/>
            <a:ext cx="5844060" cy="299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kern="100" spc="-57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Сердце и сосуды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2051417" y="5640262"/>
            <a:ext cx="5844060" cy="299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kern="100" spc="-57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Пупочные артерии → плацента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000" kern="100" spc="-120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Пупочная вена и первый обход печени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09585" y="1346200"/>
            <a:ext cx="3454314" cy="2405261"/>
          </a:xfrm>
          <a:prstGeom prst="rect">
            <a:avLst/>
          </a:prstGeom>
          <a:solidFill>
            <a:srgbClr val="2F6F64"/>
          </a:solidFill>
          <a:ln/>
        </p:spPr>
      </p:sp>
      <p:sp>
        <p:nvSpPr>
          <p:cNvPr id="4" name="Text 2"/>
          <p:cNvSpPr/>
          <p:nvPr/>
        </p:nvSpPr>
        <p:spPr>
          <a:xfrm>
            <a:off x="838179" y="1574800"/>
            <a:ext cx="87111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01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38179" y="1894880"/>
            <a:ext cx="2997125" cy="190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838179" y="2051050"/>
            <a:ext cx="2997125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Пупочная вена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38179" y="2597150"/>
            <a:ext cx="2997125" cy="925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Пупочная вена несёт к плоду кровь с высоким содержанием кислорода.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68691" y="1574800"/>
            <a:ext cx="87111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02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68691" y="1894880"/>
            <a:ext cx="3454314" cy="19050"/>
          </a:xfrm>
          <a:prstGeom prst="rect">
            <a:avLst/>
          </a:prstGeom>
          <a:solidFill>
            <a:srgbClr val="2A3FC4"/>
          </a:solidFill>
          <a:ln/>
        </p:spPr>
      </p:sp>
      <p:sp>
        <p:nvSpPr>
          <p:cNvPr id="10" name="Text 8"/>
          <p:cNvSpPr/>
          <p:nvPr/>
        </p:nvSpPr>
        <p:spPr>
          <a:xfrm>
            <a:off x="4368691" y="2051050"/>
            <a:ext cx="3454314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4180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Печень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368691" y="2597150"/>
            <a:ext cx="3454314" cy="617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8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Часть крови проходит через печень.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27797" y="1574800"/>
            <a:ext cx="87111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03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27797" y="1894880"/>
            <a:ext cx="3454314" cy="19050"/>
          </a:xfrm>
          <a:prstGeom prst="rect">
            <a:avLst/>
          </a:prstGeom>
          <a:solidFill>
            <a:srgbClr val="2A3FC4"/>
          </a:solidFill>
          <a:ln/>
        </p:spPr>
      </p:sp>
      <p:sp>
        <p:nvSpPr>
          <p:cNvPr id="14" name="Text 12"/>
          <p:cNvSpPr/>
          <p:nvPr/>
        </p:nvSpPr>
        <p:spPr>
          <a:xfrm>
            <a:off x="8127797" y="2051050"/>
            <a:ext cx="3454314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4180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Венозный проток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127797" y="2597150"/>
            <a:ext cx="3454314" cy="925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8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Часть направляется через венозный проток, минуя значительную часть печени.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09585" y="5939830"/>
            <a:ext cx="11582110" cy="308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8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Первый шунт — венозный проток — снижает путь крови к сердцу.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31800"/>
            <a:ext cx="1163290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04 · РАСПРЕДЕЛЕНИЕ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58786" y="721916"/>
            <a:ext cx="11074123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kern="100" spc="-132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Правое предсердие распределяет два потока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58786" y="2068116"/>
            <a:ext cx="4883425" cy="2625527"/>
          </a:xfrm>
          <a:prstGeom prst="rect">
            <a:avLst/>
          </a:prstGeom>
          <a:solidFill>
            <a:srgbClr val="2A3FC4"/>
          </a:solidFill>
          <a:ln/>
        </p:spPr>
      </p:sp>
      <p:sp>
        <p:nvSpPr>
          <p:cNvPr id="5" name="Text 3"/>
          <p:cNvSpPr/>
          <p:nvPr/>
        </p:nvSpPr>
        <p:spPr>
          <a:xfrm>
            <a:off x="939776" y="2423716"/>
            <a:ext cx="4502434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БОЛЕЕ НАСЫЩЕННЫЙ ПОТОК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39776" y="2713831"/>
            <a:ext cx="4121444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3200" kern="100" spc="-96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К овальному окну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39776" y="3348831"/>
            <a:ext cx="4121444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Дальше — в левое сердце и восходящую аорту.</a:t>
            </a:r>
            <a:endParaRPr lang="en-US" sz="17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904" y="2296716"/>
            <a:ext cx="571486" cy="5715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749385" y="2068116"/>
            <a:ext cx="4883524" cy="2625527"/>
          </a:xfrm>
          <a:prstGeom prst="rect">
            <a:avLst/>
          </a:prstGeom>
          <a:solidFill>
            <a:srgbClr val="BD4F1C"/>
          </a:solidFill>
          <a:ln/>
        </p:spPr>
      </p:sp>
      <p:sp>
        <p:nvSpPr>
          <p:cNvPr id="10" name="Text 7"/>
          <p:cNvSpPr/>
          <p:nvPr/>
        </p:nvSpPr>
        <p:spPr>
          <a:xfrm>
            <a:off x="7130376" y="2423716"/>
            <a:ext cx="4502533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ОСТАЛЬНОЙ ПОТОК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130376" y="2713831"/>
            <a:ext cx="4121543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3200" kern="100" spc="-96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К правому желудочку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7130376" y="3755231"/>
            <a:ext cx="4121543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Дальше — в лёгочный ствол и артериальный проток.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558786" y="4900017"/>
            <a:ext cx="11632909" cy="308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8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Кровь из нижней полой вены поступает в правое предсердие, где потоки разделяются.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05 · ВТОРОЙ ШУНТ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09585" y="899716"/>
            <a:ext cx="10972526" cy="1294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2000"/>
              </a:lnSpc>
              <a:buNone/>
            </a:pPr>
            <a:r>
              <a:rPr lang="en-US" sz="5200" kern="100" spc="-182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Овальное окно направляет кровь к мозгу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09585" y="2422525"/>
            <a:ext cx="74035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9585" y="2743200"/>
            <a:ext cx="3454314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4180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Правое предсердие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368691" y="2422525"/>
            <a:ext cx="74035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68691" y="2743200"/>
            <a:ext cx="3454314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4180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Овальное окно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127797" y="2422525"/>
            <a:ext cx="74035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127797" y="2743200"/>
            <a:ext cx="345431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4180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Левый желудочек → аорта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09585" y="3711575"/>
            <a:ext cx="10972526" cy="617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8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Сообщение между предсердиями позволяет части крови перейти из правого предсердия в левое, затем в левый желудочек и аорту.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31800"/>
            <a:ext cx="1163290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06 · ТРЕТИЙ ШУНТ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58786" y="721916"/>
            <a:ext cx="11074123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kern="100" spc="-132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Артериальный проток выключает лёгкие из большого потока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58786" y="2068116"/>
            <a:ext cx="11074123" cy="1280716"/>
          </a:xfrm>
          <a:prstGeom prst="rect">
            <a:avLst/>
          </a:prstGeom>
          <a:solidFill>
            <a:srgbClr val="CFDC1E"/>
          </a:solidFill>
          <a:ln/>
        </p:spPr>
      </p:sp>
      <p:sp>
        <p:nvSpPr>
          <p:cNvPr id="5" name="Text 3"/>
          <p:cNvSpPr/>
          <p:nvPr/>
        </p:nvSpPr>
        <p:spPr>
          <a:xfrm>
            <a:off x="914377" y="2372916"/>
            <a:ext cx="10718532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000000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ШУНТ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377" y="2663031"/>
            <a:ext cx="10362941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3000" kern="100" spc="-90" dirty="0">
                <a:solidFill>
                  <a:srgbClr val="000000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Артериальный проток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58786" y="3653631"/>
            <a:ext cx="5384665" cy="1738511"/>
          </a:xfrm>
          <a:prstGeom prst="rect">
            <a:avLst/>
          </a:prstGeom>
          <a:solidFill>
            <a:srgbClr val="BD4F1C"/>
          </a:solidFill>
          <a:ln/>
        </p:spPr>
      </p:sp>
      <p:sp>
        <p:nvSpPr>
          <p:cNvPr id="8" name="Text 6"/>
          <p:cNvSpPr/>
          <p:nvPr/>
        </p:nvSpPr>
        <p:spPr>
          <a:xfrm>
            <a:off x="914377" y="3958431"/>
            <a:ext cx="4673483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Лёгочный ствол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14377" y="4504531"/>
            <a:ext cx="5029074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Кровь выходит из правого желудочка.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248244" y="3653631"/>
            <a:ext cx="5384665" cy="1738511"/>
          </a:xfrm>
          <a:prstGeom prst="rect">
            <a:avLst/>
          </a:prstGeom>
          <a:solidFill>
            <a:srgbClr val="2A3FC4"/>
          </a:solidFill>
          <a:ln/>
        </p:spPr>
      </p:sp>
      <p:sp>
        <p:nvSpPr>
          <p:cNvPr id="11" name="Text 9"/>
          <p:cNvSpPr/>
          <p:nvPr/>
        </p:nvSpPr>
        <p:spPr>
          <a:xfrm>
            <a:off x="6603835" y="3958431"/>
            <a:ext cx="4673483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Аорта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603835" y="4504531"/>
            <a:ext cx="4673483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Основной системный поток продолжается дальше.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58786" y="5598517"/>
            <a:ext cx="11632909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Высокое сопротивление неработающих лёгких направляет кровь из лёгочного ствола в аорту.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095848" cy="6858000"/>
          </a:xfrm>
          <a:prstGeom prst="rect">
            <a:avLst/>
          </a:prstGeom>
          <a:solidFill>
            <a:srgbClr val="24180F"/>
          </a:solidFill>
          <a:ln/>
        </p:spPr>
      </p:sp>
      <p:sp>
        <p:nvSpPr>
          <p:cNvPr id="3" name="Text 1"/>
          <p:cNvSpPr/>
          <p:nvPr/>
        </p:nvSpPr>
        <p:spPr>
          <a:xfrm>
            <a:off x="457189" y="533400"/>
            <a:ext cx="563865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07 · ПРИОРИТЕТЫ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189" y="823516"/>
            <a:ext cx="5181470" cy="35841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2000"/>
              </a:lnSpc>
              <a:buNone/>
            </a:pPr>
            <a:r>
              <a:rPr lang="en-US" sz="7200" kern="100" spc="-252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Кому достаётся</a:t>
            </a:r>
            <a:endParaRPr lang="en-US" sz="7200" dirty="0"/>
          </a:p>
          <a:p>
            <a:pPr marL="0" indent="0" algn="l">
              <a:lnSpc>
                <a:spcPct val="82000"/>
              </a:lnSpc>
              <a:buNone/>
            </a:pPr>
            <a:r>
              <a:rPr lang="en-US" sz="7200" kern="100" spc="-252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лучший поток?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6629234" y="533400"/>
            <a:ext cx="5029074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000" kern="100" spc="-120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Мозг и сердце получают кровь с лучшей оксигенацией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629234" y="2997200"/>
            <a:ext cx="5029074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Более насыщенная кровь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629234" y="3543300"/>
            <a:ext cx="5029074" cy="874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Через овальное окно и восходящую аорту приоритетно снабжает миокард и головной мозг.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629234" y="4823916"/>
            <a:ext cx="5029074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BD4F1C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Менее насыщенная кровь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629234" y="5370016"/>
            <a:ext cx="5029074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Из нисходящей аорты направляется к нижней части тела и плаценте.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629234" y="4608016"/>
            <a:ext cx="5029074" cy="25400"/>
          </a:xfrm>
          <a:prstGeom prst="rect">
            <a:avLst/>
          </a:prstGeom>
          <a:solidFill>
            <a:srgbClr val="2A3FC4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06400"/>
            <a:ext cx="1163290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08 · СИНТЕЗ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58786" y="696516"/>
            <a:ext cx="11074123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200" kern="100" spc="-126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Полный круг кровообращения плода</a:t>
            </a:r>
            <a:endParaRPr lang="en-US" sz="4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6782" y="1779548"/>
            <a:ext cx="11074123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06400"/>
            <a:ext cx="1163290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2A3FC4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09 · ПЕРЕХОД К ПОСЛЕРОДОВОМУ КРОВООБРАЩЕНИЮ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58786" y="696516"/>
            <a:ext cx="11074123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200" kern="100" spc="-126" dirty="0">
                <a:solidFill>
                  <a:srgbClr val="24180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Первый вдох меняет сопротивление сосудов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558786" y="2005806"/>
            <a:ext cx="4883425" cy="3690938"/>
          </a:xfrm>
          <a:prstGeom prst="rect">
            <a:avLst/>
          </a:prstGeom>
          <a:solidFill>
            <a:srgbClr val="BD4F1C"/>
          </a:solidFill>
          <a:ln/>
        </p:spPr>
      </p:sp>
      <p:sp>
        <p:nvSpPr>
          <p:cNvPr id="5" name="Text 3"/>
          <p:cNvSpPr/>
          <p:nvPr/>
        </p:nvSpPr>
        <p:spPr>
          <a:xfrm>
            <a:off x="939776" y="2361406"/>
            <a:ext cx="4502434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ДО РОЖДЕНИЯ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39776" y="2651522"/>
            <a:ext cx="4121444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3400" kern="100" spc="-102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Лёгкие почти выключены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939776" y="3743722"/>
            <a:ext cx="4121444" cy="874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Сопротивление лёгочных сосудов высокое. Кровь обходит лёгкие через шунты.</a:t>
            </a:r>
            <a:endParaRPr lang="en-US" sz="17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904" y="3565525"/>
            <a:ext cx="571486" cy="5715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749385" y="2005806"/>
            <a:ext cx="4883524" cy="3690938"/>
          </a:xfrm>
          <a:prstGeom prst="rect">
            <a:avLst/>
          </a:prstGeom>
          <a:solidFill>
            <a:srgbClr val="2A3FC4"/>
          </a:solidFill>
          <a:ln/>
        </p:spPr>
      </p:sp>
      <p:sp>
        <p:nvSpPr>
          <p:cNvPr id="10" name="Text 7"/>
          <p:cNvSpPr/>
          <p:nvPr/>
        </p:nvSpPr>
        <p:spPr>
          <a:xfrm>
            <a:off x="7130376" y="2361406"/>
            <a:ext cx="4502533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3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ПОСЛЕ ПЕРВОГО ВДОХА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130376" y="2651522"/>
            <a:ext cx="4121543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3400" kern="100" spc="-102" dirty="0">
                <a:solidFill>
                  <a:srgbClr val="FFFFFF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Лёгкие принимают больше крови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7130376" y="4175522"/>
            <a:ext cx="4121543" cy="11656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Лёгкие расправляются, сопротивление снижается, а пережатие пуповины прекращает плацентарный контур.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558786" y="5903119"/>
            <a:ext cx="11074123" cy="54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24180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Одновременно повышается системное сосудистое сопротивление: кровообращение перестраивается на послеродовой тип.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16</TotalTime>
  <Words>658</Words>
  <Application>Microsoft Office PowerPoint</Application>
  <PresentationFormat>Широкоэкранный</PresentationFormat>
  <Paragraphs>92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Noto Sans Medium</vt:lpstr>
      <vt:lpstr>Calibri</vt:lpstr>
      <vt:lpstr>Arial</vt:lpstr>
      <vt:lpstr>Century Schoolbook</vt:lpstr>
      <vt:lpstr>Wingdings 2</vt:lpstr>
      <vt:lpstr>Noto Sans ExtraBold</vt:lpstr>
      <vt:lpstr>Noto Sans SemiBold</vt:lpstr>
      <vt:lpstr>View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Пользователь Windows</cp:lastModifiedBy>
  <cp:revision>3</cp:revision>
  <dcterms:created xsi:type="dcterms:W3CDTF">2026-10-06T02:33:42Z</dcterms:created>
  <dcterms:modified xsi:type="dcterms:W3CDTF">2026-10-06T02:51:28Z</dcterms:modified>
</cp:coreProperties>
</file>