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CCFF"/>
    <a:srgbClr val="0066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548742-EA76-1CD9-3A5E-1396C19EF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5C8C02-E819-5FB9-1088-45FC59193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6BA36A-5DD9-40BB-BD56-ECBE85502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63F14D-6656-FB45-B7B1-D187E8213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F253D5-9753-044F-E981-A32A279E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28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D4333B-D3EC-6E0C-0614-8785FA48D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A2CC85-9DE8-13B4-1E41-86234F790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5CC592-2365-AB4C-348A-28311160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50371-AF64-DC26-D2EE-45B9D4E81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19A27-3BEA-69F3-742B-4AF6E14CC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78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DEDE6-B357-1F73-D4D8-4C904529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94BA72-9FC9-373F-CA92-8804E1302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EE013E-D27B-C815-C5E6-210CFD13E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09F07-A9D5-5F8F-565D-8EE2F38A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BDF641-56A6-A25B-9C4B-058750F56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62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EEC27-EC7C-E772-FEA5-51E27062B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8E44F8-E3E5-FEE9-4FCE-ECC7419A2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AEEA74-385E-7122-7EEC-EEEFF1B1A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2FF9B9-75D7-BBA7-BC3A-00E824080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3CD965-BB2E-02EE-3600-3F23F1F2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95BF5A-8682-435A-B39C-20784FD4A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3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DF195-76D0-D926-08CC-7FD7B8B8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6CF22E-93EA-5CCC-C55E-8655AC34F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7A9BD6-A40C-EDF3-EA09-C20BB0283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6EDFB7-608B-EE9A-D428-66BCD677E4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895C8C-36A9-9073-4CFC-49F60B362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399900-839E-DE93-CFD8-B2A69547E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33F8DBB-92A4-72FD-4DE0-FAD0B84E2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BCF3D3C-AD7F-7FA3-0A8C-41082C84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57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4780E2-C92D-8B63-7429-CE112CB62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206E81-3226-B647-66AB-49B57C78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79F1D6-35A3-1A7E-57C1-07D89330A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AA7BC8-F878-4312-383A-6E226DF72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18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4825E67-A06B-CCB2-6095-558F40D6E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01A00A-DC3C-CAB7-4204-146650A9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B68159-B6B5-2919-4FDD-1A0A0440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10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A6B41-81A0-A59E-3D8B-BD35150F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D4DDA2-60FF-839B-59F7-C0C323BF4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862179-20B2-CE87-DA09-15E449EF5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6F853F-6280-225A-32B5-03F1EE5A8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AEED09-68D6-C432-58B0-010266BEC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90C99E-A28F-4828-6160-5A3E3478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107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D518B-3C8F-E13F-5A3E-1799BD013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B2FE59A-23FE-B75A-C7F4-8C447BD2245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BBA5B1-A8D7-0630-0A4F-2544F71ED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F1EDE8-BA0C-A873-4D39-E6A78E3B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B99808-4C53-F962-AAE1-6CB7B6D2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10BDAD-A8DF-255F-17FB-361842954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15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CA6AF-26F8-48A6-8B80-E34A3EF4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D89C19-CB73-DB33-2306-2DF0FFE9F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2D2F62-1960-EC49-B160-7FF296D8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7AEB04-BEA9-7EC6-F90C-AA9F0610D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F958B3-7C8C-8D5C-8B48-D879ECCFA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02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69AF0B-CEFD-1C14-C17F-45BAF63AFF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847C03-9759-0763-03D4-AD7928A41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59CC04-670C-CC00-2556-50BB557AE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D955D5-9D53-7229-D561-AD173C4F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F99B6-77BD-56F5-A996-B2F55A57F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74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D21B4-43C3-7B26-C0C6-3E838F90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63AAFE-2B08-4540-1F27-559884CD1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DFC5A-9600-1ECE-042E-FEF826EAA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2A81BE-25E2-48C4-B679-9045BE1D1A82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4A48AD-A515-5C67-9330-1D7DAF8AD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5A3046-A0F1-3A92-9765-1BCD26764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892D50-6CE3-4517-A6C8-E5623BC78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5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745D5-F2DF-4509-8CA6-C1CE16F51A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Акушерские пособия по методу Н.А.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00AD3B-1DA0-F27D-41B0-B557EDAEB7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8988" y="4520242"/>
            <a:ext cx="5011947" cy="1595886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/>
              <a:t>Презентацию выполнили: студенты 213 группы</a:t>
            </a:r>
          </a:p>
          <a:p>
            <a:pPr algn="l"/>
            <a:r>
              <a:rPr lang="ru-RU" dirty="0"/>
              <a:t>Штейнберг Вера</a:t>
            </a:r>
          </a:p>
          <a:p>
            <a:pPr algn="l"/>
            <a:r>
              <a:rPr lang="ru-RU" dirty="0" err="1"/>
              <a:t>Батраченко</a:t>
            </a:r>
            <a:r>
              <a:rPr lang="ru-RU" dirty="0"/>
              <a:t> Евгений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4D746C-7EC6-979C-E4C0-77356A8A5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79" y="4520242"/>
            <a:ext cx="1876340" cy="174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0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3FDF8-8549-9C96-277D-999F2059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highlight>
                  <a:srgbClr val="FF9999"/>
                </a:highlight>
              </a:rPr>
              <a:t>Тазовое предлежание                                                      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EB91CE-A6F3-FA2F-443A-8FECF4A4A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Тазовое предлежание встречается примерно в 3–5% родов и связано с повышенным риском осложнений для матери и плода. Основные опасности — запрокидывание ручек, разгибание головки и сдавление пуповины. Поэтому акушер должен владеть ручными пособиями.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значение имеют пособия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— при чисто ягодичном предлежании;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— при ножных предлежаниях.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цель — обеспечить правильное продвижение плода и снизить риск осложнений во время родов.</a:t>
            </a:r>
          </a:p>
        </p:txBody>
      </p:sp>
    </p:spTree>
    <p:extLst>
      <p:ext uri="{BB962C8B-B14F-4D97-AF65-F5344CB8AC3E}">
        <p14:creationId xmlns:p14="http://schemas.microsoft.com/office/powerpoint/2010/main" val="408106912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75082-5B16-2E23-E436-DDF8BD10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highlight>
                  <a:srgbClr val="FF9999"/>
                </a:highlight>
              </a:rPr>
              <a:t>Тазовые предлежания и биомеханизм родов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771CCC-D51A-69AA-4819-D00734363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984" y="4002656"/>
            <a:ext cx="12020910" cy="26138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600" dirty="0"/>
          </a:p>
          <a:p>
            <a:pPr marL="514350" indent="-514350">
              <a:buFont typeface="+mj-lt"/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 ягодичное — ножки разогнуты в коленях и согнуты в тазобедренных суставах.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Смешанное ягодичное — ножки согнуты в тазобедренных и коленных суставах.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ножное — предлежат обе ножки.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Неполное ножное — предлежит одна ножка.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E4FFA2-AD47-2F08-5127-CB46DF897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967" y="1264549"/>
            <a:ext cx="7073682" cy="288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4369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03AC53-A7C4-E372-DF7A-B389C7CAF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29" y="843676"/>
            <a:ext cx="5553110" cy="39173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47DCF3-F005-9C6B-EC53-6A97F1E0E6A9}"/>
              </a:ext>
            </a:extLst>
          </p:cNvPr>
          <p:cNvSpPr txBox="1"/>
          <p:nvPr/>
        </p:nvSpPr>
        <p:spPr>
          <a:xfrm>
            <a:off x="6586127" y="1166842"/>
            <a:ext cx="50723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Биомеханизм родов проходит последовательно: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Рождение плода до пупка.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Рождение до нижних углов лопаток.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Рождение ручек.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Рождение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головки.Рождение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плода до пупка.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BBC1E8-C73B-FACD-6F88-D79B6D2F5D0E}"/>
              </a:ext>
            </a:extLst>
          </p:cNvPr>
          <p:cNvSpPr txBox="1"/>
          <p:nvPr/>
        </p:nvSpPr>
        <p:spPr>
          <a:xfrm>
            <a:off x="854015" y="5279366"/>
            <a:ext cx="10804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опасный этап — рождение головки, когда возможно сдавление пуповины и развитие острой гипоксии плода. Поэтому требуется своевременная и правильная акушерская помощь.</a:t>
            </a:r>
          </a:p>
        </p:txBody>
      </p:sp>
    </p:spTree>
    <p:extLst>
      <p:ext uri="{BB962C8B-B14F-4D97-AF65-F5344CB8AC3E}">
        <p14:creationId xmlns:p14="http://schemas.microsoft.com/office/powerpoint/2010/main" val="59719182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9C29DC-E374-108F-1180-FD2EEEB6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Показания и условия применения </a:t>
            </a:r>
            <a:r>
              <a:rPr lang="ru-RU" sz="4000" dirty="0" err="1">
                <a:highlight>
                  <a:srgbClr val="FF9999"/>
                </a:highlight>
              </a:rPr>
              <a:t>Цовьянова</a:t>
            </a:r>
            <a:r>
              <a:rPr lang="ru-RU" sz="4000" dirty="0">
                <a:highlight>
                  <a:srgbClr val="FF9999"/>
                </a:highlight>
              </a:rPr>
              <a:t> </a:t>
            </a:r>
            <a:r>
              <a:rPr lang="en-US" sz="4000" dirty="0">
                <a:highlight>
                  <a:srgbClr val="FF9999"/>
                </a:highlight>
              </a:rPr>
              <a:t>I</a:t>
            </a:r>
            <a:r>
              <a:rPr lang="ru-RU" sz="4000" dirty="0">
                <a:highlight>
                  <a:srgbClr val="FF9999"/>
                </a:highlight>
              </a:rPr>
              <a:t> 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01D320-8C60-E022-473D-1BF36C7FE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Показание: чисто ягодичное предлежание плода.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прорезывания ягодиц вмешиваться в роды не следует.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начала прорезывания ягодиц роженицу укладывают на поперечную кровать.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потуг женщина прижимает бедра к животу — это облегчает рождение головки.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прорезывании ягодиц для ускорения II периода родов может выполняться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перинеотомия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эпизиотомия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особенно у первородящих.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Ручное пособие применяют после рождения туловища до пупка.</a:t>
            </a:r>
          </a:p>
        </p:txBody>
      </p:sp>
    </p:spTree>
    <p:extLst>
      <p:ext uri="{BB962C8B-B14F-4D97-AF65-F5344CB8AC3E}">
        <p14:creationId xmlns:p14="http://schemas.microsoft.com/office/powerpoint/2010/main" val="311737801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D5F3D5-AB77-E457-ED2C-CE8CCC3F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Техника пособия </a:t>
            </a:r>
            <a:r>
              <a:rPr lang="ru-RU" sz="4000" dirty="0" err="1">
                <a:highlight>
                  <a:srgbClr val="FF9999"/>
                </a:highlight>
              </a:rPr>
              <a:t>Цовьянова</a:t>
            </a:r>
            <a:r>
              <a:rPr lang="ru-RU" sz="4000" dirty="0">
                <a:highlight>
                  <a:srgbClr val="FF9999"/>
                </a:highlight>
              </a:rPr>
              <a:t> </a:t>
            </a:r>
            <a:r>
              <a:rPr lang="en-US" sz="4000" dirty="0">
                <a:highlight>
                  <a:srgbClr val="FF9999"/>
                </a:highlight>
              </a:rPr>
              <a:t>I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6312AD-5E7F-9E43-4A76-347DD5526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После прорезывания ягодиц акушер обхватывает туловище плода двумя руками: большие пальцы — на бедрах, остальные — вдоль крестца.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Руки постепенно продвигаются к половой щели, удерживая ножки прижатыми к животу и не допуская их выпадения.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рождении плечевого пояса ручки обычно рождаются самостоятельно, затем появляются ножки.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Для рождения ручек туловище направляют: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вниз (кзади) — для рождения передней ручки;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вверх (кпереди) — для задней ручки.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Если ручки не рождаются самостоятельно — переходят к классическому ручному пособию.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Для рождения головки туловище направляют вверх, а ягодицы — несколько книзу.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При правильном выполнении последовательно появляются подбородок, рот и ноздри, после чего рождается головка.</a:t>
            </a:r>
          </a:p>
        </p:txBody>
      </p:sp>
    </p:spTree>
    <p:extLst>
      <p:ext uri="{BB962C8B-B14F-4D97-AF65-F5344CB8AC3E}">
        <p14:creationId xmlns:p14="http://schemas.microsoft.com/office/powerpoint/2010/main" val="318152731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C0FF1-6750-1E4B-E66B-3A3EDF709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Показания и условия применения пособия </a:t>
            </a:r>
            <a:r>
              <a:rPr lang="ru-RU" sz="4000" dirty="0" err="1">
                <a:highlight>
                  <a:srgbClr val="FF9999"/>
                </a:highlight>
              </a:rPr>
              <a:t>Цовьянова</a:t>
            </a:r>
            <a:r>
              <a:rPr lang="ru-RU" sz="4000" dirty="0">
                <a:highlight>
                  <a:srgbClr val="FF9999"/>
                </a:highlight>
              </a:rPr>
              <a:t> II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5C01C7-AF34-3134-F74E-39C6C82E4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9912"/>
            <a:ext cx="10515600" cy="4351338"/>
          </a:xfrm>
        </p:spPr>
        <p:txBody>
          <a:bodyPr/>
          <a:lstStyle/>
          <a:p>
            <a:r>
              <a:rPr lang="ru-RU" dirty="0"/>
              <a:t>Показание: ножное предлежание плода.</a:t>
            </a:r>
          </a:p>
          <a:p>
            <a:endParaRPr lang="ru-RU" dirty="0"/>
          </a:p>
          <a:p>
            <a:r>
              <a:rPr lang="ru-RU" dirty="0"/>
              <a:t>Применяется при доношенной беременности и живом плоде.</a:t>
            </a:r>
          </a:p>
          <a:p>
            <a:r>
              <a:rPr lang="ru-RU" dirty="0"/>
              <a:t>Основная цель — предотвратить выпадение ножек и ручек и способствовать переходу ножного предлежания в ягодичное.</a:t>
            </a:r>
          </a:p>
          <a:p>
            <a:r>
              <a:rPr lang="ru-RU" dirty="0"/>
              <a:t>До полного раскрытия шейки матки не допускают преждевременного рождения ножек.</a:t>
            </a:r>
          </a:p>
          <a:p>
            <a:r>
              <a:rPr lang="ru-RU" dirty="0"/>
              <a:t>После формирования ягодичного предлежания роды ведут как при ягодичном предлежании.</a:t>
            </a:r>
          </a:p>
        </p:txBody>
      </p:sp>
    </p:spTree>
    <p:extLst>
      <p:ext uri="{BB962C8B-B14F-4D97-AF65-F5344CB8AC3E}">
        <p14:creationId xmlns:p14="http://schemas.microsoft.com/office/powerpoint/2010/main" val="361935980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1F315-18B4-0533-F78C-F919EB29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Техника пособия </a:t>
            </a:r>
            <a:r>
              <a:rPr lang="ru-RU" sz="4000" dirty="0" err="1">
                <a:highlight>
                  <a:srgbClr val="FF9999"/>
                </a:highlight>
              </a:rPr>
              <a:t>Цовьянова</a:t>
            </a:r>
            <a:r>
              <a:rPr lang="ru-RU" sz="4000" dirty="0">
                <a:highlight>
                  <a:srgbClr val="FF9999"/>
                </a:highlight>
              </a:rPr>
              <a:t> </a:t>
            </a:r>
            <a:r>
              <a:rPr lang="en-US" sz="4000" dirty="0">
                <a:highlight>
                  <a:srgbClr val="FF9999"/>
                </a:highlight>
              </a:rPr>
              <a:t>II</a:t>
            </a:r>
            <a:r>
              <a:rPr lang="ru-RU" sz="4000" dirty="0">
                <a:highlight>
                  <a:srgbClr val="FF9999"/>
                </a:highlight>
              </a:rPr>
              <a:t> 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06F5C1-8BDA-A14C-4EB4-F9F2B12C0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До полного раскрытия шейки матки ножки не дают прорезаться.</a:t>
            </a:r>
          </a:p>
          <a:p>
            <a:r>
              <a:rPr lang="ru-RU" dirty="0"/>
              <a:t>Акушер удерживает ножки плода через влагалище, препятствуя их продвижению.</a:t>
            </a:r>
          </a:p>
          <a:p>
            <a:r>
              <a:rPr lang="ru-RU" dirty="0"/>
              <a:t>За счёт раздражения стоп происходит сгибание ножек и ягодичное предлежание.</a:t>
            </a:r>
          </a:p>
          <a:p>
            <a:r>
              <a:rPr lang="ru-RU" dirty="0"/>
              <a:t>После формирования ягодичного предлежания дальнейшие роды ведут как при чисто ягодичном предлежании, с применением пособия </a:t>
            </a:r>
            <a:r>
              <a:rPr lang="ru-RU" dirty="0" err="1"/>
              <a:t>Цовьянова</a:t>
            </a:r>
            <a:r>
              <a:rPr lang="ru-RU" dirty="0"/>
              <a:t> I.</a:t>
            </a:r>
          </a:p>
        </p:txBody>
      </p:sp>
    </p:spTree>
    <p:extLst>
      <p:ext uri="{BB962C8B-B14F-4D97-AF65-F5344CB8AC3E}">
        <p14:creationId xmlns:p14="http://schemas.microsoft.com/office/powerpoint/2010/main" val="389945519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53B51-1EB0-2963-4547-0D8D5A08D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Цель: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63AB96-9744-0F73-CFAF-174CCBA8D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допустить рождения ножек до полного раскрытия шейки матки.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Перевести ножное предлежание в смешанное ягодичное.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Это необходимо, чтобы предлежащая часть имела достаточный объём для раскрытия шейки.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Предотвращается ущемление головки и тяжёлая гипоксия плода.</a:t>
            </a:r>
          </a:p>
        </p:txBody>
      </p:sp>
    </p:spTree>
    <p:extLst>
      <p:ext uri="{BB962C8B-B14F-4D97-AF65-F5344CB8AC3E}">
        <p14:creationId xmlns:p14="http://schemas.microsoft.com/office/powerpoint/2010/main" val="189611313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5C561-856F-AC1B-5D1E-88C0DD12A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Осложнения и переход к классическому ручному пособию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D74CA6-5B4B-90C7-12E8-CC3755D10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Показание: задержка рождения ручек или головки, находящейся в полости малого таза.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Классическое пособие включает 4 момента: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1. Освобождение задней ручки — туловище отклоняют кпереди, пальцами вызывают сгибание ручки и выводят её.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2. Освобождение передней ручки — плод поворачивают на 180°, после чего выводят вторую ручку аналогичным способом.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3. Сгибание головки — по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Морисо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Левре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Ляшапель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4. Рождение головки — головку выводят осторожными тракциями вниз и на себя, поддерживая её сгибание</a:t>
            </a:r>
          </a:p>
        </p:txBody>
      </p:sp>
    </p:spTree>
    <p:extLst>
      <p:ext uri="{BB962C8B-B14F-4D97-AF65-F5344CB8AC3E}">
        <p14:creationId xmlns:p14="http://schemas.microsoft.com/office/powerpoint/2010/main" val="410243521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5FDFA3-9184-1E08-EB94-21BE6084A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Современные клинические рекомендации: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864F92-6489-5D3B-4498-58F7A5A0C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•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вмешиваться до самостоятельного рождения плода до уровня пупка.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 чисто ягодичном предлежании — после рождения туловища до пупка применяют пособие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I.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 ножном предлежании цель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— перевести его в смешанное ягодичное.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Если ножки не родились самостоятельно — применяют приём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Пинарда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Рутинная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эпизиотомия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рекомендуется; выполняется только по показаниям.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Кесарево сечение рекомендуется, если ягодицы не опустились на тазовое дно в течение 1 часа второго периода родов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995242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277B1-DD20-992F-9EFC-78DB66E88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highlight>
                  <a:srgbClr val="FF9999"/>
                </a:highlight>
              </a:rPr>
              <a:t>Заключение: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76AE05-3B1C-8F26-1AF2-B8C6A1FF9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при чисто ягодичном предлежании сохраняет физиологическое положение плода и облегчает рождение головки.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 при ножном предлежании препятствует преждевременному рождению ножек и способствует переходу в ягодичное предлежание.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метода требуют точной техники и своевременного перехода к классическому пособию при осложнениях.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частое применение кесарева сечения, методы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Цовьянова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остаются важными для подготовки акушера и ведения родов через естественные родовые пути.</a:t>
            </a:r>
          </a:p>
        </p:txBody>
      </p:sp>
    </p:spTree>
    <p:extLst>
      <p:ext uri="{BB962C8B-B14F-4D97-AF65-F5344CB8AC3E}">
        <p14:creationId xmlns:p14="http://schemas.microsoft.com/office/powerpoint/2010/main" val="415796042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39B6367-20B7-D2EF-9D29-118EB6715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/>
              <a:t>Спасибо за внимание! </a:t>
            </a:r>
            <a:r>
              <a:rPr lang="ru-RU" sz="4400" dirty="0">
                <a:sym typeface="Wingdings" panose="05000000000000000000" pitchFamily="2" charset="2"/>
              </a:rPr>
              <a:t>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70087711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832</Words>
  <Application>Microsoft Office PowerPoint</Application>
  <PresentationFormat>Широкоэкранный</PresentationFormat>
  <Paragraphs>83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Wingdings</vt:lpstr>
      <vt:lpstr>Тема Office</vt:lpstr>
      <vt:lpstr>Акушерские пособия по методу Н.А. Цовьянова </vt:lpstr>
      <vt:lpstr>Тазовое предлежание                                                        </vt:lpstr>
      <vt:lpstr>Тазовые предлежания и биомеханизм родов </vt:lpstr>
      <vt:lpstr>Презентация PowerPoint</vt:lpstr>
      <vt:lpstr>Показания и условия применения Цовьянова I :</vt:lpstr>
      <vt:lpstr>Техника пособия Цовьянова I </vt:lpstr>
      <vt:lpstr>Показания и условия применения пособия Цовьянова II</vt:lpstr>
      <vt:lpstr>Техника пособия Цовьянова II :</vt:lpstr>
      <vt:lpstr>Цель:</vt:lpstr>
      <vt:lpstr>Осложнения и переход к классическому ручному пособию</vt:lpstr>
      <vt:lpstr>Современные клинические рекомендации:</vt:lpstr>
      <vt:lpstr>Заключение: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андрей манжос</dc:creator>
  <cp:lastModifiedBy>андрей манжос</cp:lastModifiedBy>
  <cp:revision>1</cp:revision>
  <dcterms:created xsi:type="dcterms:W3CDTF">2026-10-06T18:53:18Z</dcterms:created>
  <dcterms:modified xsi:type="dcterms:W3CDTF">2026-10-07T01:17:51Z</dcterms:modified>
</cp:coreProperties>
</file>