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D1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9D2F98F-B3A8-4BBF-8168-DCD668B5DFB0}" v="1623" dt="2026-10-06T06:36:05.0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9000" b="-1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121068" y="2562856"/>
            <a:ext cx="7620000" cy="199094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z="5400" b="1" dirty="0">
                <a:latin typeface="Times New Roman"/>
                <a:ea typeface="+mj-lt"/>
                <a:cs typeface="Times New Roman"/>
              </a:rPr>
              <a:t>Дополнительные методы исследования в акушерстве</a:t>
            </a:r>
            <a:endParaRPr lang="ru-RU" sz="5400" b="1"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48000" y="6295134"/>
            <a:ext cx="7620000" cy="165576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z="1600" dirty="0">
                <a:latin typeface="Times New Roman"/>
                <a:cs typeface="Times New Roman"/>
              </a:rPr>
              <a:t>Выполнили: Босых Марина, Сергеева Валерия</a:t>
            </a:r>
          </a:p>
        </p:txBody>
      </p: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7606F-62FB-EA62-7AB2-0347BFCEEB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986" y="138339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/>
                <a:cs typeface="Times New Roman"/>
              </a:rPr>
              <a:t>Понятие дополнительных методов исследования в акушерстве</a:t>
            </a:r>
            <a:endParaRPr lang="ru-RU" sz="4000" dirty="0">
              <a:highlight>
                <a:srgbClr val="FFFFFF"/>
              </a:highlight>
              <a:latin typeface="Times New Roman"/>
              <a:cs typeface="Times New Roman"/>
            </a:endParaRPr>
          </a:p>
        </p:txBody>
      </p:sp>
      <p:sp>
        <p:nvSpPr>
          <p:cNvPr id="5" name="Сердце 4">
            <a:extLst>
              <a:ext uri="{FF2B5EF4-FFF2-40B4-BE49-F238E27FC236}">
                <a16:creationId xmlns:a16="http://schemas.microsoft.com/office/drawing/2014/main" id="{8E1FBF88-FB3D-8DE4-D42B-C0708ECBAE93}"/>
              </a:ext>
            </a:extLst>
          </p:cNvPr>
          <p:cNvSpPr/>
          <p:nvPr/>
        </p:nvSpPr>
        <p:spPr>
          <a:xfrm>
            <a:off x="208767" y="563671"/>
            <a:ext cx="594986" cy="469726"/>
          </a:xfrm>
          <a:prstGeom prst="hear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F50C0D-31A0-D718-C70A-D60B3AD7E602}"/>
              </a:ext>
            </a:extLst>
          </p:cNvPr>
          <p:cNvSpPr txBox="1"/>
          <p:nvPr/>
        </p:nvSpPr>
        <p:spPr>
          <a:xfrm>
            <a:off x="807357" y="1714500"/>
            <a:ext cx="10522857" cy="280076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2000" b="0" i="0" u="sng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Дополнительные методы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— это совокупность инструментальных и лабораторных исследований, которые применяются помимо основных (сбор анамнеза, объективный осмотр, наружное акушерское исследование, аускультация) для получения более полной информации о течении беременности, состоянии плода и здоровье матери </a:t>
            </a:r>
            <a:endParaRPr lang="ru-RU">
              <a:solidFill>
                <a:srgbClr val="000000"/>
              </a:solidFill>
              <a:latin typeface="Aptos" panose="02110004020202020204"/>
              <a:ea typeface="Segoe UI"/>
              <a:cs typeface="Segoe UI"/>
            </a:endParaRPr>
          </a:p>
          <a:p>
            <a:pPr algn="l"/>
            <a:endParaRPr lang="ru-RU"/>
          </a:p>
          <a:p>
            <a:pPr algn="l" rtl="0"/>
            <a:r>
              <a:rPr lang="ru-RU" sz="2000" b="0" i="0" u="sng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Их цель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Segoe UI"/>
                <a:cs typeface="Segoe UI"/>
              </a:rPr>
              <a:t> — ранняя диагностика осложнений, выявление пороков развития и хромосомных аномалий, оценка функционального состояния плода и выбор рациональной тактики ведения беременности и родов </a:t>
            </a:r>
          </a:p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6634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CED0C-C0B0-8B2A-0296-FE4EAA5BF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29" y="2268"/>
            <a:ext cx="4673601" cy="835706"/>
          </a:xfrm>
          <a:solidFill>
            <a:srgbClr val="FAD1D5"/>
          </a:solidFill>
          <a:ln>
            <a:solidFill>
              <a:srgbClr val="FAD1D5"/>
            </a:solidFill>
          </a:ln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Классификация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F150537-F4BC-BE5B-D696-4F9A16F8EF02}"/>
              </a:ext>
            </a:extLst>
          </p:cNvPr>
          <p:cNvSpPr/>
          <p:nvPr/>
        </p:nvSpPr>
        <p:spPr>
          <a:xfrm>
            <a:off x="4884778" y="416167"/>
            <a:ext cx="2943616" cy="1263041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tx1"/>
                </a:solidFill>
                <a:latin typeface="Times New Roman"/>
                <a:cs typeface="Times New Roman"/>
              </a:rPr>
              <a:t>Дополнительные методы</a:t>
            </a:r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F2B10F6A-3E01-81EB-8ADF-B0AF97710FD2}"/>
              </a:ext>
            </a:extLst>
          </p:cNvPr>
          <p:cNvSpPr/>
          <p:nvPr/>
        </p:nvSpPr>
        <p:spPr>
          <a:xfrm>
            <a:off x="1819753" y="1786201"/>
            <a:ext cx="2661780" cy="918575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err="1">
                <a:solidFill>
                  <a:schemeClr val="tx1"/>
                </a:solidFill>
                <a:latin typeface="Times New Roman"/>
                <a:cs typeface="Times New Roman"/>
              </a:rPr>
              <a:t>Инстументальные</a:t>
            </a:r>
            <a:endParaRPr lang="ru-RU" sz="240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E33B8531-3C18-CA4C-21C5-1FAD2E28BE86}"/>
              </a:ext>
            </a:extLst>
          </p:cNvPr>
          <p:cNvSpPr/>
          <p:nvPr/>
        </p:nvSpPr>
        <p:spPr>
          <a:xfrm>
            <a:off x="8007586" y="1717732"/>
            <a:ext cx="2620027" cy="914474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000000"/>
                </a:solidFill>
                <a:latin typeface="Times New Roman"/>
                <a:cs typeface="Times New Roman"/>
              </a:rPr>
              <a:t>Лабораторные</a:t>
            </a:r>
            <a:endParaRPr lang="ru-RU" sz="2800">
              <a:latin typeface="Times New Roman"/>
              <a:cs typeface="Times New Roman"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925599C-8AA1-A6FC-AB6C-BEF8668F0D02}"/>
              </a:ext>
            </a:extLst>
          </p:cNvPr>
          <p:cNvSpPr/>
          <p:nvPr/>
        </p:nvSpPr>
        <p:spPr>
          <a:xfrm>
            <a:off x="1669515" y="2952190"/>
            <a:ext cx="2943616" cy="1555315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Неинвазивные: УЗИ, КТГ, </a:t>
            </a:r>
            <a:r>
              <a:rPr lang="ru-RU" sz="2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допплерометрия</a:t>
            </a:r>
            <a:r>
              <a:rPr lang="ru-RU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ФКГ, МРТ</a:t>
            </a:r>
            <a:endParaRPr lang="ru-RU" sz="2400">
              <a:latin typeface="Times New Roman"/>
              <a:cs typeface="Times New Roman"/>
            </a:endParaRP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F0020F19-90F7-13F5-1F84-F9594BD77AAE}"/>
              </a:ext>
            </a:extLst>
          </p:cNvPr>
          <p:cNvSpPr/>
          <p:nvPr/>
        </p:nvSpPr>
        <p:spPr>
          <a:xfrm>
            <a:off x="1717855" y="4925661"/>
            <a:ext cx="2853274" cy="1607506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Инвазивные: </a:t>
            </a:r>
            <a:r>
              <a:rPr lang="ru-RU" sz="2000" b="0" i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амниоскопия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амниоцентез, биопсия хориона, </a:t>
            </a:r>
            <a:r>
              <a:rPr lang="ru-RU" sz="2000" b="0" i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кордоцентез</a:t>
            </a:r>
            <a:endParaRPr lang="ru-RU" sz="2000">
              <a:latin typeface="Times New Roman"/>
              <a:cs typeface="Times New Roman"/>
            </a:endParaRP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D0B49647-4D64-EB32-CA04-EC08F1D26A1F}"/>
              </a:ext>
            </a:extLst>
          </p:cNvPr>
          <p:cNvSpPr/>
          <p:nvPr/>
        </p:nvSpPr>
        <p:spPr>
          <a:xfrm>
            <a:off x="6355219" y="2941876"/>
            <a:ext cx="2348630" cy="1565753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latin typeface="Times New Roman"/>
                <a:cs typeface="Times New Roman"/>
              </a:rPr>
              <a:t>Биохимические: скрининг сывороточных маркёров, гормоны</a:t>
            </a:r>
            <a:endParaRPr lang="ru-RU" sz="2000">
              <a:latin typeface="Times New Roman"/>
              <a:cs typeface="Times New Roman"/>
            </a:endParaRPr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7F1E1170-6E2D-AB37-C61D-0834DBD1085A}"/>
              </a:ext>
            </a:extLst>
          </p:cNvPr>
          <p:cNvSpPr/>
          <p:nvPr/>
        </p:nvSpPr>
        <p:spPr>
          <a:xfrm>
            <a:off x="9708914" y="2952687"/>
            <a:ext cx="2334090" cy="1556682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Цитогенетические: </a:t>
            </a:r>
            <a:r>
              <a:rPr lang="ru-RU" sz="2400" b="0" i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кариотипирование</a:t>
            </a:r>
            <a:r>
              <a:rPr lang="ru-RU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, </a:t>
            </a:r>
            <a:r>
              <a:rPr lang="af-ZA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FISH</a:t>
            </a:r>
            <a:endParaRPr lang="ru-RU" sz="2400">
              <a:latin typeface="Times New Roman"/>
              <a:cs typeface="Times New Roman"/>
            </a:endParaRP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EE1081A2-4656-8413-8E4B-6F543312FF43}"/>
              </a:ext>
            </a:extLst>
          </p:cNvPr>
          <p:cNvSpPr/>
          <p:nvPr/>
        </p:nvSpPr>
        <p:spPr>
          <a:xfrm>
            <a:off x="6356958" y="4958219"/>
            <a:ext cx="2453013" cy="1691013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Молекулярно-генетические: НИПТ, секвенирование, </a:t>
            </a:r>
            <a:r>
              <a:rPr lang="af-ZA" sz="2400" b="0" i="0" dirty="0" err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aCGH</a:t>
            </a:r>
            <a:endParaRPr lang="ru-RU" sz="2400">
              <a:latin typeface="Times New Roman"/>
              <a:cs typeface="Times New Roman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38171DB-4232-ED73-7DD7-93784C7FC56E}"/>
              </a:ext>
            </a:extLst>
          </p:cNvPr>
          <p:cNvSpPr/>
          <p:nvPr/>
        </p:nvSpPr>
        <p:spPr>
          <a:xfrm>
            <a:off x="9676356" y="4906027"/>
            <a:ext cx="2421698" cy="1753643"/>
          </a:xfrm>
          <a:prstGeom prst="roundRect">
            <a:avLst/>
          </a:prstGeom>
          <a:solidFill>
            <a:srgbClr val="FAD1D5"/>
          </a:solidFill>
          <a:ln>
            <a:solidFill>
              <a:srgbClr val="FAD1D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0" i="0" dirty="0">
                <a:solidFill>
                  <a:srgbClr val="000000"/>
                </a:solidFill>
                <a:latin typeface="Times New Roman"/>
              </a:rPr>
              <a:t>Общеклинические: ОАК, ОАМ, коагулограмма, </a:t>
            </a:r>
            <a:r>
              <a:rPr lang="af-ZA" sz="2000" b="0" i="0" dirty="0">
                <a:solidFill>
                  <a:srgbClr val="000000"/>
                </a:solidFill>
                <a:latin typeface="Times New Roman"/>
              </a:rPr>
              <a:t>TORCH, 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</a:rPr>
              <a:t>группа крови и др.</a:t>
            </a:r>
            <a:r>
              <a:rPr lang="ru-RU" sz="2000" b="0" i="0" dirty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rPr>
              <a:t> </a:t>
            </a:r>
            <a:endParaRPr lang="ru-RU" sz="2000">
              <a:latin typeface="Times New Roman"/>
              <a:cs typeface="Times New Roman"/>
            </a:endParaRPr>
          </a:p>
        </p:txBody>
      </p: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B982FD7B-895C-C2D5-7DF3-5A5E7FDDF2F4}"/>
              </a:ext>
            </a:extLst>
          </p:cNvPr>
          <p:cNvCxnSpPr/>
          <p:nvPr/>
        </p:nvCxnSpPr>
        <p:spPr>
          <a:xfrm flipH="1">
            <a:off x="4467616" y="1607507"/>
            <a:ext cx="459287" cy="302712"/>
          </a:xfrm>
          <a:prstGeom prst="straightConnector1">
            <a:avLst/>
          </a:prstGeom>
          <a:ln>
            <a:solidFill>
              <a:srgbClr val="FAD1D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963EBB16-6500-D129-060B-4673EEB0FC81}"/>
              </a:ext>
            </a:extLst>
          </p:cNvPr>
          <p:cNvCxnSpPr/>
          <p:nvPr/>
        </p:nvCxnSpPr>
        <p:spPr>
          <a:xfrm>
            <a:off x="7797451" y="1597068"/>
            <a:ext cx="219205" cy="146136"/>
          </a:xfrm>
          <a:prstGeom prst="straightConnector1">
            <a:avLst/>
          </a:prstGeom>
          <a:ln>
            <a:solidFill>
              <a:srgbClr val="FAD1D5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2068F45B-9BEA-5069-2B17-D0C54F9601D9}"/>
              </a:ext>
            </a:extLst>
          </p:cNvPr>
          <p:cNvCxnSpPr/>
          <p:nvPr/>
        </p:nvCxnSpPr>
        <p:spPr>
          <a:xfrm flipH="1">
            <a:off x="3068876" y="2713972"/>
            <a:ext cx="10438" cy="208767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999512A3-FFFE-9A09-161E-F3879C255823}"/>
              </a:ext>
            </a:extLst>
          </p:cNvPr>
          <p:cNvCxnSpPr/>
          <p:nvPr/>
        </p:nvCxnSpPr>
        <p:spPr>
          <a:xfrm flipH="1">
            <a:off x="3100191" y="4509369"/>
            <a:ext cx="10438" cy="396657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>
            <a:extLst>
              <a:ext uri="{FF2B5EF4-FFF2-40B4-BE49-F238E27FC236}">
                <a16:creationId xmlns:a16="http://schemas.microsoft.com/office/drawing/2014/main" id="{AB52D97C-0CC5-8169-4E11-8ACA845452B6}"/>
              </a:ext>
            </a:extLst>
          </p:cNvPr>
          <p:cNvCxnSpPr/>
          <p:nvPr/>
        </p:nvCxnSpPr>
        <p:spPr>
          <a:xfrm flipH="1">
            <a:off x="7546931" y="2578273"/>
            <a:ext cx="469726" cy="323589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0764993E-1819-1C0D-E10F-8C2D2B37FA00}"/>
              </a:ext>
            </a:extLst>
          </p:cNvPr>
          <p:cNvCxnSpPr/>
          <p:nvPr/>
        </p:nvCxnSpPr>
        <p:spPr>
          <a:xfrm>
            <a:off x="10605369" y="2599150"/>
            <a:ext cx="448849" cy="323589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3BA704ED-C2FD-9F7B-D8F7-316F00869941}"/>
              </a:ext>
            </a:extLst>
          </p:cNvPr>
          <p:cNvCxnSpPr/>
          <p:nvPr/>
        </p:nvCxnSpPr>
        <p:spPr>
          <a:xfrm>
            <a:off x="7452986" y="4509370"/>
            <a:ext cx="10438" cy="427972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E27F7660-3506-A3B7-EF31-D5BD74FA2BA9}"/>
              </a:ext>
            </a:extLst>
          </p:cNvPr>
          <p:cNvCxnSpPr/>
          <p:nvPr/>
        </p:nvCxnSpPr>
        <p:spPr>
          <a:xfrm>
            <a:off x="10908082" y="4530246"/>
            <a:ext cx="20876" cy="354904"/>
          </a:xfrm>
          <a:prstGeom prst="straightConnector1">
            <a:avLst/>
          </a:prstGeom>
          <a:ln>
            <a:solidFill>
              <a:srgbClr val="FAD1D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84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338D956-67A1-1E5C-7BD3-1C0CDEFDD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129" y="74839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Times New Roman"/>
                <a:cs typeface="Times New Roman"/>
              </a:rPr>
              <a:t>I. Инструментальные методы</a:t>
            </a:r>
            <a:br>
              <a:rPr lang="ru-RU" sz="3600" b="1" dirty="0">
                <a:solidFill>
                  <a:schemeClr val="bg1"/>
                </a:solidFill>
                <a:latin typeface="Times New Roman"/>
                <a:cs typeface="Times New Roman"/>
              </a:rPr>
            </a:br>
            <a:r>
              <a:rPr lang="ru-RU" sz="3200" dirty="0">
                <a:solidFill>
                  <a:schemeClr val="bg1"/>
                </a:solidFill>
                <a:latin typeface="Times New Roman"/>
                <a:cs typeface="Times New Roman"/>
              </a:rPr>
              <a:t>Неинвазивные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063664E-9F61-0DF7-7B25-97D6A7D37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129" y="1399268"/>
            <a:ext cx="6769101" cy="4859337"/>
          </a:xfrm>
          <a:solidFill>
            <a:srgbClr val="FAD1D5"/>
          </a:solidFill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3200" dirty="0">
                <a:latin typeface="Times New Roman"/>
                <a:cs typeface="Times New Roman"/>
              </a:rPr>
              <a:t>1. Ультразвуковое исследование (УЗИ)</a:t>
            </a:r>
            <a:endParaRPr lang="ru-RU" sz="32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Понятие: Метод визуализации внутренних структур с помощью ультразвуковых волн, отражающихся от тканей с разной акустической плотностью. Безопасен, не использует ионизирующее излучение .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Виды: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 err="1">
                <a:latin typeface="Times New Roman"/>
                <a:cs typeface="Times New Roman"/>
              </a:rPr>
              <a:t>Трансабдоминальное</a:t>
            </a:r>
            <a:r>
              <a:rPr lang="ru-RU" sz="2000" dirty="0">
                <a:latin typeface="Times New Roman"/>
                <a:cs typeface="Times New Roman"/>
              </a:rPr>
              <a:t> — через переднюю брюшную стенку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Трансвагинальное — датчик вводится во влагалище (ранние сроки)</a:t>
            </a:r>
            <a:endParaRPr lang="ru-RU" sz="20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2000" dirty="0">
                <a:latin typeface="Times New Roman"/>
                <a:cs typeface="Times New Roman"/>
              </a:rPr>
              <a:t>3D/4D-УЗИ — объёмная и движущаяся реконструкция</a:t>
            </a:r>
            <a:endParaRPr lang="ru-RU" sz="200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ru-RU" sz="2000" dirty="0">
                <a:latin typeface="Times New Roman"/>
                <a:cs typeface="Times New Roman"/>
              </a:rPr>
              <a:t>Сроки: </a:t>
            </a:r>
            <a:r>
              <a:rPr lang="ru-RU" sz="2000" dirty="0" err="1">
                <a:latin typeface="Times New Roman"/>
                <a:cs typeface="Times New Roman"/>
              </a:rPr>
              <a:t>планово</a:t>
            </a:r>
            <a:r>
              <a:rPr lang="ru-RU" sz="2000" dirty="0">
                <a:latin typeface="Times New Roman"/>
                <a:cs typeface="Times New Roman"/>
              </a:rPr>
              <a:t> 3 раза — 10–14 </a:t>
            </a:r>
            <a:r>
              <a:rPr lang="ru-RU" sz="2000" dirty="0" err="1">
                <a:latin typeface="Times New Roman"/>
                <a:cs typeface="Times New Roman"/>
              </a:rPr>
              <a:t>нед</a:t>
            </a:r>
            <a:r>
              <a:rPr lang="ru-RU" sz="2000" dirty="0">
                <a:latin typeface="Times New Roman"/>
                <a:cs typeface="Times New Roman"/>
              </a:rPr>
              <a:t>, 18–21 </a:t>
            </a:r>
            <a:r>
              <a:rPr lang="ru-RU" sz="2000" dirty="0" err="1">
                <a:latin typeface="Times New Roman"/>
                <a:cs typeface="Times New Roman"/>
              </a:rPr>
              <a:t>нед</a:t>
            </a:r>
            <a:r>
              <a:rPr lang="ru-RU" sz="2000" dirty="0">
                <a:latin typeface="Times New Roman"/>
                <a:cs typeface="Times New Roman"/>
              </a:rPr>
              <a:t>, 30–34 </a:t>
            </a:r>
            <a:r>
              <a:rPr lang="ru-RU" sz="2000" dirty="0" err="1">
                <a:latin typeface="Times New Roman"/>
                <a:cs typeface="Times New Roman"/>
              </a:rPr>
              <a:t>нед</a:t>
            </a:r>
            <a:endParaRPr lang="ru-RU" sz="2000">
              <a:latin typeface="Times New Roman"/>
              <a:cs typeface="Times New Roman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340E43D-60F3-0541-AA13-CE1A334576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9698" y="1395350"/>
            <a:ext cx="5229566" cy="4858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0241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638C68-86F2-1ACA-9DDE-3A3B07FB7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81" y="-1031"/>
            <a:ext cx="6755081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/>
                <a:cs typeface="Times New Roman"/>
              </a:rPr>
              <a:t>2. Кардиотокография (КТГ)</a:t>
            </a:r>
            <a:endParaRPr lang="ru-RU" sz="400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1C4911-5102-A991-B715-092565908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538" y="1083417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2000" dirty="0">
                <a:latin typeface="Times New Roman"/>
                <a:ea typeface="+mj-lt"/>
                <a:cs typeface="Times New Roman"/>
              </a:rPr>
              <a:t>Понятие: Одновременная непрерывная регистрация частоты сердечных сокращений плода (ЧСС) и тонуса матки с помощью ультразвукового и тензометрического датчиков, закреплённых на животе матери</a:t>
            </a:r>
            <a:endParaRPr lang="ru-RU" sz="2000"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B714CE8-EA5F-E1F7-7F5E-C98BB15F345D}"/>
              </a:ext>
            </a:extLst>
          </p:cNvPr>
          <p:cNvSpPr txBox="1"/>
          <p:nvPr/>
        </p:nvSpPr>
        <p:spPr>
          <a:xfrm>
            <a:off x="237506" y="1984169"/>
            <a:ext cx="6096000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Виды:</a:t>
            </a:r>
            <a:r>
              <a:rPr lang="ru-RU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 </a:t>
            </a:r>
            <a:endParaRPr lang="ru-RU"/>
          </a:p>
          <a:p>
            <a:pPr marL="228600" lvl="0" indent="-228600" algn="l" rtl="0">
              <a:buFont typeface="Symbol"/>
              <a:buChar char="•"/>
            </a:pPr>
            <a:r>
              <a:rPr lang="ru-RU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Прямая (внутренняя) — электрод на головке плода (редко)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Непрямая (наружная) — стандартная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Нестрессовый</a:t>
            </a:r>
            <a:r>
              <a:rPr lang="ru-RU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тест (НСТ) — запись в покое </a:t>
            </a:r>
          </a:p>
          <a:p>
            <a:pPr marL="228600" lvl="0" indent="-228600" algn="l" rtl="0">
              <a:buFont typeface="Symbol"/>
              <a:buChar char="•"/>
            </a:pPr>
            <a:r>
              <a:rPr lang="ru-RU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Стрессовый тест — запись с нагрузкой (</a:t>
            </a:r>
            <a:r>
              <a:rPr lang="ru-RU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окситоциновый</a:t>
            </a:r>
            <a:r>
              <a:rPr lang="ru-RU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, акустический) </a:t>
            </a:r>
          </a:p>
          <a:p>
            <a:pPr algn="l" rtl="0"/>
            <a:r>
              <a:rPr lang="ru-RU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Для чего — оценка функционального состояния плода:</a:t>
            </a:r>
            <a:r>
              <a:rPr lang="ru-RU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 </a:t>
            </a:r>
          </a:p>
          <a:p>
            <a:pPr algn="ctr"/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63343856-D877-041A-F374-6723D495E1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641607"/>
              </p:ext>
            </p:extLst>
          </p:nvPr>
        </p:nvGraphicFramePr>
        <p:xfrm>
          <a:off x="306779" y="4393870"/>
          <a:ext cx="5778581" cy="2468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473532">
                  <a:extLst>
                    <a:ext uri="{9D8B030D-6E8A-4147-A177-3AD203B41FA5}">
                      <a16:colId xmlns:a16="http://schemas.microsoft.com/office/drawing/2014/main" val="1069346168"/>
                    </a:ext>
                  </a:extLst>
                </a:gridCol>
                <a:gridCol w="2305049">
                  <a:extLst>
                    <a:ext uri="{9D8B030D-6E8A-4147-A177-3AD203B41FA5}">
                      <a16:colId xmlns:a16="http://schemas.microsoft.com/office/drawing/2014/main" val="23303574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Параметр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5319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Базальная ЧСС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110–160 уд/мин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92627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Вариабельность (амплитуда осцилляций)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10–25 уд/мин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2632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Акцелерации</a:t>
                      </a: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≥ 2 за 10 мин, амплитуда ≥ 15 уд/мин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050174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Децелерации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Отсутствуют или единичные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465456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6ACFF55-F362-42ED-EB28-FDDBF62F1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2764" y="1785753"/>
            <a:ext cx="5859978" cy="506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222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EBF97B-17B3-DA78-DF18-C925DAF12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057" y="137514"/>
            <a:ext cx="10515600" cy="860447"/>
          </a:xfrm>
        </p:spPr>
        <p:txBody>
          <a:bodyPr/>
          <a:lstStyle/>
          <a:p>
            <a:r>
              <a:rPr lang="ru-RU" b="1" dirty="0">
                <a:latin typeface="Times New Roman"/>
                <a:cs typeface="Times New Roman"/>
              </a:rPr>
              <a:t>3. </a:t>
            </a:r>
            <a:r>
              <a:rPr lang="ru-RU" b="1" err="1">
                <a:latin typeface="Times New Roman"/>
                <a:cs typeface="Times New Roman"/>
              </a:rPr>
              <a:t>Допплерометрия</a:t>
            </a:r>
            <a:r>
              <a:rPr lang="ru-RU" b="1" dirty="0">
                <a:latin typeface="Times New Roman"/>
                <a:cs typeface="Times New Roman"/>
              </a:rPr>
              <a:t> (допплерография)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897D7F4-1372-8108-71D5-74155CAA9B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72" y="1132898"/>
            <a:ext cx="11505210" cy="534094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Понятие:</a:t>
            </a:r>
            <a:r>
              <a:rPr lang="ru-RU" sz="1800" dirty="0">
                <a:latin typeface="Times New Roman"/>
                <a:cs typeface="Times New Roman"/>
              </a:rPr>
              <a:t> Разновидность УЗИ, основанная на эффекте Доплера — изменении частоты отражённого сигнала от движущихся объектов (эритроцитов). Позволяет количественно оценить скорость и характер кровотока .</a:t>
            </a:r>
          </a:p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Виды (по исследуемым сосудам):</a:t>
            </a:r>
            <a:endParaRPr lang="ru-RU" sz="18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Маточные артерии — кровоток в системе «мать–плацента»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Артерия пуповины — кровоток в системе «плацента–плод»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Средняя мозговая артерия плода — централизация кровообращения, анемия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Аорта и венозный проток плода — тяжёлые нарушения гемодинамики</a:t>
            </a:r>
          </a:p>
          <a:p>
            <a:pPr indent="0">
              <a:buNone/>
            </a:pPr>
            <a:r>
              <a:rPr lang="ru-RU" sz="1800" b="1" dirty="0">
                <a:latin typeface="Times New Roman"/>
                <a:cs typeface="Times New Roman"/>
              </a:rPr>
              <a:t>Для чего:</a:t>
            </a:r>
            <a:endParaRPr lang="ru-RU" sz="18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Диагностика плацентарной недостаточности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Выявление задержки развития плода (ЗРП)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Оценка тяжести гестоза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Диагностика анемии плода (по пиковой скорости в средней мозговой артерии)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Определение степени нарушения кровотока</a:t>
            </a:r>
          </a:p>
          <a:p>
            <a:pPr marL="0" indent="0">
              <a:buNone/>
            </a:pPr>
            <a:r>
              <a:rPr lang="ru-RU" sz="1800" b="1" dirty="0">
                <a:latin typeface="Times New Roman"/>
                <a:cs typeface="Times New Roman"/>
              </a:rPr>
              <a:t>Сроки:</a:t>
            </a:r>
            <a:r>
              <a:rPr lang="ru-RU" sz="1800" dirty="0">
                <a:latin typeface="Times New Roman"/>
                <a:cs typeface="Times New Roman"/>
              </a:rPr>
              <a:t> с 20–22 недель (по показаниям), </a:t>
            </a:r>
            <a:r>
              <a:rPr lang="ru-RU" sz="1800" dirty="0" err="1">
                <a:latin typeface="Times New Roman"/>
                <a:cs typeface="Times New Roman"/>
              </a:rPr>
              <a:t>планово</a:t>
            </a:r>
            <a:r>
              <a:rPr lang="ru-RU" sz="1800" dirty="0">
                <a:latin typeface="Times New Roman"/>
                <a:cs typeface="Times New Roman"/>
              </a:rPr>
              <a:t> в III триместре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1FAD2D5-F3A4-058F-A65C-5A74BFB8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36" y="0"/>
            <a:ext cx="121841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7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4F418A-33AD-1420-14DA-DA0A6D83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784" y="68242"/>
            <a:ext cx="10515600" cy="1325563"/>
          </a:xfrm>
        </p:spPr>
        <p:txBody>
          <a:bodyPr>
            <a:normAutofit/>
          </a:bodyPr>
          <a:lstStyle/>
          <a:p>
            <a:r>
              <a:rPr lang="ru-RU" sz="3200" b="1" dirty="0">
                <a:latin typeface="Times New Roman"/>
                <a:cs typeface="Times New Roman"/>
              </a:rPr>
              <a:t>4. Фонокардиография плода (ФКГ) и Магнитно-резонансная томография (МРТ)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67641D-4362-E91E-853C-4AD36E6106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3291" y="1607911"/>
            <a:ext cx="5626925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400" b="1" dirty="0">
                <a:latin typeface="Times New Roman"/>
                <a:cs typeface="Times New Roman"/>
              </a:rPr>
              <a:t>Фонокардиография плода (ФКГ)</a:t>
            </a:r>
          </a:p>
          <a:p>
            <a:pPr>
              <a:buNone/>
            </a:pPr>
            <a:r>
              <a:rPr lang="ru-RU" sz="2400" b="1" dirty="0">
                <a:latin typeface="Times New Roman"/>
                <a:cs typeface="Times New Roman"/>
              </a:rPr>
              <a:t>Понятие:</a:t>
            </a:r>
            <a:r>
              <a:rPr lang="ru-RU" sz="2400" dirty="0">
                <a:latin typeface="Times New Roman"/>
                <a:cs typeface="Times New Roman"/>
              </a:rPr>
              <a:t> Графическая регистрация звуков сердечной деятельности плода с помощью микрофонного датчика.</a:t>
            </a:r>
          </a:p>
          <a:p>
            <a:pPr>
              <a:buNone/>
            </a:pPr>
            <a:r>
              <a:rPr lang="ru-RU" sz="2400" b="1" dirty="0">
                <a:latin typeface="Times New Roman"/>
                <a:cs typeface="Times New Roman"/>
              </a:rPr>
              <a:t>Для чего:</a:t>
            </a:r>
            <a:r>
              <a:rPr lang="ru-RU" sz="2400" dirty="0">
                <a:latin typeface="Times New Roman"/>
                <a:cs typeface="Times New Roman"/>
              </a:rPr>
              <a:t> Запись тонов, шумов, ритмичности. В современной практике почти полностью вытеснена КТГ, но может использоваться как дополнение.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1567C7-133A-64A9-A234-7E4A444D21C5}"/>
              </a:ext>
            </a:extLst>
          </p:cNvPr>
          <p:cNvSpPr txBox="1"/>
          <p:nvPr/>
        </p:nvSpPr>
        <p:spPr>
          <a:xfrm>
            <a:off x="6175168" y="1390403"/>
            <a:ext cx="6096000" cy="44319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 rtl="0"/>
            <a:r>
              <a:rPr lang="ru-RU" sz="2400" b="1" dirty="0">
                <a:latin typeface="Times New Roman"/>
                <a:cs typeface="Times New Roman"/>
              </a:rPr>
              <a:t>Магнитно-резонансная томография (МРТ) </a:t>
            </a:r>
          </a:p>
          <a:p>
            <a:pPr algn="l" rtl="0"/>
            <a:r>
              <a:rPr lang="ru-RU" sz="2400" b="1" dirty="0">
                <a:latin typeface="Times New Roman"/>
                <a:cs typeface="Times New Roman"/>
              </a:rPr>
              <a:t>Понятие: </a:t>
            </a:r>
            <a:r>
              <a:rPr lang="ru-RU" sz="2400" dirty="0">
                <a:latin typeface="Times New Roman"/>
                <a:cs typeface="Times New Roman"/>
              </a:rPr>
              <a:t>Метод визуализации, основанный на явлении ядерного магнитного резонанса. Не использует ионизирующее излучение. </a:t>
            </a:r>
          </a:p>
          <a:p>
            <a:pPr algn="l" rtl="0"/>
            <a:r>
              <a:rPr lang="ru-RU" sz="2400" b="1" dirty="0">
                <a:latin typeface="Times New Roman"/>
                <a:cs typeface="Times New Roman"/>
              </a:rPr>
              <a:t>Для чего:</a:t>
            </a:r>
            <a:r>
              <a:rPr lang="ru-RU" sz="2400" dirty="0">
                <a:latin typeface="Times New Roman"/>
                <a:cs typeface="Times New Roman"/>
              </a:rPr>
              <a:t> Уточнение диагноза при подозрении на пороки развития, выявленные на УЗИ — особенно патологии головного мозга, позвоночника, объёмные образования. Противопоказана в I триместре </a:t>
            </a:r>
          </a:p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5E53CFC-7D98-27D5-44F8-6876F2D9C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659" y="3773"/>
            <a:ext cx="12197319" cy="6850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153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C9224A-87A7-8CF4-39A8-DCD11C9D8F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3706" y="236476"/>
            <a:ext cx="10515600" cy="1325563"/>
          </a:xfrm>
        </p:spPr>
        <p:txBody>
          <a:bodyPr/>
          <a:lstStyle/>
          <a:p>
            <a:r>
              <a:rPr lang="ru-RU" sz="4000" b="1" dirty="0">
                <a:solidFill>
                  <a:schemeClr val="bg1"/>
                </a:solidFill>
                <a:latin typeface="Times New Roman"/>
                <a:cs typeface="Times New Roman"/>
              </a:rPr>
              <a:t>Инвазивные</a:t>
            </a:r>
            <a:endParaRPr lang="ru-RU" sz="4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r>
              <a:rPr lang="ru-RU" sz="4000" b="1" dirty="0">
                <a:solidFill>
                  <a:schemeClr val="bg1"/>
                </a:solidFill>
                <a:latin typeface="Times New Roman"/>
                <a:cs typeface="Times New Roman"/>
              </a:rPr>
              <a:t>1. </a:t>
            </a:r>
            <a:r>
              <a:rPr lang="ru-RU" sz="40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Амниоскопия</a:t>
            </a:r>
            <a:endParaRPr lang="ru-RU" sz="4000" i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31FE8C-D0D8-AB40-9992-19CD6E6E9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953" y="1251651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Понятие:</a:t>
            </a:r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cs typeface="Times New Roman"/>
              </a:rPr>
              <a:t>Трансцервикальный</a:t>
            </a:r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 осмотр нижнего полюса плодного пузыря через </a:t>
            </a:r>
            <a:r>
              <a:rPr lang="ru-RU" sz="2000" dirty="0" err="1">
                <a:solidFill>
                  <a:schemeClr val="bg1"/>
                </a:solidFill>
                <a:latin typeface="Times New Roman"/>
                <a:cs typeface="Times New Roman"/>
              </a:rPr>
              <a:t>амниоскоп</a:t>
            </a:r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 (трубка с осветителем), введённый в цервикальный канал. </a:t>
            </a:r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Не предусматривает прокол оболочек</a:t>
            </a:r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.</a:t>
            </a:r>
          </a:p>
          <a:p>
            <a:pPr>
              <a:buNone/>
            </a:pPr>
            <a:r>
              <a:rPr lang="ru-RU" sz="1800" b="1" dirty="0">
                <a:solidFill>
                  <a:schemeClr val="bg1"/>
                </a:solidFill>
                <a:latin typeface="Times New Roman"/>
                <a:cs typeface="Times New Roman"/>
              </a:rPr>
              <a:t>Для чего — визуальная оценка околоплодных вод:</a:t>
            </a:r>
            <a:endParaRPr lang="ru-RU" sz="18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indent="-457200"/>
            <a:r>
              <a:rPr lang="ru-RU" sz="2000" b="1" dirty="0">
                <a:solidFill>
                  <a:schemeClr val="bg1"/>
                </a:solidFill>
                <a:latin typeface="Times New Roman"/>
                <a:cs typeface="Times New Roman"/>
              </a:rPr>
              <a:t>Показания:</a:t>
            </a:r>
            <a:endParaRPr lang="ru-RU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indent="-457200"/>
            <a:r>
              <a:rPr lang="ru-RU" sz="2000" err="1">
                <a:solidFill>
                  <a:schemeClr val="bg1"/>
                </a:solidFill>
                <a:latin typeface="Times New Roman"/>
                <a:cs typeface="Times New Roman"/>
              </a:rPr>
              <a:t>Перенашивание</a:t>
            </a:r>
            <a:endParaRPr lang="ru-RU" sz="20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indent="-457200"/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гестоз</a:t>
            </a:r>
          </a:p>
          <a:p>
            <a:pPr marL="457200" indent="-457200"/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хроническая гипоксия</a:t>
            </a:r>
            <a:endParaRPr lang="ru-RU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indent="-457200"/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резус-сенсибилизация</a:t>
            </a:r>
            <a:endParaRPr lang="ru-RU" sz="200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457200" indent="-457200"/>
            <a:r>
              <a:rPr lang="ru-RU" sz="2000" dirty="0">
                <a:solidFill>
                  <a:schemeClr val="bg1"/>
                </a:solidFill>
                <a:latin typeface="Times New Roman"/>
                <a:cs typeface="Times New Roman"/>
              </a:rPr>
              <a:t> подозрение на маловодие</a:t>
            </a:r>
            <a:endParaRPr lang="ru-RU" sz="2000">
              <a:solidFill>
                <a:schemeClr val="bg1"/>
              </a:solidFill>
              <a:latin typeface="Times New Roman"/>
              <a:cs typeface="Times New Roman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DFD3AA3-EBEA-6BD0-F4B4-6556555D50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832428"/>
              </p:ext>
            </p:extLst>
          </p:nvPr>
        </p:nvGraphicFramePr>
        <p:xfrm>
          <a:off x="5570207" y="2229790"/>
          <a:ext cx="6524221" cy="268224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539964">
                  <a:extLst>
                    <a:ext uri="{9D8B030D-6E8A-4147-A177-3AD203B41FA5}">
                      <a16:colId xmlns:a16="http://schemas.microsoft.com/office/drawing/2014/main" val="3708815863"/>
                    </a:ext>
                  </a:extLst>
                </a:gridCol>
                <a:gridCol w="3984257">
                  <a:extLst>
                    <a:ext uri="{9D8B030D-6E8A-4147-A177-3AD203B41FA5}">
                      <a16:colId xmlns:a16="http://schemas.microsoft.com/office/drawing/2014/main" val="2741649484"/>
                    </a:ext>
                  </a:extLst>
                </a:gridCol>
              </a:tblGrid>
              <a:tr h="306779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Цвет вод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Диагностическое значение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16201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Прозрачные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Норма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14693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Зелёные / зеленоватые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Примесь мекония — гипоксия плода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720588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Жёлтые / золотистые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Резус-конфликт (гемолиз)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91861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Кровянистые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8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Отслойка плаценты, разрыв сосудов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098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05350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570B89-096D-547A-523F-3C2A02A99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271" y="2268"/>
            <a:ext cx="10515600" cy="1325563"/>
          </a:xfrm>
        </p:spPr>
        <p:txBody>
          <a:bodyPr/>
          <a:lstStyle/>
          <a:p>
            <a:r>
              <a:rPr lang="ru-RU" b="1" i="0" dirty="0">
                <a:solidFill>
                  <a:srgbClr val="000000"/>
                </a:solidFill>
                <a:latin typeface="Times New Roman"/>
                <a:cs typeface="Times New Roman"/>
              </a:rPr>
              <a:t>2. Амниоцентез</a:t>
            </a:r>
            <a:r>
              <a:rPr lang="ru-RU" b="0" i="1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endParaRPr lang="ru-RU" dirty="0"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8720F6F-8044-434C-569A-0467985612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271" y="1145268"/>
            <a:ext cx="6533244" cy="435133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Понятие:</a:t>
            </a:r>
            <a:r>
              <a:rPr lang="ru-RU" sz="1800" dirty="0">
                <a:latin typeface="Times New Roman"/>
                <a:cs typeface="Times New Roman"/>
              </a:rPr>
              <a:t> </a:t>
            </a:r>
            <a:r>
              <a:rPr lang="ru-RU" sz="1800" err="1">
                <a:latin typeface="Times New Roman"/>
                <a:cs typeface="Times New Roman"/>
              </a:rPr>
              <a:t>Трансабдоминальный</a:t>
            </a:r>
            <a:r>
              <a:rPr lang="ru-RU" sz="1800" dirty="0">
                <a:latin typeface="Times New Roman"/>
                <a:cs typeface="Times New Roman"/>
              </a:rPr>
              <a:t> прокол амниотической оболочки под УЗИ-контролем для забора околоплодных вод (15–20 мл). Оптимальный срок — 16–20 недель .</a:t>
            </a:r>
          </a:p>
          <a:p>
            <a:pPr>
              <a:buNone/>
            </a:pPr>
            <a:r>
              <a:rPr lang="ru-RU" sz="1800" b="1" dirty="0">
                <a:latin typeface="Times New Roman"/>
                <a:cs typeface="Times New Roman"/>
              </a:rPr>
              <a:t>Для чего:</a:t>
            </a:r>
            <a:endParaRPr lang="ru-RU" sz="1800" dirty="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Цитогенетическое исследование клеток плода (</a:t>
            </a:r>
            <a:r>
              <a:rPr lang="ru-RU" sz="1800" err="1">
                <a:latin typeface="Times New Roman"/>
                <a:cs typeface="Times New Roman"/>
              </a:rPr>
              <a:t>кариотипирование</a:t>
            </a:r>
            <a:r>
              <a:rPr lang="ru-RU" sz="1800" dirty="0">
                <a:latin typeface="Times New Roman"/>
                <a:cs typeface="Times New Roman"/>
              </a:rPr>
              <a:t>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Определение АФП и ацетилхолинэстеразы (диагностика дефектов нервной трубки)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Определение Л/С-коэффициента (зрелость лёгких)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Определение билирубина (оценка тяжести резус-конфликта)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Определение пола плода (при Х-</a:t>
            </a:r>
            <a:r>
              <a:rPr lang="ru-RU" sz="1800" dirty="0" err="1">
                <a:latin typeface="Times New Roman"/>
                <a:cs typeface="Times New Roman"/>
              </a:rPr>
              <a:t>сцеплённых</a:t>
            </a:r>
            <a:r>
              <a:rPr lang="ru-RU" sz="1800" dirty="0">
                <a:latin typeface="Times New Roman"/>
                <a:cs typeface="Times New Roman"/>
              </a:rPr>
              <a:t> заболеваниях)</a:t>
            </a:r>
          </a:p>
          <a:p>
            <a:pPr>
              <a:buFont typeface="Arial"/>
              <a:buChar char="•"/>
            </a:pPr>
            <a:r>
              <a:rPr lang="ru-RU" sz="1800" dirty="0">
                <a:latin typeface="Times New Roman"/>
                <a:cs typeface="Times New Roman"/>
              </a:rPr>
              <a:t>Лечебные цели: </a:t>
            </a:r>
            <a:r>
              <a:rPr lang="ru-RU" sz="1800" dirty="0" err="1">
                <a:latin typeface="Times New Roman"/>
                <a:cs typeface="Times New Roman"/>
              </a:rPr>
              <a:t>амниоредукция</a:t>
            </a:r>
            <a:r>
              <a:rPr lang="ru-RU" sz="1800" dirty="0">
                <a:latin typeface="Times New Roman"/>
                <a:cs typeface="Times New Roman"/>
              </a:rPr>
              <a:t> при многоводии, </a:t>
            </a:r>
            <a:r>
              <a:rPr lang="ru-RU" sz="1800" dirty="0" err="1">
                <a:latin typeface="Times New Roman"/>
                <a:cs typeface="Times New Roman"/>
              </a:rPr>
              <a:t>внутрьамниотическое</a:t>
            </a:r>
            <a:r>
              <a:rPr lang="ru-RU" sz="1800" dirty="0">
                <a:latin typeface="Times New Roman"/>
                <a:cs typeface="Times New Roman"/>
              </a:rPr>
              <a:t> введение препаратов</a:t>
            </a:r>
          </a:p>
          <a:p>
            <a:pPr indent="0">
              <a:buNone/>
            </a:pPr>
            <a:r>
              <a:rPr lang="ru-RU" sz="1800" b="1" dirty="0">
                <a:latin typeface="Times New Roman"/>
                <a:cs typeface="Times New Roman"/>
              </a:rPr>
              <a:t>Риск:</a:t>
            </a:r>
            <a:r>
              <a:rPr lang="ru-RU" sz="1800" dirty="0">
                <a:latin typeface="Times New Roman"/>
                <a:cs typeface="Times New Roman"/>
              </a:rPr>
              <a:t> около 0,5–1% осложнений (выкидыш, подтекание вод, инфекция)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C38FCC1-7AD9-5D4A-7396-236ACA4BC3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767" y="0"/>
            <a:ext cx="55786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8185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5B8114-6A11-EE0C-0D94-DB8FFB2A6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914" y="117722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3.Биопсия ворсин хориона и  </a:t>
            </a:r>
            <a:r>
              <a:rPr lang="ru-RU" b="1" dirty="0" err="1">
                <a:latin typeface="Times New Roman"/>
                <a:cs typeface="Times New Roman"/>
              </a:rPr>
              <a:t>Кордоцентез</a:t>
            </a:r>
            <a:endParaRPr lang="ru-RU" i="1" dirty="0" err="1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A86904-93B7-5472-5021-BBE291BB16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29" y="1786041"/>
            <a:ext cx="5043055" cy="4351338"/>
          </a:xfrm>
          <a:solidFill>
            <a:srgbClr val="FAD1D5"/>
          </a:solidFill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600" b="1" dirty="0">
                <a:latin typeface="Times New Roman"/>
                <a:cs typeface="Times New Roman"/>
              </a:rPr>
              <a:t>Биопсия ворсин хориона</a:t>
            </a:r>
            <a:endParaRPr lang="ru-RU" sz="1600" dirty="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1600" b="1" dirty="0">
                <a:latin typeface="Times New Roman"/>
                <a:cs typeface="Times New Roman"/>
              </a:rPr>
              <a:t>Понятие:</a:t>
            </a:r>
            <a:r>
              <a:rPr lang="ru-RU" sz="1600" dirty="0">
                <a:latin typeface="Times New Roman"/>
                <a:cs typeface="Times New Roman"/>
              </a:rPr>
              <a:t> Забор небольшого количества ворсин хориона под УЗИ-контролем (</a:t>
            </a:r>
            <a:r>
              <a:rPr lang="ru-RU" sz="1600" dirty="0" err="1">
                <a:latin typeface="Times New Roman"/>
                <a:cs typeface="Times New Roman"/>
              </a:rPr>
              <a:t>трансабдоминально</a:t>
            </a:r>
            <a:r>
              <a:rPr lang="ru-RU" sz="1600" dirty="0">
                <a:latin typeface="Times New Roman"/>
                <a:cs typeface="Times New Roman"/>
              </a:rPr>
              <a:t> или </a:t>
            </a:r>
            <a:r>
              <a:rPr lang="ru-RU" sz="1600" dirty="0" err="1">
                <a:latin typeface="Times New Roman"/>
                <a:cs typeface="Times New Roman"/>
              </a:rPr>
              <a:t>трансцервикально</a:t>
            </a:r>
            <a:r>
              <a:rPr lang="ru-RU" sz="1600" dirty="0">
                <a:latin typeface="Times New Roman"/>
                <a:cs typeface="Times New Roman"/>
              </a:rPr>
              <a:t>). Срок — 10–13 недель.</a:t>
            </a:r>
            <a:endParaRPr lang="ru-RU" sz="1600">
              <a:latin typeface="Times New Roman"/>
              <a:cs typeface="Times New Roman"/>
            </a:endParaRPr>
          </a:p>
          <a:p>
            <a:pPr>
              <a:buNone/>
            </a:pPr>
            <a:r>
              <a:rPr lang="ru-RU" sz="1600" b="1" dirty="0">
                <a:latin typeface="Times New Roman"/>
                <a:cs typeface="Times New Roman"/>
              </a:rPr>
              <a:t>Для чего:</a:t>
            </a:r>
            <a:endParaRPr lang="ru-RU" sz="16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dirty="0" err="1">
                <a:latin typeface="Times New Roman"/>
                <a:cs typeface="Times New Roman"/>
              </a:rPr>
              <a:t>Кариотипирование</a:t>
            </a:r>
            <a:r>
              <a:rPr lang="ru-RU" sz="1600" dirty="0">
                <a:latin typeface="Times New Roman"/>
                <a:cs typeface="Times New Roman"/>
              </a:rPr>
              <a:t> — ранняя диагностика хромосомных аномалий</a:t>
            </a:r>
            <a:endParaRPr lang="ru-RU" sz="16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Молекулярно-генетическая диагностика моногенных заболеваний</a:t>
            </a:r>
            <a:endParaRPr lang="ru-RU" sz="1600">
              <a:latin typeface="Times New Roman"/>
              <a:cs typeface="Times New Roman"/>
            </a:endParaRPr>
          </a:p>
          <a:p>
            <a:pPr>
              <a:buFont typeface="Arial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Определение пола плода</a:t>
            </a:r>
            <a:endParaRPr lang="ru-RU" sz="1600">
              <a:latin typeface="Times New Roman"/>
              <a:cs typeface="Times New Roman"/>
            </a:endParaRPr>
          </a:p>
          <a:p>
            <a:pPr indent="0">
              <a:buNone/>
            </a:pPr>
            <a:r>
              <a:rPr lang="ru-RU" sz="1600" b="1" dirty="0">
                <a:latin typeface="Times New Roman"/>
                <a:cs typeface="Times New Roman"/>
              </a:rPr>
              <a:t>Преимущество перед амниоцентезом:</a:t>
            </a:r>
            <a:r>
              <a:rPr lang="ru-RU" sz="1600" dirty="0">
                <a:latin typeface="Times New Roman"/>
                <a:cs typeface="Times New Roman"/>
              </a:rPr>
              <a:t> проводится раньше (I триместр), что позволяет при необходимости прервать беременность в ранние сроки.</a:t>
            </a:r>
            <a:endParaRPr lang="ru-RU" sz="16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CC582F-4B57-EFBF-C4D4-71761B4F0E7D}"/>
              </a:ext>
            </a:extLst>
          </p:cNvPr>
          <p:cNvSpPr txBox="1"/>
          <p:nvPr/>
        </p:nvSpPr>
        <p:spPr>
          <a:xfrm>
            <a:off x="6363194" y="1781299"/>
            <a:ext cx="4898571" cy="3539430"/>
          </a:xfrm>
          <a:prstGeom prst="rect">
            <a:avLst/>
          </a:prstGeom>
          <a:solidFill>
            <a:srgbClr val="FAD1D5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ru-RU" sz="1600" b="1" dirty="0" err="1">
                <a:latin typeface="Times New Roman"/>
                <a:cs typeface="Times New Roman"/>
              </a:rPr>
              <a:t>Кордоцентез</a:t>
            </a:r>
            <a:endParaRPr lang="ru-RU" sz="1600" i="1">
              <a:latin typeface="Times New Roman"/>
              <a:cs typeface="Times New Roman"/>
            </a:endParaRPr>
          </a:p>
          <a:p>
            <a:r>
              <a:rPr lang="ru-RU" sz="1600" b="1" dirty="0">
                <a:latin typeface="Times New Roman"/>
                <a:cs typeface="Times New Roman"/>
              </a:rPr>
              <a:t>Понятие:</a:t>
            </a:r>
            <a:r>
              <a:rPr lang="ru-RU" sz="1600" dirty="0">
                <a:latin typeface="Times New Roman"/>
                <a:cs typeface="Times New Roman"/>
              </a:rPr>
              <a:t> Пункция сосудов пуповины под УЗИ-контролем для забора крови плода. Срок — после 18–20 недель.</a:t>
            </a:r>
            <a:endParaRPr lang="ru-RU" sz="1600">
              <a:latin typeface="Times New Roman"/>
              <a:cs typeface="Times New Roman"/>
            </a:endParaRPr>
          </a:p>
          <a:p>
            <a:r>
              <a:rPr lang="ru-RU" sz="1600" b="1" dirty="0">
                <a:latin typeface="Times New Roman"/>
                <a:cs typeface="Times New Roman"/>
              </a:rPr>
              <a:t>Для чего:</a:t>
            </a:r>
            <a:endParaRPr lang="ru-RU" sz="1600"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600" dirty="0" err="1">
                <a:latin typeface="Times New Roman"/>
                <a:cs typeface="Times New Roman"/>
              </a:rPr>
              <a:t>Кариотипирование</a:t>
            </a:r>
            <a:r>
              <a:rPr lang="ru-RU" sz="1600" dirty="0">
                <a:latin typeface="Times New Roman"/>
                <a:cs typeface="Times New Roman"/>
              </a:rPr>
              <a:t> из лимфоцитов плода (быстрый результат)</a:t>
            </a:r>
            <a:endParaRPr lang="ru-RU" sz="1600"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Диагностика анемии плода (определение гемоглобина, гематокрита)</a:t>
            </a:r>
            <a:endParaRPr lang="ru-RU" sz="1600"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600" dirty="0">
                <a:latin typeface="Times New Roman"/>
                <a:cs typeface="Times New Roman"/>
              </a:rPr>
              <a:t>Диагностика внутриутробных инфекций (ПЦР крови)</a:t>
            </a:r>
            <a:endParaRPr lang="ru-RU" sz="1600">
              <a:latin typeface="Times New Roman"/>
              <a:cs typeface="Times New Roman"/>
            </a:endParaRPr>
          </a:p>
          <a:p>
            <a:pPr marL="285750" indent="-285750">
              <a:buFont typeface="Symbol"/>
              <a:buChar char="•"/>
            </a:pPr>
            <a:r>
              <a:rPr lang="ru-RU" sz="1600" b="1" dirty="0">
                <a:latin typeface="Times New Roman"/>
                <a:cs typeface="Times New Roman"/>
              </a:rPr>
              <a:t>Лечебные цели:</a:t>
            </a:r>
            <a:r>
              <a:rPr lang="ru-RU" sz="1600" dirty="0">
                <a:latin typeface="Times New Roman"/>
                <a:cs typeface="Times New Roman"/>
              </a:rPr>
              <a:t> внутриутробное переливание крови при анемии, введение лекарств</a:t>
            </a:r>
            <a:endParaRPr lang="ru-RU" sz="1600">
              <a:latin typeface="Times New Roman"/>
              <a:cs typeface="Times New Roman"/>
            </a:endParaRPr>
          </a:p>
          <a:p>
            <a:pPr algn="l"/>
            <a:endParaRPr lang="ru-RU" sz="1600" dirty="0">
              <a:latin typeface="Times New Roman"/>
              <a:cs typeface="Times New Roman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C09A91F-5208-7EF6-04B7-71CC9200D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14" y="1599210"/>
            <a:ext cx="6108122" cy="52627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30C88E-DB3F-4920-EDC2-5B83CF23BE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0330" y="1446192"/>
            <a:ext cx="6087340" cy="541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39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7BDF2C-531B-9C32-86FF-601AC806A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88" y="503670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4000" b="1" dirty="0">
                <a:latin typeface="Times New Roman"/>
                <a:cs typeface="Times New Roman"/>
              </a:rPr>
              <a:t>II. Лабораторные методы</a:t>
            </a:r>
          </a:p>
          <a:p>
            <a:r>
              <a:rPr lang="ru-RU" sz="4000" b="1" dirty="0">
                <a:latin typeface="Times New Roman"/>
                <a:cs typeface="Times New Roman"/>
              </a:rPr>
              <a:t>Биохимические</a:t>
            </a:r>
          </a:p>
          <a:p>
            <a:r>
              <a:rPr lang="ru-RU" sz="4000" b="1" dirty="0">
                <a:latin typeface="Times New Roman"/>
                <a:cs typeface="Times New Roman"/>
              </a:rPr>
              <a:t>1. Пренатальный биохимический скрининг</a:t>
            </a:r>
          </a:p>
          <a:p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9EF0C5-9D42-5B79-7B70-7B8BAC466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88" y="1716768"/>
            <a:ext cx="10515600" cy="6106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1600" b="1" dirty="0">
                <a:latin typeface="Times New Roman"/>
                <a:cs typeface="Times New Roman"/>
              </a:rPr>
              <a:t>Понятие:</a:t>
            </a:r>
            <a:r>
              <a:rPr lang="ru-RU" sz="1600" dirty="0">
                <a:latin typeface="Times New Roman"/>
                <a:cs typeface="Times New Roman"/>
              </a:rPr>
              <a:t> Определение концентрации специфических белков и гормонов в сыворотке крови матери, уровень которых коррелирует с риском хромосомных аномалий и пороков развития.</a:t>
            </a:r>
            <a:endParaRPr lang="ru-RU" sz="160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4D53BCC7-EAA0-3E39-F9C6-658D8EACC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6876226"/>
              </p:ext>
            </p:extLst>
          </p:nvPr>
        </p:nvGraphicFramePr>
        <p:xfrm>
          <a:off x="101732" y="2691701"/>
          <a:ext cx="5803464" cy="36793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50866">
                  <a:extLst>
                    <a:ext uri="{9D8B030D-6E8A-4147-A177-3AD203B41FA5}">
                      <a16:colId xmlns:a16="http://schemas.microsoft.com/office/drawing/2014/main" val="1134984932"/>
                    </a:ext>
                  </a:extLst>
                </a:gridCol>
                <a:gridCol w="1450866">
                  <a:extLst>
                    <a:ext uri="{9D8B030D-6E8A-4147-A177-3AD203B41FA5}">
                      <a16:colId xmlns:a16="http://schemas.microsoft.com/office/drawing/2014/main" val="3160489752"/>
                    </a:ext>
                  </a:extLst>
                </a:gridCol>
                <a:gridCol w="1450866">
                  <a:extLst>
                    <a:ext uri="{9D8B030D-6E8A-4147-A177-3AD203B41FA5}">
                      <a16:colId xmlns:a16="http://schemas.microsoft.com/office/drawing/2014/main" val="1492929025"/>
                    </a:ext>
                  </a:extLst>
                </a:gridCol>
                <a:gridCol w="1450866">
                  <a:extLst>
                    <a:ext uri="{9D8B030D-6E8A-4147-A177-3AD203B41FA5}">
                      <a16:colId xmlns:a16="http://schemas.microsoft.com/office/drawing/2014/main" val="3508004141"/>
                    </a:ext>
                  </a:extLst>
                </a:gridCol>
              </a:tblGrid>
              <a:tr h="769262">
                <a:tc gridSpan="4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триместр (10–13 недель) — «двойной тест»:</a:t>
                      </a:r>
                      <a:endParaRPr lang="ru-RU" sz="1600" b="0" i="0" u="none" strike="noStrike" noProof="0"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AD1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409700"/>
                  </a:ext>
                </a:extLst>
              </a:tr>
              <a:tr h="76926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Маркёр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Норма при здоровой беременности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Повышение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0056924"/>
                  </a:ext>
                </a:extLst>
              </a:tr>
              <a:tr h="76926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РАРР-А (ассоциированный с беременностью плазменный белок А)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Возрастает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↓ Риск синдрома Дауна, замершая беременность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391526"/>
                  </a:ext>
                </a:extLst>
              </a:tr>
              <a:tr h="76926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Свободный β-ХГЧ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Возрастает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↓ Риск синдрома Эдвардса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↑ Риск синдрома Дауна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04496862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ACAFDA5-173F-AD57-DF3F-4F8A752106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424705"/>
              </p:ext>
            </p:extLst>
          </p:nvPr>
        </p:nvGraphicFramePr>
        <p:xfrm>
          <a:off x="6145480" y="2691740"/>
          <a:ext cx="6050826" cy="37735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942">
                  <a:extLst>
                    <a:ext uri="{9D8B030D-6E8A-4147-A177-3AD203B41FA5}">
                      <a16:colId xmlns:a16="http://schemas.microsoft.com/office/drawing/2014/main" val="1089172641"/>
                    </a:ext>
                  </a:extLst>
                </a:gridCol>
                <a:gridCol w="2016942">
                  <a:extLst>
                    <a:ext uri="{9D8B030D-6E8A-4147-A177-3AD203B41FA5}">
                      <a16:colId xmlns:a16="http://schemas.microsoft.com/office/drawing/2014/main" val="2590981381"/>
                    </a:ext>
                  </a:extLst>
                </a:gridCol>
                <a:gridCol w="2016942">
                  <a:extLst>
                    <a:ext uri="{9D8B030D-6E8A-4147-A177-3AD203B41FA5}">
                      <a16:colId xmlns:a16="http://schemas.microsoft.com/office/drawing/2014/main" val="738322794"/>
                    </a:ext>
                  </a:extLst>
                </a:gridCol>
              </a:tblGrid>
              <a:tr h="608412">
                <a:tc gridSpan="3"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600" b="1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II триместр (15–20 недель) — «тройной / четверной тест»:</a:t>
                      </a:r>
                      <a:endParaRPr lang="ru-RU" sz="16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AD1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AD1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rgbClr val="FA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3950066"/>
                  </a:ext>
                </a:extLst>
              </a:tr>
              <a:tr h="60841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Маркёр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Снижение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  <a:cs typeface="Times New Roman"/>
                        </a:rPr>
                        <a:t>Повышение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1881286"/>
                  </a:ext>
                </a:extLst>
              </a:tr>
              <a:tr h="63883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/>
                          <a:cs typeface="Times New Roman"/>
                        </a:rPr>
                        <a:t>α-</a:t>
                      </a: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/>
                          <a:cs typeface="Times New Roman"/>
                        </a:rPr>
                        <a:t>фетопротеин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highlight>
                            <a:srgbClr val="FFFFFF"/>
                          </a:highlight>
                          <a:latin typeface="Times New Roman"/>
                          <a:cs typeface="Times New Roman"/>
                        </a:rPr>
                        <a:t> (АФП)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↓ Синдром Дауна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↑ Дефекты нервной трубки, атрезия пищевода, </a:t>
                      </a:r>
                      <a:r>
                        <a:rPr lang="ru-RU" sz="1400" b="0" i="0" u="none" strike="noStrike" noProof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омфалоцеле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8096033"/>
                  </a:ext>
                </a:extLst>
              </a:tr>
              <a:tr h="60841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Свободный эстриол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↓ Синдром Дауна, анэнцефалия</a:t>
                      </a:r>
                      <a:endParaRPr lang="ru-RU" sz="1400"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3826873"/>
                  </a:ext>
                </a:extLst>
              </a:tr>
              <a:tr h="60841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ХГЧ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↑ Синдром Дауна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6800659"/>
                  </a:ext>
                </a:extLst>
              </a:tr>
              <a:tr h="608412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 err="1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Ингибин</a:t>
                      </a: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 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2400" dirty="0">
                          <a:latin typeface="Times New Roman"/>
                          <a:cs typeface="Times New Roman"/>
                        </a:rPr>
                        <a:t>-</a:t>
                      </a: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ru-RU" sz="1400" b="0" i="0" u="none" strike="noStrike" noProof="0" dirty="0"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↑ Синдром Дауна</a:t>
                      </a:r>
                      <a:endParaRPr lang="ru-RU" sz="1400" b="0" i="0" u="none" strike="noStrike" noProof="0">
                        <a:solidFill>
                          <a:srgbClr val="000000"/>
                        </a:solidFill>
                        <a:highlight>
                          <a:srgbClr val="C6C6C6"/>
                        </a:highlight>
                        <a:latin typeface="Times New Roman"/>
                        <a:cs typeface="Times New Roman"/>
                      </a:endParaRPr>
                    </a:p>
                  </a:txBody>
                  <a:tcPr anchor="ctr">
                    <a:lnL w="12700">
                      <a:solidFill>
                        <a:schemeClr val="tx1"/>
                      </a:solidFill>
                    </a:lnL>
                    <a:lnR w="12700">
                      <a:solidFill>
                        <a:schemeClr val="tx1"/>
                      </a:solidFill>
                    </a:lnR>
                    <a:lnT w="12700">
                      <a:solidFill>
                        <a:schemeClr val="tx1"/>
                      </a:solidFill>
                    </a:lnT>
                    <a:lnB w="12700">
                      <a:solidFill>
                        <a:schemeClr val="tx1"/>
                      </a:solidFill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9812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472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E4BF23-A6D0-2FBC-1E1C-BC63DD7C1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2. Определение биохимических маркёров в околоплодных водах</a:t>
            </a:r>
            <a:endParaRPr lang="ru-RU" dirty="0">
              <a:latin typeface="Times New Roman"/>
              <a:cs typeface="Times New Roman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68C5D19D-CF6A-EBFF-B36C-585D210C1A9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344784"/>
              </p:ext>
            </p:extLst>
          </p:nvPr>
        </p:nvGraphicFramePr>
        <p:xfrm>
          <a:off x="838200" y="1825625"/>
          <a:ext cx="10515599" cy="45720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5651925">
                  <a:extLst>
                    <a:ext uri="{9D8B030D-6E8A-4147-A177-3AD203B41FA5}">
                      <a16:colId xmlns:a16="http://schemas.microsoft.com/office/drawing/2014/main" val="2398616149"/>
                    </a:ext>
                  </a:extLst>
                </a:gridCol>
                <a:gridCol w="4863674">
                  <a:extLst>
                    <a:ext uri="{9D8B030D-6E8A-4147-A177-3AD203B41FA5}">
                      <a16:colId xmlns:a16="http://schemas.microsoft.com/office/drawing/2014/main" val="418749017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Показатель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Для чего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310745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АФП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Диагностика дефектов нервной трубки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591376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Лецитин/</a:t>
                      </a:r>
                      <a:r>
                        <a:rPr lang="ru-RU" sz="24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сфингомиелиновый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коэффициент (Л/С)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Зрелость лёгких: ≥ 2:1 — зрелые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545976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Креатинин, мочевина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Зрелость почек плода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48873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Билирубин (по шкале </a:t>
                      </a: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Liley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Тяжесть гемолитической болезни плода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897923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Фосфатидилглицерин</a:t>
                      </a: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4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Дополнительный маркёр зрелости лёгких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5969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9567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3E61A4-C842-6C21-61CD-53C0C07058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43" y="111125"/>
            <a:ext cx="10515600" cy="1325563"/>
          </a:xfrm>
        </p:spPr>
        <p:txBody>
          <a:bodyPr>
            <a:normAutofit/>
          </a:bodyPr>
          <a:lstStyle/>
          <a:p>
            <a:r>
              <a:rPr lang="ru-RU" sz="3600" b="1" dirty="0">
                <a:latin typeface="Times New Roman"/>
                <a:cs typeface="Times New Roman"/>
              </a:rPr>
              <a:t>Молекулярно-генетические</a:t>
            </a:r>
            <a:br>
              <a:rPr lang="ru-RU" sz="3600" b="1" dirty="0">
                <a:latin typeface="Times New Roman"/>
                <a:cs typeface="Times New Roman"/>
              </a:rPr>
            </a:br>
            <a:r>
              <a:rPr lang="ru-RU" sz="1600" b="1" dirty="0">
                <a:latin typeface="Times New Roman"/>
                <a:cs typeface="Times New Roman"/>
              </a:rPr>
              <a:t>1. Неинвазивный пренатальный тест (НИПТ)</a:t>
            </a:r>
            <a:endParaRPr lang="ru-RU" sz="1600" i="1" dirty="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8E789E-26EF-6D90-5B54-109F9221B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 algn="l" rtl="0">
              <a:lnSpc>
                <a:spcPts val="2363"/>
              </a:lnSpc>
              <a:buNone/>
            </a:pPr>
            <a:r>
              <a:rPr lang="ru-RU" sz="18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Понятие: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 Анализ внеклеточной фетальной ДНК (</a:t>
            </a:r>
            <a:r>
              <a:rPr lang="af-ZA" sz="1800" b="0" i="0" dirty="0" err="1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cffDNA</a:t>
            </a:r>
            <a:r>
              <a:rPr lang="af-ZA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), 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которая циркулирует в плазме крови матери начиная с 9–10 недель. Доля фетальной ДНК составляет около 10–13% от всей внеклеточной ДНК плазмы .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endParaRPr lang="ru-RU" sz="1800"/>
          </a:p>
          <a:p>
            <a:pPr marL="0" indent="0" algn="l" rtl="0">
              <a:lnSpc>
                <a:spcPts val="2363"/>
              </a:lnSpc>
              <a:buNone/>
            </a:pPr>
            <a:r>
              <a:rPr lang="ru-RU" sz="18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Для чего — выявление: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Трисомии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21 (синдром Дауна) — чувствительность до 99%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dirty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Трисомии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18 (синдром Эдвардса) — до 98%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Трисомии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13 (синдром Патау) — до 99%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Анеуплоидий половых хромосом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Микроделеционных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синдромов (</a:t>
            </a:r>
            <a:r>
              <a:rPr lang="af-ZA" sz="1800" b="0" i="0" err="1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DiGeorge</a:t>
            </a:r>
            <a:r>
              <a:rPr lang="af-ZA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 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и др.) </a:t>
            </a:r>
          </a:p>
          <a:p>
            <a:pPr marL="0" lvl="0" indent="0" algn="l" rtl="0">
              <a:lnSpc>
                <a:spcPts val="1569"/>
              </a:lnSpc>
              <a:buNone/>
            </a:pP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Пола плода </a:t>
            </a:r>
          </a:p>
          <a:p>
            <a:pPr marL="0" indent="0" algn="l" rtl="0">
              <a:lnSpc>
                <a:spcPts val="2363"/>
              </a:lnSpc>
              <a:buNone/>
            </a:pPr>
            <a:r>
              <a:rPr lang="ru-RU" sz="18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Важно: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 НИПТ — </a:t>
            </a:r>
            <a:r>
              <a:rPr lang="ru-RU" sz="1800" b="1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скрининговый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 метод. Положительный результат требует подтверждения инвазивным методом (амниоцентез, </a:t>
            </a:r>
            <a:r>
              <a:rPr lang="ru-RU" sz="1800" b="0" i="0" err="1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кордоцентез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Segoe UI"/>
                <a:cs typeface="Times New Roman"/>
              </a:rPr>
              <a:t>)</a:t>
            </a:r>
            <a:r>
              <a:rPr lang="ru-RU" sz="1800" b="0" i="0" dirty="0">
                <a:solidFill>
                  <a:srgbClr val="000000"/>
                </a:solidFill>
                <a:latin typeface="Times New Roman"/>
                <a:ea typeface="Arial"/>
                <a:cs typeface="Times New Roman"/>
              </a:rPr>
              <a:t> </a:t>
            </a:r>
            <a:endParaRPr lang="ru-RU" sz="1800">
              <a:latin typeface="Times New Roman"/>
              <a:ea typeface="+mj-lt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308042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A39123-BE51-6D3D-57CD-DE0C520EB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771" y="138339"/>
            <a:ext cx="10515600" cy="1325563"/>
          </a:xfrm>
        </p:spPr>
        <p:txBody>
          <a:bodyPr>
            <a:normAutofit/>
          </a:bodyPr>
          <a:lstStyle/>
          <a:p>
            <a:r>
              <a:rPr lang="ru-RU" b="1" dirty="0">
                <a:latin typeface="Times New Roman"/>
                <a:cs typeface="Times New Roman"/>
              </a:rPr>
              <a:t>2. Цитогенетические методы (после инвазивного забора)</a:t>
            </a:r>
            <a:endParaRPr lang="ru-RU" dirty="0">
              <a:latin typeface="Times New Roman"/>
              <a:cs typeface="Times New Roman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48A5457D-13C6-F9DB-BEE5-0AC461EC20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8774562"/>
              </p:ext>
            </p:extLst>
          </p:nvPr>
        </p:nvGraphicFramePr>
        <p:xfrm>
          <a:off x="838200" y="1825625"/>
          <a:ext cx="10515599" cy="44196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599510">
                  <a:extLst>
                    <a:ext uri="{9D8B030D-6E8A-4147-A177-3AD203B41FA5}">
                      <a16:colId xmlns:a16="http://schemas.microsoft.com/office/drawing/2014/main" val="1877568524"/>
                    </a:ext>
                  </a:extLst>
                </a:gridCol>
                <a:gridCol w="5281377">
                  <a:extLst>
                    <a:ext uri="{9D8B030D-6E8A-4147-A177-3AD203B41FA5}">
                      <a16:colId xmlns:a16="http://schemas.microsoft.com/office/drawing/2014/main" val="2161579533"/>
                    </a:ext>
                  </a:extLst>
                </a:gridCol>
                <a:gridCol w="1634712">
                  <a:extLst>
                    <a:ext uri="{9D8B030D-6E8A-4147-A177-3AD203B41FA5}">
                      <a16:colId xmlns:a16="http://schemas.microsoft.com/office/drawing/2014/main" val="756241588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Метод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Суть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Срок готовности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777555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Кариотипирование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Микроскопическое исследование хромосомного набора (G-окраска)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10–14 дней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65396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FISH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(флюоресцентная </a:t>
                      </a:r>
                      <a:r>
                        <a:rPr lang="ru-RU" sz="20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in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lang="ru-RU" sz="20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situ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гибридизация)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Зондирование хромосом специфическими метками — экспресс-диагностика анеуплоидий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24–48 часов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286536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aCGH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(микрочипы)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Сравнительная геномная гибридизация — выявление </a:t>
                      </a:r>
                      <a:r>
                        <a:rPr lang="ru-RU" sz="20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микроделеций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и дупликаций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5–7 дней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96457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1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Секвенирование</a:t>
                      </a: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Чтение последовательности ДНК — точечные мутации, моногенные болезни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20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2–4 недели </a:t>
                      </a:r>
                      <a:endParaRPr lang="ru-RU" sz="2000" b="0" i="0">
                        <a:solidFill>
                          <a:srgbClr val="000000"/>
                        </a:solidFill>
                        <a:effectLst/>
                        <a:latin typeface="Times New Roman"/>
                        <a:cs typeface="Times New Roman"/>
                      </a:endParaRP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837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80606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64C17A6-6AA9-D08E-A26C-313CE701F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92" y="78138"/>
            <a:ext cx="10515600" cy="1325563"/>
          </a:xfrm>
        </p:spPr>
        <p:txBody>
          <a:bodyPr>
            <a:normAutofit/>
          </a:bodyPr>
          <a:lstStyle/>
          <a:p>
            <a:r>
              <a:rPr lang="ru-RU" sz="4000" b="1" dirty="0">
                <a:latin typeface="Times New Roman"/>
                <a:cs typeface="Times New Roman"/>
              </a:rPr>
              <a:t>Общеклинические и специальные лабораторные исследования</a:t>
            </a:r>
            <a:endParaRPr lang="ru-RU" sz="4000">
              <a:latin typeface="Times New Roman"/>
              <a:cs typeface="Times New Roman"/>
            </a:endParaRP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0DDFB5F5-F82A-5CCF-56D1-C4301ED5B8C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76329881"/>
              </p:ext>
            </p:extLst>
          </p:nvPr>
        </p:nvGraphicFramePr>
        <p:xfrm>
          <a:off x="669966" y="1400093"/>
          <a:ext cx="10515598" cy="47548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3300860">
                  <a:extLst>
                    <a:ext uri="{9D8B030D-6E8A-4147-A177-3AD203B41FA5}">
                      <a16:colId xmlns:a16="http://schemas.microsoft.com/office/drawing/2014/main" val="1632546313"/>
                    </a:ext>
                  </a:extLst>
                </a:gridCol>
                <a:gridCol w="3772412">
                  <a:extLst>
                    <a:ext uri="{9D8B030D-6E8A-4147-A177-3AD203B41FA5}">
                      <a16:colId xmlns:a16="http://schemas.microsoft.com/office/drawing/2014/main" val="4184775293"/>
                    </a:ext>
                  </a:extLst>
                </a:gridCol>
                <a:gridCol w="3442326">
                  <a:extLst>
                    <a:ext uri="{9D8B030D-6E8A-4147-A177-3AD203B41FA5}">
                      <a16:colId xmlns:a16="http://schemas.microsoft.com/office/drawing/2014/main" val="2904461092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Группа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Что входит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Для чего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D1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04221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Группа крови, резус-фактор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Определение ABO и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Rh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Профилактика резус-конфликта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226917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Антитела к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Rh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(непрямая проба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Кумбса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Количественно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Мониторинг сенсибилизации у </a:t>
                      </a:r>
                      <a:r>
                        <a:rPr lang="ru-RU" sz="1200" b="0" i="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Rh-отрицительных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5733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Общий анализ крови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Гемоглобин, тромбоциты, лейкоциты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Анемия, воспаление, тромбоцитопения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1994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Общий анализ мочи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Белок, лейкоциты, бактерии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Протеинурия (преэклампсия), инфекция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655412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Коагулограмма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АЧТВ, фибриноген, ПВ, D-димер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Гипер- или 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гипокоагуляция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, риск тромбозов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029671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TORCH-комплекс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Антитела 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IgG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IgM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 к токсоплазме, ЦМВ, ВПГ, краснухе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Диагностика внутриутробных инфекций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07014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Инфекции, передаваемые половым путём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ПЦР на хламидии, гонорею, трихомониаз, ВПЧ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Профилактика восходящей инфекции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68091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Бактериологический посев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Мазок из влагалища и прямой кишки на стрептококк группы B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Профилактика неонатального сепсиса (35–37 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нед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46076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Глюкоза крови / глюкозотолерантный тест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75 г глюкозы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Диагностика гестационного диабета (24–28 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нед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)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79131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Суточная протеинурия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Количественное определение белка в моче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Диагностика преэклампсии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46422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Мазок на </a:t>
                      </a:r>
                      <a:r>
                        <a:rPr lang="ru-RU" sz="1200" b="0" i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онкоцитологию</a:t>
                      </a: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66675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Цитологическое исследование шейки матки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ru-RU" sz="1200" b="0" i="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cs typeface="Times New Roman"/>
                        </a:rPr>
                        <a:t>Скрининг рака шейки матки </a:t>
                      </a:r>
                    </a:p>
                  </a:txBody>
                  <a:tcPr marL="228600" marR="228600" marT="76200" marB="7620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70056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0696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4B3A8A-9A60-B104-FF15-7D3006DF39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b="1" dirty="0">
                <a:latin typeface="Times New Roman"/>
                <a:cs typeface="Times New Roman"/>
              </a:rPr>
              <a:t>Заключение 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2A3882-6BD5-F1FA-C2AE-4231616EBB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ru-RU" sz="3200" dirty="0">
                <a:latin typeface="Times New Roman"/>
                <a:cs typeface="Times New Roman"/>
              </a:rPr>
              <a:t>Методы подбираются врачом индивидуально в зависимости от срока беременности, анамнеза и выявленных рисков. Неинвазивные применяются у всех, инвазивные — строго по показаниям</a:t>
            </a:r>
            <a:endParaRPr lang="ru-RU" sz="3200">
              <a:highlight>
                <a:srgbClr val="C6C6C6"/>
              </a:highlight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2203119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Дополнительные методы исследования в акушерстве </vt:lpstr>
      <vt:lpstr>Понятие дополнительных методов исследования в акушерстве</vt:lpstr>
      <vt:lpstr>Классификация</vt:lpstr>
      <vt:lpstr>I. Инструментальные методы Неинвазивные</vt:lpstr>
      <vt:lpstr>2. Кардиотокография (КТГ)</vt:lpstr>
      <vt:lpstr>3. Допплерометрия (допплерография)</vt:lpstr>
      <vt:lpstr>4. Фонокардиография плода (ФКГ) и Магнитно-резонансная томография (МРТ)</vt:lpstr>
      <vt:lpstr>Инвазивные 1. Амниоскопия </vt:lpstr>
      <vt:lpstr>2. Амниоцентез </vt:lpstr>
      <vt:lpstr>3.Биопсия ворсин хориона и  Кордоцентез</vt:lpstr>
      <vt:lpstr>II. Лабораторные методы Биохимические 1. Пренатальный биохимический скрининг </vt:lpstr>
      <vt:lpstr>2. Определение биохимических маркёров в околоплодных водах</vt:lpstr>
      <vt:lpstr>Молекулярно-генетические 1. Неинвазивный пренатальный тест (НИПТ)</vt:lpstr>
      <vt:lpstr>2. Цитогенетические методы (после инвазивного забора)</vt:lpstr>
      <vt:lpstr>Общеклинические и специальные лабораторные исследования</vt:lpstr>
      <vt:lpstr>Заключение 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392</cp:revision>
  <dcterms:created xsi:type="dcterms:W3CDTF">2026-10-06T05:18:29Z</dcterms:created>
  <dcterms:modified xsi:type="dcterms:W3CDTF">2026-10-06T06:36:11Z</dcterms:modified>
</cp:coreProperties>
</file>