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4919F0-3469-DDBC-1C2A-8D15FBFF3D1A}" v="509" dt="2026-09-30T10:12:32.0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Times New Roman"/>
                <a:cs typeface="Times New Roman"/>
              </a:rPr>
              <a:t>Аномалия родовой деятельности (АРД)</a:t>
            </a:r>
            <a:endParaRPr lang="ru-RU" sz="4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/>
                <a:cs typeface="Times New Roman"/>
              </a:rPr>
              <a:t>Выполнила: Босых Марина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261FB3-6024-F907-A6D0-B09AC5F17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/>
                <a:cs typeface="Times New Roman"/>
              </a:rPr>
              <a:t>Классификация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800AD81B-ECE4-D91C-72F4-7FCA9230BC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8589460"/>
              </p:ext>
            </p:extLst>
          </p:nvPr>
        </p:nvGraphicFramePr>
        <p:xfrm>
          <a:off x="575129" y="1716768"/>
          <a:ext cx="10515599" cy="24079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508377">
                  <a:extLst>
                    <a:ext uri="{9D8B030D-6E8A-4147-A177-3AD203B41FA5}">
                      <a16:colId xmlns:a16="http://schemas.microsoft.com/office/drawing/2014/main" val="1086181880"/>
                    </a:ext>
                  </a:extLst>
                </a:gridCol>
                <a:gridCol w="7007222">
                  <a:extLst>
                    <a:ext uri="{9D8B030D-6E8A-4147-A177-3AD203B41FA5}">
                      <a16:colId xmlns:a16="http://schemas.microsoft.com/office/drawing/2014/main" val="79696681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ru-RU" sz="1600" b="1" i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Вид АРД</a:t>
                      </a:r>
                      <a:r>
                        <a:rPr lang="ru-RU" sz="1600" b="0" i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ru-RU" sz="1600" b="1" i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Суть</a:t>
                      </a:r>
                      <a:r>
                        <a:rPr lang="ru-RU" sz="1600" b="0" i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0714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600" b="1" i="0" dirty="0">
                          <a:effectLst/>
                          <a:latin typeface="Times New Roman"/>
                          <a:cs typeface="Times New Roman"/>
                        </a:rPr>
                        <a:t>Слабость родовой деятельности (СРД)</a:t>
                      </a:r>
                      <a:r>
                        <a:rPr lang="ru-RU" sz="1600" b="0" i="0" dirty="0"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600" b="0" i="0" dirty="0">
                          <a:effectLst/>
                          <a:latin typeface="Times New Roman"/>
                          <a:cs typeface="Times New Roman"/>
                        </a:rPr>
                        <a:t>Схватки слабые, короткие, редкие — раскрытие и продвижение плода замедлены. Самый частый вид АРД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37577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600" b="1" i="0" err="1">
                          <a:effectLst/>
                          <a:latin typeface="Times New Roman"/>
                          <a:cs typeface="Times New Roman"/>
                        </a:rPr>
                        <a:t>Дискоординация</a:t>
                      </a:r>
                      <a:r>
                        <a:rPr lang="ru-RU" sz="1600" b="1" i="0" dirty="0">
                          <a:effectLst/>
                          <a:latin typeface="Times New Roman"/>
                          <a:cs typeface="Times New Roman"/>
                        </a:rPr>
                        <a:t> родовой деятельности (ДРД)</a:t>
                      </a:r>
                      <a:r>
                        <a:rPr lang="ru-RU" sz="1600" b="0" i="0" dirty="0"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600" b="0" i="0" dirty="0">
                          <a:effectLst/>
                          <a:latin typeface="Times New Roman"/>
                          <a:cs typeface="Times New Roman"/>
                        </a:rPr>
                        <a:t>Разные отделы матки сокращаются несинхронно, тонус повышен, схватки болезненные, но неэффективные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8338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600" b="1" i="0" dirty="0">
                          <a:effectLst/>
                          <a:latin typeface="Times New Roman"/>
                          <a:cs typeface="Times New Roman"/>
                        </a:rPr>
                        <a:t>Чрезмерно сильная (бурная) родовая деятельность</a:t>
                      </a:r>
                      <a:r>
                        <a:rPr lang="ru-RU" sz="1600" b="0" i="0" dirty="0"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600" b="0" i="0" dirty="0">
                          <a:effectLst/>
                          <a:latin typeface="Times New Roman"/>
                          <a:cs typeface="Times New Roman"/>
                        </a:rPr>
                        <a:t>Схватки слишком сильные и частые — стремительные или быстрые роды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1731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600" b="1" i="0" dirty="0">
                          <a:effectLst/>
                          <a:latin typeface="Times New Roman"/>
                          <a:cs typeface="Times New Roman"/>
                        </a:rPr>
                        <a:t>Тетанус матки</a:t>
                      </a:r>
                      <a:r>
                        <a:rPr lang="ru-RU" sz="1600" b="0" i="0" dirty="0"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600" b="0" i="0" dirty="0">
                          <a:effectLst/>
                          <a:latin typeface="Times New Roman"/>
                          <a:cs typeface="Times New Roman"/>
                        </a:rPr>
                        <a:t>Крайняя форма: судорожные, непрекращающиеся сокращения всей матки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65429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318A0B0-6394-3810-81F9-9543B4B45D21}"/>
              </a:ext>
            </a:extLst>
          </p:cNvPr>
          <p:cNvSpPr txBox="1"/>
          <p:nvPr/>
        </p:nvSpPr>
        <p:spPr>
          <a:xfrm>
            <a:off x="698500" y="4254500"/>
            <a:ext cx="6096000" cy="18774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endParaRPr lang="ru-RU" b="0" i="0">
              <a:solidFill>
                <a:srgbClr val="000000"/>
              </a:solidFill>
              <a:latin typeface="Segoe UI"/>
              <a:ea typeface="Segoe UI"/>
              <a:cs typeface="Segoe UI"/>
            </a:endParaRPr>
          </a:p>
          <a:p>
            <a:pPr algn="l" rtl="0">
              <a:lnSpc>
                <a:spcPts val="1569"/>
              </a:lnSpc>
            </a:pPr>
            <a:r>
              <a:rPr lang="ru-RU" sz="1600" b="0" i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В отечественной практике ранее выделяли также </a:t>
            </a:r>
            <a:r>
              <a:rPr lang="ru-RU" sz="1600" b="1" i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патологический прелиминарный период (ППП)</a:t>
            </a:r>
            <a:r>
              <a:rPr lang="ru-RU" sz="1600" b="0" i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 — болезненные нерегулярные схватки до родов, длящиеся более 6 часов, без раскрытия шейки. В современной международной классификации МКБ он как самостоятельная патология не выделяется и рассматривается как затянувшаяся латентная фаза или «ложные роды».  </a:t>
            </a:r>
          </a:p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621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66E6A1-9C04-01C8-C941-D14EAC4E1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57" y="2268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F4761"/>
                </a:solidFill>
                <a:latin typeface="Times New Roman"/>
                <a:cs typeface="Times New Roman"/>
              </a:rPr>
              <a:t>Слабость родовой деятельности</a:t>
            </a:r>
            <a:endParaRPr lang="ru-RU" dirty="0">
              <a:solidFill>
                <a:srgbClr val="0F4761"/>
              </a:solidFill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0C8F7B-46D5-5A1D-0BB7-10F1D88E3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7" y="1081768"/>
            <a:ext cx="10515600" cy="89512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buFont typeface="Arial"/>
              <a:buChar char="•"/>
            </a:pPr>
            <a:r>
              <a:rPr lang="ru-RU" sz="1400" b="1" dirty="0">
                <a:latin typeface="Times New Roman"/>
                <a:cs typeface="Times New Roman"/>
              </a:rPr>
              <a:t>Первичная</a:t>
            </a:r>
            <a:r>
              <a:rPr lang="ru-RU" sz="1400" dirty="0">
                <a:latin typeface="Times New Roman"/>
                <a:cs typeface="Times New Roman"/>
              </a:rPr>
              <a:t> — схватки слабые с самого начала родов, не нарастают по силе, частоте и продолжительности. Раскрытие шейки идёт медленнее нормы. </a:t>
            </a:r>
            <a:endParaRPr lang="ru-RU" sz="140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400" b="1" dirty="0">
                <a:latin typeface="Times New Roman"/>
                <a:cs typeface="Times New Roman"/>
              </a:rPr>
              <a:t>Вторичная</a:t>
            </a:r>
            <a:r>
              <a:rPr lang="ru-RU" sz="1400" dirty="0">
                <a:latin typeface="Times New Roman"/>
                <a:cs typeface="Times New Roman"/>
              </a:rPr>
              <a:t> — роды сначала идут нормально, но затем в активной фазе или во втором периоде схватки ослабевают. Частая причина — утомление роженицы или несоответствие размеров головки плода и таза. </a:t>
            </a:r>
            <a:endParaRPr lang="ru-RU" sz="140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A662E4-767D-EDB0-8860-2EEB73B97728}"/>
              </a:ext>
            </a:extLst>
          </p:cNvPr>
          <p:cNvSpPr txBox="1"/>
          <p:nvPr/>
        </p:nvSpPr>
        <p:spPr>
          <a:xfrm>
            <a:off x="353786" y="2159000"/>
            <a:ext cx="3401786" cy="367793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lnSpc>
                <a:spcPts val="1918"/>
              </a:lnSpc>
            </a:pPr>
            <a:r>
              <a:rPr lang="ru-RU" sz="2400" b="1" i="0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Клинические признаки</a:t>
            </a:r>
            <a:r>
              <a:rPr lang="ru-RU" sz="2400" b="0" i="0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 </a:t>
            </a:r>
          </a:p>
          <a:p>
            <a:pPr marL="228600" lvl="0" indent="-228600" algn="l" rtl="0">
              <a:lnSpc>
                <a:spcPts val="1569"/>
              </a:lnSpc>
              <a:buFont typeface="Symbol"/>
              <a:buChar char="•"/>
            </a:pPr>
            <a:r>
              <a:rPr lang="ru-RU" sz="2000" b="0" i="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Схватки 2 и менее за 10 минут, продолжительность менее 20 секунд  </a:t>
            </a:r>
          </a:p>
          <a:p>
            <a:pPr marL="228600" lvl="0" indent="-228600" algn="l" rtl="0">
              <a:lnSpc>
                <a:spcPts val="1569"/>
              </a:lnSpc>
              <a:buFont typeface="Symbol"/>
              <a:buChar char="•"/>
            </a:pPr>
            <a:r>
              <a:rPr lang="ru-RU" sz="2000" b="0" i="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Тонус матки снижен </a:t>
            </a:r>
          </a:p>
          <a:p>
            <a:pPr marL="228600" lvl="0" indent="-228600" algn="l" rtl="0">
              <a:lnSpc>
                <a:spcPts val="1569"/>
              </a:lnSpc>
              <a:buFont typeface="Symbol"/>
              <a:buChar char="•"/>
            </a:pPr>
            <a:r>
              <a:rPr lang="ru-RU" sz="2000" b="0" i="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Раскрытие шейки матки не соответствует нормальным темпам (для первородящих — 1 см/час в активной фазе, для повторнородящих — 2 см/час)  </a:t>
            </a:r>
          </a:p>
          <a:p>
            <a:pPr marL="228600" lvl="0" indent="-228600" algn="l" rtl="0">
              <a:lnSpc>
                <a:spcPts val="1569"/>
              </a:lnSpc>
              <a:buFont typeface="Symbol"/>
              <a:buChar char="•"/>
            </a:pPr>
            <a:r>
              <a:rPr lang="ru-RU" sz="2000" b="0" i="0" dirty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Плод не продвигается по родовому каналу </a:t>
            </a:r>
          </a:p>
          <a:p>
            <a:pPr algn="ctr"/>
            <a:endParaRPr 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3BC56E-7E85-EB4D-DA82-2B1BA894DF4A}"/>
              </a:ext>
            </a:extLst>
          </p:cNvPr>
          <p:cNvSpPr txBox="1"/>
          <p:nvPr/>
        </p:nvSpPr>
        <p:spPr>
          <a:xfrm>
            <a:off x="4191371" y="2550313"/>
            <a:ext cx="2902111" cy="28931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imes New Roman"/>
                <a:cs typeface="Times New Roman"/>
              </a:rPr>
              <a:t>Чем опасна</a:t>
            </a:r>
            <a:endParaRPr lang="ru-RU" sz="2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285750" indent="-285750">
              <a:buFont typeface="Symbol"/>
              <a:buChar char="•"/>
            </a:pPr>
            <a:r>
              <a:rPr lang="ru-RU" dirty="0">
                <a:solidFill>
                  <a:schemeClr val="bg1"/>
                </a:solidFill>
                <a:latin typeface="Times New Roman"/>
                <a:cs typeface="Times New Roman"/>
              </a:rPr>
              <a:t>Затяжные роды → утомление роженицы</a:t>
            </a:r>
          </a:p>
          <a:p>
            <a:pPr marL="285750" indent="-285750">
              <a:buFont typeface="Symbol"/>
              <a:buChar char="•"/>
            </a:pPr>
            <a:r>
              <a:rPr lang="ru-RU" dirty="0">
                <a:solidFill>
                  <a:schemeClr val="bg1"/>
                </a:solidFill>
                <a:latin typeface="Times New Roman"/>
                <a:cs typeface="Times New Roman"/>
              </a:rPr>
              <a:t>Удлинение безводного промежутка → риск инфицирования</a:t>
            </a:r>
          </a:p>
          <a:p>
            <a:pPr marL="285750" indent="-285750">
              <a:buFont typeface="Symbol"/>
              <a:buChar char="•"/>
            </a:pPr>
            <a:r>
              <a:rPr lang="ru-RU" dirty="0">
                <a:solidFill>
                  <a:schemeClr val="bg1"/>
                </a:solidFill>
                <a:latin typeface="Times New Roman"/>
                <a:cs typeface="Times New Roman"/>
              </a:rPr>
              <a:t>Гипоксия плода</a:t>
            </a:r>
          </a:p>
          <a:p>
            <a:pPr marL="285750" indent="-285750">
              <a:buFont typeface="Symbol"/>
              <a:buChar char="•"/>
            </a:pPr>
            <a:r>
              <a:rPr lang="ru-RU" dirty="0">
                <a:solidFill>
                  <a:schemeClr val="bg1"/>
                </a:solidFill>
                <a:latin typeface="Times New Roman"/>
                <a:cs typeface="Times New Roman"/>
              </a:rPr>
              <a:t>Кровотечения в родах и послеродовом периоде </a:t>
            </a:r>
          </a:p>
          <a:p>
            <a:pPr algn="l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01D844-89FF-326E-D893-1E7DFF23ED76}"/>
              </a:ext>
            </a:extLst>
          </p:cNvPr>
          <p:cNvSpPr txBox="1"/>
          <p:nvPr/>
        </p:nvSpPr>
        <p:spPr>
          <a:xfrm>
            <a:off x="7463548" y="2157136"/>
            <a:ext cx="3966202" cy="433965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/>
                <a:cs typeface="Times New Roman"/>
              </a:rPr>
              <a:t>Лечение</a:t>
            </a:r>
            <a:endParaRPr lang="ru-RU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ru-RU" sz="1600" dirty="0">
                <a:solidFill>
                  <a:schemeClr val="bg1"/>
                </a:solidFill>
                <a:latin typeface="Times New Roman"/>
                <a:cs typeface="Times New Roman"/>
              </a:rPr>
              <a:t>Тактика строго индивидуальна и зависит от периода родов, состояния матери и плода: 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 err="1">
                <a:solidFill>
                  <a:schemeClr val="bg1"/>
                </a:solidFill>
                <a:latin typeface="Times New Roman"/>
                <a:cs typeface="Times New Roman"/>
              </a:rPr>
              <a:t>Амниотомия</a:t>
            </a:r>
            <a:r>
              <a:rPr lang="ru-RU" sz="16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bg1"/>
                </a:solidFill>
                <a:latin typeface="Times New Roman"/>
                <a:cs typeface="Times New Roman"/>
              </a:rPr>
              <a:t>Медикаментозный сон-отдых</a:t>
            </a:r>
            <a:r>
              <a:rPr lang="ru-RU" sz="16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 err="1">
                <a:solidFill>
                  <a:schemeClr val="bg1"/>
                </a:solidFill>
                <a:latin typeface="Times New Roman"/>
                <a:cs typeface="Times New Roman"/>
              </a:rPr>
              <a:t>Родостимуляция</a:t>
            </a:r>
            <a:r>
              <a:rPr lang="ru-RU" sz="16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bg1"/>
                </a:solidFill>
                <a:latin typeface="Times New Roman"/>
                <a:cs typeface="Times New Roman"/>
              </a:rPr>
              <a:t>Кесарево сечение</a:t>
            </a:r>
            <a:r>
              <a:rPr lang="ru-RU" sz="16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ru-RU" sz="1600" b="1" dirty="0">
                <a:solidFill>
                  <a:schemeClr val="bg1"/>
                </a:solidFill>
                <a:latin typeface="Times New Roman"/>
                <a:cs typeface="Times New Roman"/>
              </a:rPr>
              <a:t>Во втором периоде</a:t>
            </a:r>
            <a:r>
              <a:rPr lang="ru-RU" sz="1600" dirty="0">
                <a:solidFill>
                  <a:schemeClr val="bg1"/>
                </a:solidFill>
                <a:latin typeface="Times New Roman"/>
                <a:cs typeface="Times New Roman"/>
              </a:rPr>
              <a:t> при слабости потуг — окситоцин, при необходимости — акушерские щипцы, вакуум-экстракция или </a:t>
            </a:r>
            <a:r>
              <a:rPr lang="ru-RU" sz="1600" dirty="0" err="1">
                <a:solidFill>
                  <a:schemeClr val="bg1"/>
                </a:solidFill>
                <a:latin typeface="Times New Roman"/>
                <a:cs typeface="Times New Roman"/>
              </a:rPr>
              <a:t>эпизиотомия</a:t>
            </a:r>
            <a:r>
              <a:rPr lang="ru-RU" sz="1600" dirty="0">
                <a:solidFill>
                  <a:schemeClr val="bg1"/>
                </a:solidFill>
                <a:latin typeface="Times New Roman"/>
                <a:cs typeface="Times New Roman"/>
              </a:rPr>
              <a:t>. </a:t>
            </a:r>
          </a:p>
          <a:p>
            <a:r>
              <a:rPr lang="ru-RU" sz="1600" b="1" dirty="0">
                <a:solidFill>
                  <a:schemeClr val="bg1"/>
                </a:solidFill>
                <a:latin typeface="Times New Roman"/>
                <a:cs typeface="Times New Roman"/>
              </a:rPr>
              <a:t>Противопоказания к стимуляции:</a:t>
            </a:r>
            <a:r>
              <a:rPr lang="ru-RU" sz="1600" dirty="0">
                <a:solidFill>
                  <a:schemeClr val="bg1"/>
                </a:solidFill>
                <a:latin typeface="Times New Roman"/>
                <a:cs typeface="Times New Roman"/>
              </a:rPr>
              <a:t> клинически узкий таз, рубец на матке, угрожающий разрыв матки, гипоксия плода, предлежание плаценты.</a:t>
            </a:r>
            <a:r>
              <a:rPr lang="ru-RU" sz="1400" dirty="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4062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9F920-775D-083D-2FFD-B0C961B0E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129" y="-70304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 err="1">
                <a:solidFill>
                  <a:srgbClr val="0F4761"/>
                </a:solidFill>
                <a:latin typeface="Times New Roman"/>
                <a:cs typeface="Times New Roman"/>
              </a:rPr>
              <a:t>Дискоординация</a:t>
            </a:r>
            <a:r>
              <a:rPr lang="ru-RU" b="1" dirty="0">
                <a:solidFill>
                  <a:srgbClr val="0F4761"/>
                </a:solidFill>
                <a:latin typeface="Times New Roman"/>
                <a:cs typeface="Times New Roman"/>
              </a:rPr>
              <a:t> родовой деятельности</a:t>
            </a:r>
            <a:endParaRPr lang="ru-RU" dirty="0">
              <a:solidFill>
                <a:srgbClr val="0F4761"/>
              </a:solidFill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3729E1-BFEF-12D8-5C89-0497D843B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063625"/>
            <a:ext cx="10515600" cy="985839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buNone/>
            </a:pPr>
            <a:r>
              <a:rPr lang="ru-RU" sz="1800" b="1" dirty="0">
                <a:solidFill>
                  <a:srgbClr val="0F4761"/>
                </a:solidFill>
                <a:latin typeface="Times New Roman"/>
                <a:cs typeface="Times New Roman"/>
              </a:rPr>
              <a:t>Что происходит</a:t>
            </a:r>
            <a:endParaRPr lang="ru-RU" sz="1800">
              <a:solidFill>
                <a:srgbClr val="0F4761"/>
              </a:solidFill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1600" dirty="0">
                <a:latin typeface="Times New Roman"/>
                <a:cs typeface="Times New Roman"/>
              </a:rPr>
              <a:t>Нарушается синхронность: верхние и нижние отделы матки сокращаются несогласованно. Возможно смещение «водителя ритма» из дна матки в нижний сегмент или появление нескольких очагов, посылающих импульсы в разные стороны. Базальный тонус матки повышен (30 мм рт. ст. и выше), между схватками матка полностью не расслабляется. 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E523082-8A26-BE98-0BBE-5F2AA6C606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200264"/>
              </p:ext>
            </p:extLst>
          </p:nvPr>
        </p:nvGraphicFramePr>
        <p:xfrm>
          <a:off x="522514" y="2648857"/>
          <a:ext cx="4844423" cy="34442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31283">
                  <a:extLst>
                    <a:ext uri="{9D8B030D-6E8A-4147-A177-3AD203B41FA5}">
                      <a16:colId xmlns:a16="http://schemas.microsoft.com/office/drawing/2014/main" val="2882550526"/>
                    </a:ext>
                  </a:extLst>
                </a:gridCol>
                <a:gridCol w="3313140">
                  <a:extLst>
                    <a:ext uri="{9D8B030D-6E8A-4147-A177-3AD203B41FA5}">
                      <a16:colId xmlns:a16="http://schemas.microsoft.com/office/drawing/2014/main" val="305284976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ru-RU" sz="1400" b="1" i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Форма</a:t>
                      </a:r>
                      <a:r>
                        <a:rPr lang="ru-RU" sz="1400" b="0" i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ru-RU" sz="1400" b="0" i="0">
                        <a:solidFill>
                          <a:schemeClr val="bg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ru-RU" sz="1400" b="1" i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Описание</a:t>
                      </a:r>
                      <a:r>
                        <a:rPr lang="ru-RU" sz="1400" b="0" i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ru-RU" sz="1400" b="0" i="0">
                        <a:solidFill>
                          <a:schemeClr val="bg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75894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1" i="0" dirty="0" err="1">
                          <a:effectLst/>
                          <a:latin typeface="Times New Roman"/>
                          <a:cs typeface="Times New Roman"/>
                        </a:rPr>
                        <a:t>Дискоординация</a:t>
                      </a:r>
                      <a:r>
                        <a:rPr lang="ru-RU" sz="1400" b="1" i="0" dirty="0">
                          <a:effectLst/>
                          <a:latin typeface="Times New Roman"/>
                          <a:cs typeface="Times New Roman"/>
                        </a:rPr>
                        <a:t> схваток</a:t>
                      </a:r>
                      <a:r>
                        <a:rPr lang="ru-RU" sz="1400" b="0" i="0" dirty="0"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ru-RU" sz="14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effectLst/>
                          <a:latin typeface="Times New Roman"/>
                          <a:cs typeface="Times New Roman"/>
                        </a:rPr>
                        <a:t>I степень — циркулярная </a:t>
                      </a:r>
                      <a:r>
                        <a:rPr lang="ru-RU" sz="1400" b="0" i="0" dirty="0" err="1">
                          <a:effectLst/>
                          <a:latin typeface="Times New Roman"/>
                          <a:cs typeface="Times New Roman"/>
                        </a:rPr>
                        <a:t>дистоция</a:t>
                      </a:r>
                      <a:r>
                        <a:rPr lang="ru-RU" sz="1400" b="0" i="0" dirty="0">
                          <a:effectLst/>
                          <a:latin typeface="Times New Roman"/>
                          <a:cs typeface="Times New Roman"/>
                        </a:rPr>
                        <a:t>: неравномерные сокращения по всем отделам </a:t>
                      </a:r>
                      <a:endParaRPr lang="ru-RU" sz="14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39546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1" i="0" dirty="0">
                          <a:effectLst/>
                          <a:latin typeface="Times New Roman"/>
                          <a:cs typeface="Times New Roman"/>
                        </a:rPr>
                        <a:t>Гипертонус нижнего сегмента</a:t>
                      </a:r>
                      <a:r>
                        <a:rPr lang="ru-RU" sz="1400" b="0" i="0" dirty="0">
                          <a:effectLst/>
                          <a:latin typeface="Times New Roman"/>
                          <a:cs typeface="Times New Roman"/>
                        </a:rPr>
                        <a:t> («жёсткая шейка») </a:t>
                      </a:r>
                      <a:endParaRPr lang="ru-RU" sz="14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effectLst/>
                          <a:latin typeface="Times New Roman"/>
                          <a:cs typeface="Times New Roman"/>
                        </a:rPr>
                        <a:t>II степень — спастическая сегментарная </a:t>
                      </a:r>
                      <a:r>
                        <a:rPr lang="ru-RU" sz="1400" b="0" i="0" dirty="0" err="1">
                          <a:effectLst/>
                          <a:latin typeface="Times New Roman"/>
                          <a:cs typeface="Times New Roman"/>
                        </a:rPr>
                        <a:t>дистоция</a:t>
                      </a:r>
                      <a:r>
                        <a:rPr lang="ru-RU" sz="1400" b="0" i="0" dirty="0">
                          <a:effectLst/>
                          <a:latin typeface="Times New Roman"/>
                          <a:cs typeface="Times New Roman"/>
                        </a:rPr>
                        <a:t>: нижний сегмент «зажат», шейка плотная, толстая, отёчная </a:t>
                      </a:r>
                      <a:endParaRPr lang="ru-RU" sz="14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20227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1" i="0" dirty="0">
                          <a:effectLst/>
                          <a:latin typeface="Times New Roman"/>
                          <a:cs typeface="Times New Roman"/>
                        </a:rPr>
                        <a:t>Судорожные схватки (тетания матки)</a:t>
                      </a:r>
                      <a:r>
                        <a:rPr lang="ru-RU" sz="1400" b="0" i="0" dirty="0"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ru-RU" sz="14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effectLst/>
                          <a:latin typeface="Times New Roman"/>
                          <a:cs typeface="Times New Roman"/>
                        </a:rPr>
                        <a:t>III степень — спастическая тотальная </a:t>
                      </a:r>
                      <a:r>
                        <a:rPr lang="ru-RU" sz="1400" b="0" i="0" dirty="0" err="1">
                          <a:effectLst/>
                          <a:latin typeface="Times New Roman"/>
                          <a:cs typeface="Times New Roman"/>
                        </a:rPr>
                        <a:t>дистоция</a:t>
                      </a:r>
                      <a:r>
                        <a:rPr lang="ru-RU" sz="1400" b="0" i="0" dirty="0">
                          <a:effectLst/>
                          <a:latin typeface="Times New Roman"/>
                          <a:cs typeface="Times New Roman"/>
                        </a:rPr>
                        <a:t>: вся матка в судорожном сокращении </a:t>
                      </a:r>
                      <a:endParaRPr lang="ru-RU" sz="14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871933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1" i="0" err="1">
                          <a:effectLst/>
                          <a:latin typeface="Times New Roman"/>
                          <a:cs typeface="Times New Roman"/>
                        </a:rPr>
                        <a:t>Контракционное</a:t>
                      </a:r>
                      <a:r>
                        <a:rPr lang="ru-RU" sz="1400" b="1" i="0" dirty="0">
                          <a:effectLst/>
                          <a:latin typeface="Times New Roman"/>
                          <a:cs typeface="Times New Roman"/>
                        </a:rPr>
                        <a:t> кольцо</a:t>
                      </a:r>
                      <a:r>
                        <a:rPr lang="ru-RU" sz="1400" b="0" i="0" dirty="0"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ru-RU" sz="14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effectLst/>
                          <a:latin typeface="Times New Roman"/>
                          <a:cs typeface="Times New Roman"/>
                        </a:rPr>
                        <a:t>Локальный спазм в виде кольцевидного сужения вокруг тела плода </a:t>
                      </a:r>
                      <a:endParaRPr lang="ru-RU" sz="1400" b="0" i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38252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32E14AA-4005-9BA1-A5A2-F1070160BD5C}"/>
              </a:ext>
            </a:extLst>
          </p:cNvPr>
          <p:cNvSpPr txBox="1"/>
          <p:nvPr/>
        </p:nvSpPr>
        <p:spPr>
          <a:xfrm>
            <a:off x="480785" y="2458358"/>
            <a:ext cx="5043715" cy="375230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b="1" i="0" dirty="0">
                <a:solidFill>
                  <a:schemeClr val="bg1"/>
                </a:solidFill>
                <a:latin typeface="Times New Roman"/>
                <a:ea typeface="Segoe UI"/>
                <a:cs typeface="Segoe UI"/>
              </a:rPr>
              <a:t>Формы ДРД </a:t>
            </a:r>
            <a:r>
              <a:rPr lang="ru-RU" b="0" i="0" dirty="0">
                <a:solidFill>
                  <a:schemeClr val="bg1"/>
                </a:solidFill>
                <a:latin typeface="Times New Roman"/>
                <a:ea typeface="Segoe UI"/>
                <a:cs typeface="Segoe UI"/>
              </a:rPr>
              <a:t> </a:t>
            </a:r>
            <a:r>
              <a:rPr lang="ru-RU" sz="1600" b="1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Лечение</a:t>
            </a:r>
            <a:endParaRPr lang="ru-RU" sz="1600">
              <a:solidFill>
                <a:schemeClr val="bg1"/>
              </a:solidFill>
              <a:latin typeface="Times New Roman"/>
              <a:ea typeface="Segoe UI"/>
              <a:cs typeface="Times New Roman"/>
            </a:endParaRPr>
          </a:p>
          <a:p>
            <a:r>
              <a:rPr lang="ru-RU" sz="1400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Принципиальное отличие от слабости: </a:t>
            </a:r>
            <a:r>
              <a:rPr lang="ru-RU" sz="1400" b="1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стимулирующие препараты применять нельзя</a:t>
            </a:r>
            <a:r>
              <a:rPr lang="ru-RU" sz="1400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 — они только усилят хаос. </a:t>
            </a:r>
          </a:p>
          <a:p>
            <a:pPr marL="285750" indent="-285750">
              <a:buFont typeface="Arial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Седативные средства</a:t>
            </a:r>
            <a:r>
              <a:rPr lang="ru-RU" sz="1400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 (пустырник, валериана) — успокоить нервную систему. </a:t>
            </a:r>
          </a:p>
          <a:p>
            <a:pPr marL="285750" indent="-285750">
              <a:buFont typeface="Arial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Спазмолитики</a:t>
            </a:r>
            <a:r>
              <a:rPr lang="ru-RU" sz="1400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 — снять спазм шейки и нижнего сегмента. </a:t>
            </a:r>
          </a:p>
          <a:p>
            <a:pPr marL="285750" indent="-285750">
              <a:buFont typeface="Arial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Обезболивание</a:t>
            </a:r>
            <a:r>
              <a:rPr lang="ru-RU" sz="1400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 — оптимальна </a:t>
            </a:r>
            <a:r>
              <a:rPr lang="ru-RU" sz="1400" b="1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эпидуральная анестезия</a:t>
            </a:r>
            <a:r>
              <a:rPr lang="ru-RU" sz="1400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. </a:t>
            </a:r>
          </a:p>
          <a:p>
            <a:pPr marL="285750" indent="-285750">
              <a:buFont typeface="Arial"/>
              <a:buChar char="•"/>
            </a:pPr>
            <a:r>
              <a:rPr lang="ru-RU" sz="1400" b="1" dirty="0" err="1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Токолитики</a:t>
            </a:r>
            <a:r>
              <a:rPr lang="ru-RU" sz="1400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 (</a:t>
            </a:r>
            <a:r>
              <a:rPr lang="ru-RU" sz="1400" dirty="0" err="1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гинипрал</a:t>
            </a:r>
            <a:r>
              <a:rPr lang="ru-RU" sz="1400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, </a:t>
            </a:r>
            <a:r>
              <a:rPr lang="ru-RU" sz="1400" dirty="0" err="1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партусистен</a:t>
            </a:r>
            <a:r>
              <a:rPr lang="ru-RU" sz="1400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) — временно снизить тонус матки. </a:t>
            </a:r>
          </a:p>
          <a:p>
            <a:pPr marL="285750" indent="-285750">
              <a:buFont typeface="Arial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Медикаментозный сон-отдых</a:t>
            </a:r>
            <a:r>
              <a:rPr lang="ru-RU" sz="1400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 — при утомлении. </a:t>
            </a:r>
          </a:p>
          <a:p>
            <a:pPr marL="285750" indent="-285750">
              <a:buFont typeface="Arial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Кесарево сечение</a:t>
            </a:r>
            <a:r>
              <a:rPr lang="ru-RU" sz="1400" dirty="0">
                <a:solidFill>
                  <a:schemeClr val="bg1"/>
                </a:solidFill>
                <a:latin typeface="Times New Roman"/>
                <a:ea typeface="Segoe UI"/>
                <a:cs typeface="Times New Roman"/>
              </a:rPr>
              <a:t> — при неэффективности терапии, признаках гипоксии плода, отслойке плаценты или других осложнениях. </a:t>
            </a:r>
          </a:p>
          <a:p>
            <a:pPr algn="l">
              <a:lnSpc>
                <a:spcPts val="1918"/>
              </a:lnSpc>
            </a:pPr>
            <a:endParaRPr lang="ru-RU" sz="1400" b="0" i="0" dirty="0">
              <a:solidFill>
                <a:srgbClr val="0F4761"/>
              </a:solidFill>
              <a:latin typeface="Times New Roman"/>
              <a:ea typeface="Segoe UI"/>
              <a:cs typeface="Segoe UI"/>
            </a:endParaRPr>
          </a:p>
          <a:p>
            <a:pPr algn="l" rtl="0"/>
            <a:endParaRPr sz="1600" b="0" i="0">
              <a:solidFill>
                <a:srgbClr val="000000"/>
              </a:solidFill>
              <a:latin typeface="Segoe UI"/>
              <a:ea typeface="Segoe UI"/>
              <a:cs typeface="Segoe UI"/>
            </a:endParaRPr>
          </a:p>
          <a:p>
            <a:pPr algn="ctr"/>
            <a:endParaRPr lang="ru-RU" sz="16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3BA65C-0912-7345-9018-BD5F1D8394DC}"/>
              </a:ext>
            </a:extLst>
          </p:cNvPr>
          <p:cNvSpPr txBox="1"/>
          <p:nvPr/>
        </p:nvSpPr>
        <p:spPr>
          <a:xfrm>
            <a:off x="6002054" y="2048776"/>
            <a:ext cx="5041726" cy="252376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Times New Roman"/>
                <a:cs typeface="Times New Roman"/>
              </a:rPr>
              <a:t>Клинические признаки</a:t>
            </a:r>
            <a:endParaRPr lang="ru-RU" sz="14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285750" indent="-285750">
              <a:buFont typeface="Symbol"/>
              <a:buChar char="•"/>
            </a:pPr>
            <a:r>
              <a:rPr lang="ru-RU" sz="1400" dirty="0">
                <a:solidFill>
                  <a:schemeClr val="bg1"/>
                </a:solidFill>
                <a:latin typeface="Times New Roman"/>
                <a:cs typeface="Times New Roman"/>
              </a:rPr>
              <a:t>Схватки частые (6–7 за 10 мин), неритмичные, разной силы и продолжительности </a:t>
            </a:r>
          </a:p>
          <a:p>
            <a:pPr marL="285750" indent="-285750">
              <a:buFont typeface="Symbol"/>
              <a:buChar char="•"/>
            </a:pPr>
            <a:r>
              <a:rPr lang="ru-RU" sz="1400" b="1" dirty="0">
                <a:solidFill>
                  <a:schemeClr val="bg1"/>
                </a:solidFill>
                <a:latin typeface="Times New Roman"/>
                <a:cs typeface="Times New Roman"/>
              </a:rPr>
              <a:t>Неадекватно болезненные</a:t>
            </a:r>
            <a:r>
              <a:rPr lang="ru-RU" sz="1400" dirty="0">
                <a:solidFill>
                  <a:schemeClr val="bg1"/>
                </a:solidFill>
                <a:latin typeface="Times New Roman"/>
                <a:cs typeface="Times New Roman"/>
              </a:rPr>
              <a:t> — боли в крестце, пояснице, реже внизу живота; тошнота, рвота, чувство страха </a:t>
            </a:r>
          </a:p>
          <a:p>
            <a:pPr marL="285750" indent="-285750">
              <a:buFont typeface="Symbol"/>
              <a:buChar char="•"/>
            </a:pPr>
            <a:r>
              <a:rPr lang="ru-RU" sz="1400" dirty="0">
                <a:solidFill>
                  <a:schemeClr val="bg1"/>
                </a:solidFill>
                <a:latin typeface="Times New Roman"/>
                <a:cs typeface="Times New Roman"/>
              </a:rPr>
              <a:t>Роженица ведёт себя беспокойно</a:t>
            </a:r>
          </a:p>
          <a:p>
            <a:pPr marL="285750" indent="-285750">
              <a:buFont typeface="Symbol"/>
              <a:buChar char="•"/>
            </a:pPr>
            <a:r>
              <a:rPr lang="ru-RU" sz="1400" dirty="0">
                <a:solidFill>
                  <a:schemeClr val="bg1"/>
                </a:solidFill>
                <a:latin typeface="Times New Roman"/>
                <a:cs typeface="Times New Roman"/>
              </a:rPr>
              <a:t>При влагалищном исследовании — шейка плотная, ригидная, отёчная; раскрытия нет </a:t>
            </a:r>
          </a:p>
          <a:p>
            <a:pPr marL="285750" indent="-285750">
              <a:buFont typeface="Symbol"/>
              <a:buChar char="•"/>
            </a:pPr>
            <a:r>
              <a:rPr lang="ru-RU" sz="1400" dirty="0">
                <a:solidFill>
                  <a:schemeClr val="bg1"/>
                </a:solidFill>
                <a:latin typeface="Times New Roman"/>
                <a:cs typeface="Times New Roman"/>
              </a:rPr>
              <a:t>Возможны ранние потуги из-за ущемления шейки между головкой и костями таза </a:t>
            </a:r>
            <a:endParaRPr lang="ru-RU" sz="14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algn="l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0DA4CD-8ADE-5ACC-8744-A2547BCB1C40}"/>
              </a:ext>
            </a:extLst>
          </p:cNvPr>
          <p:cNvSpPr txBox="1"/>
          <p:nvPr/>
        </p:nvSpPr>
        <p:spPr>
          <a:xfrm>
            <a:off x="5999817" y="4571751"/>
            <a:ext cx="5026690" cy="212365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Times New Roman"/>
                <a:cs typeface="Times New Roman"/>
              </a:rPr>
              <a:t>Чем опасна</a:t>
            </a:r>
            <a:endParaRPr lang="ru-RU" sz="16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285750" indent="-285750">
              <a:buFont typeface="Symbol"/>
              <a:buChar char="•"/>
            </a:pPr>
            <a:r>
              <a:rPr lang="ru-RU" sz="1400" dirty="0">
                <a:solidFill>
                  <a:schemeClr val="bg1"/>
                </a:solidFill>
                <a:latin typeface="Times New Roman"/>
                <a:cs typeface="Times New Roman"/>
              </a:rPr>
              <a:t>Нарушение маточно-плацентарного кровообращения → </a:t>
            </a:r>
            <a:r>
              <a:rPr lang="ru-RU" sz="1400" b="1" dirty="0">
                <a:solidFill>
                  <a:schemeClr val="bg1"/>
                </a:solidFill>
                <a:latin typeface="Times New Roman"/>
                <a:cs typeface="Times New Roman"/>
              </a:rPr>
              <a:t>острая гипоксия плода</a:t>
            </a:r>
            <a:r>
              <a:rPr lang="ru-RU" sz="1400" dirty="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</a:p>
          <a:p>
            <a:pPr marL="285750" indent="-285750">
              <a:buFont typeface="Symbol"/>
              <a:buChar char="•"/>
            </a:pPr>
            <a:r>
              <a:rPr lang="ru-RU" sz="1400" dirty="0">
                <a:solidFill>
                  <a:schemeClr val="bg1"/>
                </a:solidFill>
                <a:latin typeface="Times New Roman"/>
                <a:cs typeface="Times New Roman"/>
              </a:rPr>
              <a:t>Внутричерепные кровоизлияния и травмы спинного мозга у плода </a:t>
            </a:r>
          </a:p>
          <a:p>
            <a:pPr marL="285750" indent="-285750">
              <a:buFont typeface="Symbol"/>
              <a:buChar char="•"/>
            </a:pPr>
            <a:r>
              <a:rPr lang="ru-RU" sz="1400" dirty="0">
                <a:solidFill>
                  <a:schemeClr val="bg1"/>
                </a:solidFill>
                <a:latin typeface="Times New Roman"/>
                <a:cs typeface="Times New Roman"/>
              </a:rPr>
              <a:t>У матери: отслойка плаценты, эмболия околоплодными водами, травмы мягких родовых путей, ДВС-синдром, атонические кровотечения 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345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385497-AFF7-C400-AB94-99B04982C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771" y="111125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F4761"/>
                </a:solidFill>
                <a:latin typeface="Times New Roman"/>
                <a:cs typeface="Times New Roman"/>
              </a:rPr>
              <a:t>Чрезмерно сильная (бурная) родовая деятельность</a:t>
            </a:r>
            <a:endParaRPr lang="ru-RU" dirty="0">
              <a:solidFill>
                <a:srgbClr val="0F4761"/>
              </a:solidFill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8CD8A3-F929-401A-677F-BBFAB66EF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9128" y="2088697"/>
            <a:ext cx="3829959" cy="4759552"/>
          </a:xfrm>
          <a:solidFill>
            <a:schemeClr val="tx2">
              <a:lumMod val="75000"/>
              <a:lumOff val="25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/>
                <a:cs typeface="Times New Roman"/>
              </a:rPr>
              <a:t>Чем опасны</a:t>
            </a:r>
            <a:endParaRPr lang="ru-RU" sz="16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/>
                <a:cs typeface="Times New Roman"/>
              </a:rPr>
              <a:t>Для матери:</a:t>
            </a:r>
            <a:endParaRPr lang="ru-RU" sz="16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600" dirty="0">
                <a:solidFill>
                  <a:schemeClr val="bg1"/>
                </a:solidFill>
                <a:latin typeface="Times New Roman"/>
                <a:cs typeface="Times New Roman"/>
              </a:rPr>
              <a:t>Глубокие разрывы промежности (III–IV степени), шейки матки, влагалища </a:t>
            </a:r>
          </a:p>
          <a:p>
            <a:pPr>
              <a:buFont typeface="Arial"/>
              <a:buChar char="•"/>
            </a:pPr>
            <a:r>
              <a:rPr lang="ru-RU" sz="1600" dirty="0">
                <a:solidFill>
                  <a:schemeClr val="bg1"/>
                </a:solidFill>
                <a:latin typeface="Times New Roman"/>
                <a:cs typeface="Times New Roman"/>
              </a:rPr>
              <a:t>Преждевременная отслойка плаценты </a:t>
            </a:r>
          </a:p>
          <a:p>
            <a:pPr>
              <a:buFont typeface="Arial"/>
              <a:buChar char="•"/>
            </a:pPr>
            <a:r>
              <a:rPr lang="ru-RU" sz="1600" dirty="0">
                <a:solidFill>
                  <a:schemeClr val="bg1"/>
                </a:solidFill>
                <a:latin typeface="Times New Roman"/>
                <a:cs typeface="Times New Roman"/>
              </a:rPr>
              <a:t>Послеродовое кровотечение </a:t>
            </a:r>
          </a:p>
          <a:p>
            <a:pPr>
              <a:buFont typeface="Arial"/>
              <a:buChar char="•"/>
            </a:pPr>
            <a:r>
              <a:rPr lang="ru-RU" sz="1600" dirty="0">
                <a:solidFill>
                  <a:schemeClr val="bg1"/>
                </a:solidFill>
                <a:latin typeface="Times New Roman"/>
                <a:cs typeface="Times New Roman"/>
              </a:rPr>
              <a:t>Острый стресс, ПТСР </a:t>
            </a:r>
          </a:p>
          <a:p>
            <a:pPr indent="0"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/>
                <a:cs typeface="Times New Roman"/>
              </a:rPr>
              <a:t>Для плода:</a:t>
            </a:r>
            <a:endParaRPr lang="ru-RU" sz="16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600" dirty="0">
                <a:solidFill>
                  <a:schemeClr val="bg1"/>
                </a:solidFill>
                <a:latin typeface="Times New Roman"/>
                <a:cs typeface="Times New Roman"/>
              </a:rPr>
              <a:t>Острая гипоксия (матка не расслабляется → кровоток через плаценту нарушен) </a:t>
            </a:r>
          </a:p>
          <a:p>
            <a:pPr>
              <a:buFont typeface="Arial"/>
              <a:buChar char="•"/>
            </a:pPr>
            <a:r>
              <a:rPr lang="ru-RU" sz="1600" dirty="0">
                <a:solidFill>
                  <a:schemeClr val="bg1"/>
                </a:solidFill>
                <a:latin typeface="Times New Roman"/>
                <a:cs typeface="Times New Roman"/>
              </a:rPr>
              <a:t>Родовые травмы: внутричерепные кровоизлияния, </a:t>
            </a:r>
            <a:r>
              <a:rPr lang="ru-RU" sz="1600" err="1">
                <a:solidFill>
                  <a:schemeClr val="bg1"/>
                </a:solidFill>
                <a:latin typeface="Times New Roman"/>
                <a:cs typeface="Times New Roman"/>
              </a:rPr>
              <a:t>кефалогематома</a:t>
            </a:r>
            <a:r>
              <a:rPr lang="ru-RU" sz="1600" dirty="0">
                <a:solidFill>
                  <a:schemeClr val="bg1"/>
                </a:solidFill>
                <a:latin typeface="Times New Roman"/>
                <a:cs typeface="Times New Roman"/>
              </a:rPr>
              <a:t>, переломы ключицы, вывих плечиков, повреждения спинного мозга </a:t>
            </a:r>
          </a:p>
          <a:p>
            <a:pPr>
              <a:buFont typeface="Arial"/>
              <a:buChar char="•"/>
            </a:pPr>
            <a:r>
              <a:rPr lang="ru-RU" sz="1600" dirty="0">
                <a:solidFill>
                  <a:schemeClr val="bg1"/>
                </a:solidFill>
                <a:latin typeface="Times New Roman"/>
                <a:cs typeface="Times New Roman"/>
              </a:rPr>
              <a:t>Аспирация мекония </a:t>
            </a: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4EA547E-2276-A1D4-2813-B8277520F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596112"/>
              </p:ext>
            </p:extLst>
          </p:nvPr>
        </p:nvGraphicFramePr>
        <p:xfrm>
          <a:off x="297996" y="2390503"/>
          <a:ext cx="4248150" cy="16459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71625">
                  <a:extLst>
                    <a:ext uri="{9D8B030D-6E8A-4147-A177-3AD203B41FA5}">
                      <a16:colId xmlns:a16="http://schemas.microsoft.com/office/drawing/2014/main" val="418915012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051784302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val="3173160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ru-RU" sz="1400" b="1" i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Категория</a:t>
                      </a:r>
                      <a:r>
                        <a:rPr lang="ru-RU" sz="1400" b="0" i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ru-RU" sz="1400" b="1" i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Первородящие</a:t>
                      </a:r>
                      <a:r>
                        <a:rPr lang="ru-RU" sz="1400" b="0" i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ru-RU" sz="1400" b="1" i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Повторнородящие</a:t>
                      </a:r>
                      <a:r>
                        <a:rPr lang="ru-RU" sz="1400" b="0" i="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26835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Норма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9–11 часов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6–8 часов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99590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Быстрые роды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до 6 часов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до 4 часов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25435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Стремительные роды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до 4 часов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до 2 часов </a:t>
                      </a:r>
                    </a:p>
                  </a:txBody>
                  <a:tcPr marL="66675" marR="66675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85166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AC2EF06-37F7-BF20-1D7B-553418ED8F0B}"/>
              </a:ext>
            </a:extLst>
          </p:cNvPr>
          <p:cNvSpPr txBox="1"/>
          <p:nvPr/>
        </p:nvSpPr>
        <p:spPr>
          <a:xfrm>
            <a:off x="294408" y="4285012"/>
            <a:ext cx="4244605" cy="209288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Times New Roman"/>
                <a:cs typeface="Times New Roman"/>
              </a:rPr>
              <a:t>Факторы риска </a:t>
            </a:r>
            <a:endParaRPr lang="ru-RU" sz="14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285750" indent="-285750">
              <a:buFont typeface="Symbol"/>
              <a:buChar char="•"/>
            </a:pPr>
            <a:r>
              <a:rPr lang="ru-RU" sz="1400" dirty="0" err="1">
                <a:solidFill>
                  <a:schemeClr val="bg1"/>
                </a:solidFill>
                <a:latin typeface="Times New Roman"/>
                <a:cs typeface="Times New Roman"/>
              </a:rPr>
              <a:t>Многорожавшие</a:t>
            </a:r>
            <a:r>
              <a:rPr lang="ru-RU" sz="1400" dirty="0">
                <a:solidFill>
                  <a:schemeClr val="bg1"/>
                </a:solidFill>
                <a:latin typeface="Times New Roman"/>
                <a:cs typeface="Times New Roman"/>
              </a:rPr>
              <a:t> женщины (3 и более родов)</a:t>
            </a:r>
          </a:p>
          <a:p>
            <a:pPr marL="285750" indent="-285750">
              <a:buFont typeface="Symbol"/>
              <a:buChar char="•"/>
            </a:pPr>
            <a:r>
              <a:rPr lang="ru-RU" sz="1400" dirty="0">
                <a:solidFill>
                  <a:schemeClr val="bg1"/>
                </a:solidFill>
                <a:latin typeface="Times New Roman"/>
                <a:cs typeface="Times New Roman"/>
              </a:rPr>
              <a:t>Стремительные роды в прошлом</a:t>
            </a:r>
          </a:p>
          <a:p>
            <a:pPr marL="285750" indent="-285750">
              <a:buFont typeface="Symbol"/>
              <a:buChar char="•"/>
            </a:pPr>
            <a:r>
              <a:rPr lang="ru-RU" sz="1400" dirty="0" err="1">
                <a:solidFill>
                  <a:schemeClr val="bg1"/>
                </a:solidFill>
                <a:latin typeface="Times New Roman"/>
                <a:cs typeface="Times New Roman"/>
              </a:rPr>
              <a:t>Истмико</a:t>
            </a:r>
            <a:r>
              <a:rPr lang="ru-RU" sz="1400" dirty="0">
                <a:solidFill>
                  <a:schemeClr val="bg1"/>
                </a:solidFill>
                <a:latin typeface="Times New Roman"/>
                <a:cs typeface="Times New Roman"/>
              </a:rPr>
              <a:t>-цервикальная недостаточность</a:t>
            </a:r>
          </a:p>
          <a:p>
            <a:pPr marL="285750" indent="-285750">
              <a:buFont typeface="Symbol"/>
              <a:buChar char="•"/>
            </a:pPr>
            <a:r>
              <a:rPr lang="ru-RU" sz="1400" dirty="0">
                <a:solidFill>
                  <a:schemeClr val="bg1"/>
                </a:solidFill>
                <a:latin typeface="Times New Roman"/>
                <a:cs typeface="Times New Roman"/>
              </a:rPr>
              <a:t>Широкий таз + небольшой плод</a:t>
            </a:r>
          </a:p>
          <a:p>
            <a:pPr marL="285750" indent="-285750">
              <a:buFont typeface="Symbol"/>
              <a:buChar char="•"/>
            </a:pPr>
            <a:r>
              <a:rPr lang="ru-RU" sz="1400" dirty="0">
                <a:solidFill>
                  <a:schemeClr val="bg1"/>
                </a:solidFill>
                <a:latin typeface="Times New Roman"/>
                <a:cs typeface="Times New Roman"/>
              </a:rPr>
              <a:t>Лабильная психика</a:t>
            </a:r>
          </a:p>
          <a:p>
            <a:pPr marL="285750" indent="-285750">
              <a:buFont typeface="Symbol"/>
              <a:buChar char="•"/>
            </a:pPr>
            <a:r>
              <a:rPr lang="ru-RU" sz="1400" dirty="0">
                <a:solidFill>
                  <a:schemeClr val="bg1"/>
                </a:solidFill>
                <a:latin typeface="Times New Roman"/>
                <a:cs typeface="Times New Roman"/>
              </a:rPr>
              <a:t>Неадекватная </a:t>
            </a:r>
            <a:r>
              <a:rPr lang="ru-RU" sz="1400" dirty="0" err="1">
                <a:solidFill>
                  <a:schemeClr val="bg1"/>
                </a:solidFill>
                <a:latin typeface="Times New Roman"/>
                <a:cs typeface="Times New Roman"/>
              </a:rPr>
              <a:t>родостимуляция</a:t>
            </a:r>
            <a:r>
              <a:rPr lang="ru-RU" sz="1400" dirty="0">
                <a:solidFill>
                  <a:schemeClr val="bg1"/>
                </a:solidFill>
                <a:latin typeface="Times New Roman"/>
                <a:cs typeface="Times New Roman"/>
              </a:rPr>
              <a:t> (ятрогенный фактор)</a:t>
            </a:r>
          </a:p>
          <a:p>
            <a:pPr algn="l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D16EEF-B42D-D0D0-CA98-B03398558DF1}"/>
              </a:ext>
            </a:extLst>
          </p:cNvPr>
          <p:cNvSpPr txBox="1"/>
          <p:nvPr/>
        </p:nvSpPr>
        <p:spPr>
          <a:xfrm>
            <a:off x="226786" y="1297215"/>
            <a:ext cx="7819571" cy="10874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lnSpc>
                <a:spcPts val="1425"/>
              </a:lnSpc>
            </a:pPr>
            <a:r>
              <a:rPr lang="ru-RU" sz="1400" b="1" i="0" u="none" strike="noStrike" baseline="0" dirty="0">
                <a:solidFill>
                  <a:srgbClr val="0F4761"/>
                </a:solidFill>
                <a:latin typeface="Times New Roman"/>
                <a:ea typeface="Segoe UI"/>
                <a:cs typeface="Segoe UI"/>
              </a:rPr>
              <a:t>Что происходит</a:t>
            </a:r>
            <a:r>
              <a:rPr lang="ru-RU" sz="1400" b="0" i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​</a:t>
            </a:r>
          </a:p>
          <a:p>
            <a:pPr algn="l" rtl="0">
              <a:lnSpc>
                <a:spcPts val="1425"/>
              </a:lnSpc>
            </a:pPr>
            <a:r>
              <a:rPr lang="ru-RU" sz="1400" b="0" i="0" u="none" strike="noStrike" baseline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Схватки очень сильные, частые (5 и более за 10 минут), продолжительностью 120–180 секунд. Паузы между ними укорочены, схватки наслаиваются друг на друга. Внутриматочное давление может достигать 200 мм рт. ст. и выше. </a:t>
            </a:r>
            <a:r>
              <a:rPr lang="ru-RU" sz="1400" b="0" i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​</a:t>
            </a:r>
          </a:p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F5EEC3-33CC-4312-0276-35F39B993C53}"/>
              </a:ext>
            </a:extLst>
          </p:cNvPr>
          <p:cNvSpPr txBox="1"/>
          <p:nvPr/>
        </p:nvSpPr>
        <p:spPr>
          <a:xfrm>
            <a:off x="8590643" y="2159000"/>
            <a:ext cx="3084286" cy="451149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lnSpc>
                <a:spcPts val="1918"/>
              </a:lnSpc>
            </a:pPr>
            <a:r>
              <a:rPr lang="ru-RU" sz="1600" b="1" i="0" dirty="0">
                <a:solidFill>
                  <a:schemeClr val="bg1"/>
                </a:solidFill>
                <a:latin typeface="WordVisi_MSFontService"/>
                <a:ea typeface="Segoe UI"/>
                <a:cs typeface="Segoe UI"/>
              </a:rPr>
              <a:t>Лечение</a:t>
            </a:r>
            <a:r>
              <a:rPr lang="ru-RU" sz="1600" b="0" i="0" dirty="0">
                <a:solidFill>
                  <a:schemeClr val="bg1"/>
                </a:solidFill>
                <a:latin typeface="WordVisiPilcrow_MSFontService"/>
                <a:ea typeface="Segoe UI"/>
                <a:cs typeface="Segoe UI"/>
              </a:rPr>
              <a:t> </a:t>
            </a:r>
          </a:p>
          <a:p>
            <a:pPr marL="228600" lvl="0" indent="-228600" algn="l" rtl="0">
              <a:lnSpc>
                <a:spcPts val="1569"/>
              </a:lnSpc>
              <a:buFont typeface=""/>
              <a:buAutoNum type="arabicPeriod"/>
            </a:pPr>
            <a:r>
              <a:rPr lang="ru-RU" sz="1400" b="1" i="0" dirty="0">
                <a:solidFill>
                  <a:schemeClr val="bg1"/>
                </a:solidFill>
                <a:latin typeface="WordVisi_MSFontService"/>
                <a:ea typeface="Aptos"/>
                <a:cs typeface="Aptos"/>
              </a:rPr>
              <a:t>Положение на боку</a:t>
            </a:r>
            <a:r>
              <a:rPr lang="ru-RU" sz="1400" b="0" i="0" dirty="0">
                <a:solidFill>
                  <a:schemeClr val="bg1"/>
                </a:solidFill>
                <a:latin typeface="WordVisi_MSFontService"/>
                <a:ea typeface="Aptos"/>
                <a:cs typeface="Aptos"/>
              </a:rPr>
              <a:t> (на стороне, противоположной позиции плода) — снижает давление на нижнюю полую вену и немного урежает схватки. </a:t>
            </a:r>
            <a:r>
              <a:rPr lang="ru-RU" sz="1400" b="0" i="0" dirty="0">
                <a:solidFill>
                  <a:schemeClr val="bg1"/>
                </a:solidFill>
                <a:latin typeface="WordVisiPilcrow_MSFontService"/>
                <a:ea typeface="Aptos"/>
                <a:cs typeface="Aptos"/>
              </a:rPr>
              <a:t> </a:t>
            </a:r>
          </a:p>
          <a:p>
            <a:pPr marL="228600" lvl="0" indent="-228600" algn="l" rtl="0">
              <a:lnSpc>
                <a:spcPts val="1569"/>
              </a:lnSpc>
              <a:buFont typeface=""/>
              <a:buAutoNum type="arabicPeriod" startAt="2"/>
            </a:pPr>
            <a:r>
              <a:rPr lang="ru-RU" sz="1400" b="1" i="0" dirty="0" err="1">
                <a:solidFill>
                  <a:schemeClr val="bg1"/>
                </a:solidFill>
                <a:latin typeface="WordVisi_MSFontService"/>
                <a:ea typeface="Aptos"/>
                <a:cs typeface="Aptos"/>
              </a:rPr>
              <a:t>Токолитики</a:t>
            </a:r>
            <a:r>
              <a:rPr lang="ru-RU" sz="1400" b="0" i="0" dirty="0">
                <a:solidFill>
                  <a:schemeClr val="bg1"/>
                </a:solidFill>
                <a:latin typeface="WordVisi_MSFontService"/>
                <a:ea typeface="Aptos"/>
                <a:cs typeface="Aptos"/>
              </a:rPr>
              <a:t> — препараты, снижающие тонус и сократительную активность матки. Это временная мера, чтобы «затормозить» роды и дать тканям адаптироваться. </a:t>
            </a:r>
            <a:r>
              <a:rPr lang="ru-RU" sz="1400" b="0" i="0" dirty="0">
                <a:solidFill>
                  <a:schemeClr val="bg1"/>
                </a:solidFill>
                <a:latin typeface="WordVisiPilcrow_MSFontService"/>
                <a:ea typeface="Aptos"/>
                <a:cs typeface="Aptos"/>
              </a:rPr>
              <a:t> </a:t>
            </a:r>
          </a:p>
          <a:p>
            <a:pPr marL="228600" lvl="0" indent="-228600" algn="l" rtl="0">
              <a:lnSpc>
                <a:spcPts val="1569"/>
              </a:lnSpc>
              <a:buFont typeface=""/>
              <a:buAutoNum type="arabicPeriod" startAt="3"/>
            </a:pPr>
            <a:r>
              <a:rPr lang="ru-RU" sz="1400" b="1" i="0" dirty="0">
                <a:solidFill>
                  <a:schemeClr val="bg1"/>
                </a:solidFill>
                <a:latin typeface="WordVisi_MSFontService"/>
                <a:ea typeface="Aptos"/>
                <a:cs typeface="Aptos"/>
              </a:rPr>
              <a:t>Непрерывный КТГ-мониторинг</a:t>
            </a:r>
            <a:r>
              <a:rPr lang="ru-RU" sz="1400" b="0" i="0" dirty="0">
                <a:solidFill>
                  <a:schemeClr val="bg1"/>
                </a:solidFill>
                <a:latin typeface="WordVisi_MSFontService"/>
                <a:ea typeface="Aptos"/>
                <a:cs typeface="Aptos"/>
              </a:rPr>
              <a:t> — контроль состояния плода. </a:t>
            </a:r>
            <a:r>
              <a:rPr lang="ru-RU" sz="1400" b="0" i="0" dirty="0">
                <a:solidFill>
                  <a:schemeClr val="bg1"/>
                </a:solidFill>
                <a:latin typeface="WordVisiPilcrow_MSFontService"/>
                <a:ea typeface="Aptos"/>
                <a:cs typeface="Aptos"/>
              </a:rPr>
              <a:t> </a:t>
            </a:r>
          </a:p>
          <a:p>
            <a:pPr marL="228600" lvl="0" indent="-228600" algn="l" rtl="0">
              <a:lnSpc>
                <a:spcPts val="1569"/>
              </a:lnSpc>
              <a:buFont typeface=""/>
              <a:buAutoNum type="arabicPeriod" startAt="4"/>
            </a:pPr>
            <a:r>
              <a:rPr lang="ru-RU" sz="1400" b="0" i="0" dirty="0">
                <a:solidFill>
                  <a:schemeClr val="bg1"/>
                </a:solidFill>
                <a:latin typeface="WordVisi_MSFontService"/>
                <a:ea typeface="Aptos"/>
                <a:cs typeface="Aptos"/>
              </a:rPr>
              <a:t>При развитии осложнений — экстренное кесарево сечение или родоразрешение через естественные пути с готовностью к операции.</a:t>
            </a:r>
            <a:r>
              <a:rPr lang="ru-RU" sz="1200" b="0" i="0" dirty="0">
                <a:solidFill>
                  <a:schemeClr val="bg1"/>
                </a:solidFill>
                <a:latin typeface="WordVisi_MSFontService"/>
                <a:ea typeface="Aptos"/>
                <a:cs typeface="Aptos"/>
              </a:rPr>
              <a:t> </a:t>
            </a:r>
            <a:r>
              <a:rPr lang="ru-RU" sz="1200" b="0" i="0" dirty="0">
                <a:solidFill>
                  <a:schemeClr val="bg1"/>
                </a:solidFill>
                <a:latin typeface="WordVisiPilcrow_MSFontService"/>
                <a:ea typeface="Aptos"/>
                <a:cs typeface="Aptos"/>
              </a:rPr>
              <a:t> </a:t>
            </a:r>
          </a:p>
          <a:p>
            <a:pPr algn="l" rtl="0">
              <a:lnSpc>
                <a:spcPts val="1569"/>
              </a:lnSpc>
            </a:pPr>
            <a:endParaRPr lang="ru-RU" sz="1200" b="0" i="0">
              <a:solidFill>
                <a:srgbClr val="000000"/>
              </a:solidFill>
              <a:latin typeface="WordVisiPilcrow_MSFontService"/>
              <a:ea typeface="Segoe UI"/>
              <a:cs typeface="Segoe UI"/>
            </a:endParaRPr>
          </a:p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245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568961-6D95-B366-55A0-217F6AF8B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38" y="-1031"/>
            <a:ext cx="10515600" cy="1325563"/>
          </a:xfrm>
        </p:spPr>
        <p:txBody>
          <a:bodyPr/>
          <a:lstStyle/>
          <a:p>
            <a:r>
              <a:rPr lang="ru-RU" b="1" dirty="0">
                <a:latin typeface="Times New Roman"/>
                <a:cs typeface="Times New Roman"/>
              </a:rPr>
              <a:t>Причины АРД (общие)</a:t>
            </a:r>
            <a:endParaRPr lang="ru-RU" dirty="0">
              <a:highlight>
                <a:srgbClr val="FFFFFF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BC0E72-7923-C6EB-723C-58C34C6AF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732" y="1409989"/>
            <a:ext cx="10515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Причины многообразны и часто действуют в комплексе: </a:t>
            </a:r>
          </a:p>
          <a:p>
            <a:pPr>
              <a:buFont typeface="Arial"/>
              <a:buChar char="•"/>
            </a:pPr>
            <a:r>
              <a:rPr lang="ru-RU" sz="2000" b="1" dirty="0">
                <a:latin typeface="Times New Roman"/>
                <a:cs typeface="Times New Roman"/>
              </a:rPr>
              <a:t>Нервно-психические</a:t>
            </a:r>
          </a:p>
          <a:p>
            <a:pPr>
              <a:buFont typeface="Arial"/>
              <a:buChar char="•"/>
            </a:pPr>
            <a:r>
              <a:rPr lang="ru-RU" sz="2000" b="1" dirty="0">
                <a:latin typeface="Times New Roman"/>
                <a:cs typeface="Times New Roman"/>
              </a:rPr>
              <a:t>Эндокринные и обменные</a:t>
            </a:r>
            <a:endParaRPr lang="ru-RU" sz="2000" dirty="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2000" b="1" dirty="0">
                <a:latin typeface="Times New Roman"/>
                <a:cs typeface="Times New Roman"/>
              </a:rPr>
              <a:t>Органические заболевания ЦНС и позвоночника</a:t>
            </a:r>
          </a:p>
          <a:p>
            <a:pPr>
              <a:buFont typeface="Arial"/>
              <a:buChar char="•"/>
            </a:pPr>
            <a:r>
              <a:rPr lang="ru-RU" sz="2000" b="1" dirty="0">
                <a:latin typeface="Times New Roman"/>
                <a:cs typeface="Times New Roman"/>
              </a:rPr>
              <a:t>Патология матки</a:t>
            </a:r>
            <a:endParaRPr lang="ru-RU" dirty="0">
              <a:latin typeface="Aptos" panose="02110004020202020204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2000" b="1" dirty="0">
                <a:latin typeface="Times New Roman"/>
                <a:cs typeface="Times New Roman"/>
              </a:rPr>
              <a:t>Акушерские факторы</a:t>
            </a:r>
            <a:endParaRPr lang="ru-RU" dirty="0">
              <a:latin typeface="Aptos" panose="02110004020202020204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2000" b="1" dirty="0">
                <a:latin typeface="Times New Roman"/>
                <a:cs typeface="Times New Roman"/>
              </a:rPr>
              <a:t>Факторы со стороны плода</a:t>
            </a:r>
            <a:endParaRPr lang="ru-RU" dirty="0">
              <a:latin typeface="Aptos" panose="02110004020202020204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2000" b="1" dirty="0">
                <a:latin typeface="Times New Roman"/>
                <a:cs typeface="Times New Roman"/>
              </a:rPr>
              <a:t>Возраст</a:t>
            </a:r>
            <a:endParaRPr lang="ru-RU" sz="2000" dirty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Изображение выглядит как материнство, живот, ребенок, новорожденн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CB086FB-EE39-C46E-6437-7675C1990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1485" y="1326077"/>
            <a:ext cx="5257966" cy="523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939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B23431-AB7D-5323-337D-DA34D937B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Диагностика</a:t>
            </a:r>
            <a:endParaRPr lang="ru-RU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AA846F-5083-0609-507D-55DDC4274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1600" dirty="0">
                <a:highlight>
                  <a:srgbClr val="FFFFFF"/>
                </a:highlight>
                <a:latin typeface="Times New Roman"/>
                <a:cs typeface="Times New Roman"/>
              </a:rPr>
              <a:t>Диагноз ставится на трёх </a:t>
            </a:r>
            <a:r>
              <a:rPr lang="ru-RU" sz="1600" dirty="0" err="1">
                <a:highlight>
                  <a:srgbClr val="FFFFFF"/>
                </a:highlight>
                <a:latin typeface="Times New Roman"/>
                <a:cs typeface="Times New Roman"/>
              </a:rPr>
              <a:t>pillars</a:t>
            </a:r>
            <a:r>
              <a:rPr lang="ru-RU" sz="1600" dirty="0">
                <a:highlight>
                  <a:srgbClr val="FFFFFF"/>
                </a:highlight>
                <a:latin typeface="Times New Roman"/>
                <a:cs typeface="Times New Roman"/>
              </a:rPr>
              <a:t>:</a:t>
            </a:r>
            <a:endParaRPr lang="ru-RU" sz="1600">
              <a:highlight>
                <a:srgbClr val="C6C6C6"/>
              </a:highlight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600" b="1" dirty="0">
                <a:highlight>
                  <a:srgbClr val="FFFFFF"/>
                </a:highlight>
                <a:latin typeface="Times New Roman"/>
                <a:cs typeface="Times New Roman"/>
              </a:rPr>
              <a:t>Жалобы роженицы</a:t>
            </a:r>
            <a:r>
              <a:rPr lang="ru-RU" sz="1600" dirty="0">
                <a:highlight>
                  <a:srgbClr val="FFFFFF"/>
                </a:highlight>
                <a:latin typeface="Times New Roman"/>
                <a:cs typeface="Times New Roman"/>
              </a:rPr>
              <a:t> — при слабости жалоб почти нет (только утомление); при </a:t>
            </a:r>
            <a:r>
              <a:rPr lang="ru-RU" sz="1600" dirty="0" err="1">
                <a:highlight>
                  <a:srgbClr val="FFFFFF"/>
                </a:highlight>
                <a:latin typeface="Times New Roman"/>
                <a:cs typeface="Times New Roman"/>
              </a:rPr>
              <a:t>дискоординации</a:t>
            </a:r>
            <a:r>
              <a:rPr lang="ru-RU" sz="1600" dirty="0">
                <a:highlight>
                  <a:srgbClr val="FFFFFF"/>
                </a:highlight>
                <a:latin typeface="Times New Roman"/>
                <a:cs typeface="Times New Roman"/>
              </a:rPr>
              <a:t> и чрезмерно сильной деятельности — жалобы на непрекращающиеся боли. </a:t>
            </a:r>
            <a:endParaRPr lang="ru-RU" sz="1600">
              <a:highlight>
                <a:srgbClr val="C6C6C6"/>
              </a:highlight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600" b="1" dirty="0">
                <a:highlight>
                  <a:srgbClr val="FFFFFF"/>
                </a:highlight>
                <a:latin typeface="Times New Roman"/>
                <a:cs typeface="Times New Roman"/>
              </a:rPr>
              <a:t>Физикальное обследование</a:t>
            </a:r>
            <a:r>
              <a:rPr lang="ru-RU" sz="1600" dirty="0">
                <a:highlight>
                  <a:srgbClr val="FFFFFF"/>
                </a:highlight>
                <a:latin typeface="Times New Roman"/>
                <a:cs typeface="Times New Roman"/>
              </a:rPr>
              <a:t> — оценка схваток (частота, сила, продолжительность, ритм), пальпация тонуса матки, влагалищное исследование (состояние шейки, раскрытие, продвижение плода). </a:t>
            </a:r>
            <a:endParaRPr lang="ru-RU" sz="1600">
              <a:highlight>
                <a:srgbClr val="C6C6C6"/>
              </a:highlight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600" b="1" dirty="0" err="1">
                <a:highlight>
                  <a:srgbClr val="FFFFFF"/>
                </a:highlight>
                <a:latin typeface="Times New Roman"/>
                <a:cs typeface="Times New Roman"/>
              </a:rPr>
              <a:t>Партограмма</a:t>
            </a:r>
            <a:r>
              <a:rPr lang="ru-RU" sz="1600" dirty="0">
                <a:highlight>
                  <a:srgbClr val="FFFFFF"/>
                </a:highlight>
                <a:latin typeface="Times New Roman"/>
                <a:cs typeface="Times New Roman"/>
              </a:rPr>
              <a:t> — график, отражающий динамику раскрытия шейки и продвижения головки во времени. Ключевой инструмент. О слабости или </a:t>
            </a:r>
            <a:r>
              <a:rPr lang="ru-RU" sz="1600" dirty="0" err="1">
                <a:highlight>
                  <a:srgbClr val="FFFFFF"/>
                </a:highlight>
                <a:latin typeface="Times New Roman"/>
                <a:cs typeface="Times New Roman"/>
              </a:rPr>
              <a:t>дискоординации</a:t>
            </a:r>
            <a:r>
              <a:rPr lang="ru-RU" sz="1600" dirty="0">
                <a:highlight>
                  <a:srgbClr val="FFFFFF"/>
                </a:highlight>
                <a:latin typeface="Times New Roman"/>
                <a:cs typeface="Times New Roman"/>
              </a:rPr>
              <a:t> в активной фазе говорят: открытие 5 см более 6 часов, 6 см — более 5 часов, 7 см — более 3 часов, 8 см — более 2,5 часов, 9 см — более 2 часов. </a:t>
            </a:r>
            <a:endParaRPr lang="ru-RU" sz="1600">
              <a:highlight>
                <a:srgbClr val="C6C6C6"/>
              </a:highlight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600" b="1" dirty="0">
                <a:highlight>
                  <a:srgbClr val="FFFFFF"/>
                </a:highlight>
                <a:latin typeface="Times New Roman"/>
                <a:cs typeface="Times New Roman"/>
              </a:rPr>
              <a:t>Кардиотокография (КТГ)</a:t>
            </a:r>
            <a:r>
              <a:rPr lang="ru-RU" sz="1600" dirty="0">
                <a:highlight>
                  <a:srgbClr val="FFFFFF"/>
                </a:highlight>
                <a:latin typeface="Times New Roman"/>
                <a:cs typeface="Times New Roman"/>
              </a:rPr>
              <a:t> — одновременно оценивает сократительную активность матки и состояние плода. При ДРД видны нерегулярные, неравномерные схватки; при стремительных — гиперактивные сливающиеся схватки и признаки нарушения сердечного ритма плода. </a:t>
            </a:r>
            <a:endParaRPr lang="ru-RU" sz="1600">
              <a:highlight>
                <a:srgbClr val="C6C6C6"/>
              </a:highlight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222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257C1B-F6EC-22BF-FE0B-00E5FF691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0F4761"/>
                </a:solidFill>
                <a:latin typeface="Times New Roman"/>
                <a:cs typeface="Times New Roman"/>
              </a:rPr>
              <a:t>Профилактика</a:t>
            </a:r>
            <a:endParaRPr lang="ru-RU" dirty="0">
              <a:solidFill>
                <a:srgbClr val="0F4761"/>
              </a:solidFill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0A9BD7-4A8A-2410-8D82-7771C99924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Arial"/>
              <a:buChar char="•"/>
            </a:pPr>
            <a:r>
              <a:rPr lang="ru-RU" sz="2000" dirty="0">
                <a:latin typeface="Times New Roman"/>
                <a:cs typeface="Times New Roman"/>
              </a:rPr>
              <a:t>Выделение групп риска (юный и пожилой возраст, отягощённый акушерско-гинекологический анамнез, хронические инфекции, аномалии таза, нейроэндокринные нарушения). </a:t>
            </a:r>
          </a:p>
          <a:p>
            <a:pPr>
              <a:buFont typeface="Arial"/>
              <a:buChar char="•"/>
            </a:pPr>
            <a:r>
              <a:rPr lang="ru-RU" sz="2000" b="1" dirty="0">
                <a:latin typeface="Times New Roman"/>
                <a:cs typeface="Times New Roman"/>
              </a:rPr>
              <a:t>Психопрофилактическая подготовка к родам</a:t>
            </a:r>
            <a:r>
              <a:rPr lang="ru-RU" sz="2000" dirty="0">
                <a:latin typeface="Times New Roman"/>
                <a:cs typeface="Times New Roman"/>
              </a:rPr>
              <a:t> — аутотренинг, курсы для будущих родителей, снижение тревожности. 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/>
                <a:cs typeface="Times New Roman"/>
              </a:rPr>
              <a:t>Полноценный сон (ночной не менее 8–10 часов, дневной не менее 2 часов). 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/>
                <a:cs typeface="Times New Roman"/>
              </a:rPr>
              <a:t>Прогулки на свежем воздухе, рациональное питание.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/>
                <a:cs typeface="Times New Roman"/>
              </a:rPr>
              <a:t>Своевременное лечение </a:t>
            </a:r>
            <a:r>
              <a:rPr lang="ru-RU" sz="2000" dirty="0" err="1">
                <a:latin typeface="Times New Roman"/>
                <a:cs typeface="Times New Roman"/>
              </a:rPr>
              <a:t>экстрагенитальных</a:t>
            </a:r>
            <a:r>
              <a:rPr lang="ru-RU" sz="2000" dirty="0">
                <a:latin typeface="Times New Roman"/>
                <a:cs typeface="Times New Roman"/>
              </a:rPr>
              <a:t> заболеваний.</a:t>
            </a:r>
          </a:p>
          <a:p>
            <a:pPr>
              <a:buFont typeface="Arial"/>
              <a:buChar char="•"/>
            </a:pPr>
            <a:r>
              <a:rPr lang="ru-RU" sz="2000" dirty="0">
                <a:latin typeface="Times New Roman"/>
                <a:cs typeface="Times New Roman"/>
              </a:rPr>
              <a:t>При риске стремительных родов — возможно плановое родоразрешение в сроке, чтобы обеспечить контролируемое начало.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7531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Аномалия родовой деятельности (АРД)</vt:lpstr>
      <vt:lpstr>Классификация</vt:lpstr>
      <vt:lpstr>Слабость родовой деятельности</vt:lpstr>
      <vt:lpstr>Дискоординация родовой деятельности</vt:lpstr>
      <vt:lpstr>Чрезмерно сильная (бурная) родовая деятельность</vt:lpstr>
      <vt:lpstr>Причины АРД (общие)</vt:lpstr>
      <vt:lpstr>Диагностика</vt:lpstr>
      <vt:lpstr>Профилактика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184</cp:revision>
  <dcterms:created xsi:type="dcterms:W3CDTF">2012-07-30T23:42:41Z</dcterms:created>
  <dcterms:modified xsi:type="dcterms:W3CDTF">2026-09-30T10:12:43Z</dcterms:modified>
</cp:coreProperties>
</file>