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21" dt="2026-10-04T13:22:45.8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82160" y="1041083"/>
            <a:ext cx="6918960" cy="2387600"/>
          </a:xfrm>
        </p:spPr>
        <p:txBody>
          <a:bodyPr>
            <a:normAutofit/>
          </a:bodyPr>
          <a:lstStyle/>
          <a:p>
            <a:r>
              <a:rPr lang="ru-RU" sz="4400" b="1" dirty="0">
                <a:latin typeface="Times New Roman"/>
                <a:ea typeface="+mj-lt"/>
                <a:cs typeface="Times New Roman"/>
              </a:rPr>
              <a:t>Заболевание почек </a:t>
            </a:r>
            <a:br>
              <a:rPr lang="ru-RU" sz="4400" b="1" dirty="0">
                <a:latin typeface="Times New Roman"/>
                <a:ea typeface="+mj-lt"/>
                <a:cs typeface="Times New Roman"/>
              </a:rPr>
            </a:br>
            <a:r>
              <a:rPr lang="ru-RU" sz="4400" b="1" dirty="0">
                <a:latin typeface="Times New Roman"/>
                <a:ea typeface="+mj-lt"/>
                <a:cs typeface="Times New Roman"/>
              </a:rPr>
              <a:t>у </a:t>
            </a:r>
            <a:r>
              <a:rPr lang="ru-RU" sz="4400" b="1" dirty="0" err="1">
                <a:latin typeface="Times New Roman"/>
                <a:ea typeface="+mj-lt"/>
                <a:cs typeface="Times New Roman"/>
              </a:rPr>
              <a:t>беремееных</a:t>
            </a:r>
            <a:r>
              <a:rPr lang="ru-RU" sz="4400" b="1" dirty="0">
                <a:latin typeface="Times New Roman"/>
                <a:ea typeface="+mj-lt"/>
                <a:cs typeface="Times New Roman"/>
              </a:rPr>
              <a:t> все про нее</a:t>
            </a:r>
            <a:endParaRPr lang="en-US" sz="4400" b="1"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98720" y="3144838"/>
            <a:ext cx="608584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Выполнила: Босых Марина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B590F-ABF8-F488-66D8-70BAC1B4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192405"/>
            <a:ext cx="10515600" cy="1244283"/>
          </a:xfrm>
          <a:solidFill>
            <a:srgbClr val="F1DFD3"/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b="1" dirty="0">
                <a:latin typeface="Times New Roman"/>
                <a:cs typeface="Times New Roman"/>
              </a:rPr>
            </a:br>
            <a:br>
              <a:rPr lang="en-US" b="1" dirty="0">
                <a:latin typeface="Times New Roman"/>
                <a:cs typeface="Times New Roman"/>
              </a:rPr>
            </a:br>
            <a:br>
              <a:rPr lang="en-US" b="1" dirty="0">
                <a:latin typeface="Times New Roman"/>
                <a:cs typeface="Times New Roman"/>
              </a:rPr>
            </a:br>
            <a:r>
              <a:rPr lang="en-US" b="1" dirty="0">
                <a:latin typeface="Times New Roman"/>
                <a:cs typeface="Times New Roman"/>
              </a:rPr>
              <a:t>Почему </a:t>
            </a:r>
            <a:r>
              <a:rPr lang="en-US" b="1" dirty="0" err="1">
                <a:latin typeface="Times New Roman"/>
                <a:cs typeface="Times New Roman"/>
              </a:rPr>
              <a:t>возникают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проблемы</a:t>
            </a:r>
            <a:r>
              <a:rPr lang="en-US" b="1" dirty="0">
                <a:latin typeface="Times New Roman"/>
                <a:cs typeface="Times New Roman"/>
              </a:rPr>
              <a:t>?</a:t>
            </a:r>
            <a:endParaRPr lang="en-US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1D921-8555-40D6-5246-27D3D740A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713865"/>
            <a:ext cx="10515600" cy="4351338"/>
          </a:xfrm>
          <a:solidFill>
            <a:srgbClr val="F1DFD3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Беременность меняет работу организма. Объём крови увеличивается на 30–50%, и почкам приходится фильтровать больше. Одновременно гормоны (например, прогестерон) расслабляют мышцы, из-за чего мочеточники расширяются — возникает застой мочи. Это создаёт благоприятные условия для инфекций. Если у женщины до беременности уже были хронические заболевания почек, риск осложнений выше.</a:t>
            </a:r>
            <a:endParaRPr lang="en-US" sz="240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14154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000E-84C8-D116-594B-1F27E16E423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Основные заболевания</a:t>
            </a:r>
            <a:endParaRPr lang="ru-RU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90BE5-3BAE-A29B-D1EC-A8563E3288B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1DFD3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b="1" dirty="0">
                <a:latin typeface="Times New Roman"/>
                <a:cs typeface="Times New Roman"/>
              </a:rPr>
              <a:t>Гестационный пиелонефрит</a:t>
            </a:r>
            <a:r>
              <a:rPr lang="ru-RU" sz="2000" dirty="0">
                <a:latin typeface="Times New Roman"/>
                <a:cs typeface="Times New Roman"/>
              </a:rPr>
              <a:t> — самое частое заболевание почек у беременных. Инфекционно-воспалительный процесс в интерстициальной ткани и чашечно-лоханочной системе. Возбудитель в 84% случаев — кишечная палочка, реже протей, клебсиелла, энтерококк. </a:t>
            </a:r>
          </a:p>
          <a:p>
            <a:pPr>
              <a:buNone/>
            </a:pPr>
            <a:r>
              <a:rPr lang="ru-RU" sz="2000" b="1" dirty="0">
                <a:latin typeface="Times New Roman"/>
                <a:cs typeface="Times New Roman"/>
              </a:rPr>
              <a:t>Бессимптомная бактериурия</a:t>
            </a:r>
            <a:r>
              <a:rPr lang="ru-RU" sz="2000" dirty="0">
                <a:latin typeface="Times New Roman"/>
                <a:cs typeface="Times New Roman"/>
              </a:rPr>
              <a:t> — бактерии в моче без клинических симптомов. Без лечения у 20–40% таких женщин развивается острая инфекция мочевых путей. Обязательно подлежит лечению у беременных. </a:t>
            </a:r>
          </a:p>
          <a:p>
            <a:pPr>
              <a:buNone/>
            </a:pPr>
            <a:r>
              <a:rPr lang="ru-RU" sz="2000" b="1" dirty="0">
                <a:latin typeface="Times New Roman"/>
                <a:cs typeface="Times New Roman"/>
              </a:rPr>
              <a:t>Гломерулонефрит</a:t>
            </a:r>
            <a:r>
              <a:rPr lang="ru-RU" sz="2000" dirty="0">
                <a:latin typeface="Times New Roman"/>
                <a:cs typeface="Times New Roman"/>
              </a:rPr>
              <a:t> — </a:t>
            </a:r>
            <a:r>
              <a:rPr lang="ru-RU" sz="2000" dirty="0" err="1">
                <a:latin typeface="Times New Roman"/>
                <a:cs typeface="Times New Roman"/>
              </a:rPr>
              <a:t>иммуновоспалительное</a:t>
            </a:r>
            <a:r>
              <a:rPr lang="ru-RU" sz="2000" dirty="0">
                <a:latin typeface="Times New Roman"/>
                <a:cs typeface="Times New Roman"/>
              </a:rPr>
              <a:t> поражение клубочков почек. Может существовать до беременности или обостриться на её фоне. </a:t>
            </a:r>
          </a:p>
          <a:p>
            <a:pPr>
              <a:buNone/>
            </a:pPr>
            <a:r>
              <a:rPr lang="ru-RU" sz="2000" b="1" dirty="0">
                <a:latin typeface="Times New Roman"/>
                <a:cs typeface="Times New Roman"/>
              </a:rPr>
              <a:t>Мочекаменная болезнь</a:t>
            </a:r>
            <a:r>
              <a:rPr lang="ru-RU" sz="2000" dirty="0">
                <a:latin typeface="Times New Roman"/>
                <a:cs typeface="Times New Roman"/>
              </a:rPr>
              <a:t> — изменения обмена кальция и магния при беременности повышают риск образования камней. </a:t>
            </a:r>
          </a:p>
          <a:p>
            <a:pPr>
              <a:buNone/>
            </a:pPr>
            <a:r>
              <a:rPr lang="ru-RU" sz="2000" b="1" dirty="0">
                <a:latin typeface="Times New Roman"/>
                <a:cs typeface="Times New Roman"/>
              </a:rPr>
              <a:t>Преэклампсия</a:t>
            </a:r>
            <a:r>
              <a:rPr lang="ru-RU" sz="2000" dirty="0">
                <a:latin typeface="Times New Roman"/>
                <a:cs typeface="Times New Roman"/>
              </a:rPr>
              <a:t> — акушерское осложнение после 20-й недели: повышение давления выше 140/90 мм рт. ст. и потеря белка с мочой более 300 мг/</a:t>
            </a:r>
            <a:r>
              <a:rPr lang="ru-RU" sz="2000" dirty="0" err="1">
                <a:latin typeface="Times New Roman"/>
                <a:cs typeface="Times New Roman"/>
              </a:rPr>
              <a:t>сут</a:t>
            </a:r>
            <a:r>
              <a:rPr lang="ru-RU" sz="2000" dirty="0">
                <a:latin typeface="Times New Roman"/>
                <a:cs typeface="Times New Roman"/>
              </a:rPr>
              <a:t>. Почки страдают вторично.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EADD1-262E-0348-B5C3-8A0DA84F284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Как часто встречаются?</a:t>
            </a:r>
            <a:br>
              <a:rPr lang="ru-RU" b="1" dirty="0">
                <a:latin typeface="Times New Roman"/>
                <a:cs typeface="Times New Roman"/>
              </a:rPr>
            </a:br>
            <a:r>
              <a:rPr lang="ru-RU" sz="1400" dirty="0">
                <a:latin typeface="Times New Roman"/>
                <a:cs typeface="Times New Roman"/>
              </a:rPr>
              <a:t>Заболевания почек занимают второе место среди </a:t>
            </a:r>
            <a:r>
              <a:rPr lang="ru-RU" sz="1400" dirty="0" err="1">
                <a:latin typeface="Times New Roman"/>
                <a:cs typeface="Times New Roman"/>
              </a:rPr>
              <a:t>экстрагенитальной</a:t>
            </a:r>
            <a:r>
              <a:rPr lang="ru-RU" sz="1400" dirty="0">
                <a:latin typeface="Times New Roman"/>
                <a:cs typeface="Times New Roman"/>
              </a:rPr>
              <a:t> патологии у беременных, уступая только сердечно-сосудистым болезням</a:t>
            </a:r>
            <a:endParaRPr lang="ru-RU" sz="1400" dirty="0"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C08E77D-012F-B2FF-4B1C-C44CE3690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937450"/>
              </p:ext>
            </p:extLst>
          </p:nvPr>
        </p:nvGraphicFramePr>
        <p:xfrm>
          <a:off x="838200" y="1825625"/>
          <a:ext cx="10515599" cy="2560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492224">
                  <a:extLst>
                    <a:ext uri="{9D8B030D-6E8A-4147-A177-3AD203B41FA5}">
                      <a16:colId xmlns:a16="http://schemas.microsoft.com/office/drawing/2014/main" val="3504309939"/>
                    </a:ext>
                  </a:extLst>
                </a:gridCol>
                <a:gridCol w="5023375">
                  <a:extLst>
                    <a:ext uri="{9D8B030D-6E8A-4147-A177-3AD203B41FA5}">
                      <a16:colId xmlns:a16="http://schemas.microsoft.com/office/drawing/2014/main" val="325429045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Патология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Частота у беременных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407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Пиелонефрит (острый гестационный)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6–12%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2936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Бессимптомная бактериурия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5–10%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546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Хроническая болезнь почек (в целом)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3–6%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267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Гломерулонефрит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0,1–0,2%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1059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Мочекаменная болезнь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редко, точные данные ограничены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460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521DBDE-269D-5916-501C-301BBD64DA89}"/>
              </a:ext>
            </a:extLst>
          </p:cNvPr>
          <p:cNvSpPr txBox="1"/>
          <p:nvPr/>
        </p:nvSpPr>
        <p:spPr>
          <a:xfrm>
            <a:off x="845506" y="4707698"/>
            <a:ext cx="10521863" cy="1015663"/>
          </a:xfrm>
          <a:prstGeom prst="rect">
            <a:avLst/>
          </a:prstGeom>
          <a:solidFill>
            <a:srgbClr val="F1DFD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latin typeface="Times New Roman"/>
                <a:cs typeface="Times New Roman"/>
              </a:rPr>
              <a:t>За последние два десятилетия число беременных с болезнями почек в России увеличилось в 4 раза. Пиелонефрит чаще всего возникает в 22–28 недель беременности, преимущественно у </a:t>
            </a:r>
            <a:r>
              <a:rPr lang="ru-RU" sz="2000" dirty="0" err="1">
                <a:latin typeface="Times New Roman"/>
                <a:cs typeface="Times New Roman"/>
              </a:rPr>
              <a:t>первобеременных</a:t>
            </a:r>
            <a:r>
              <a:rPr lang="ru-RU" sz="2000" dirty="0">
                <a:latin typeface="Times New Roman"/>
                <a:cs typeface="Times New Roman"/>
              </a:rPr>
              <a:t>.</a:t>
            </a:r>
            <a:endParaRPr lang="en-US" sz="200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0858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20D4-5C81-A23D-7D46-6D0CA1A6D5F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Симптомы</a:t>
            </a:r>
            <a:endParaRPr lang="en-US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E5D-ACF6-33E3-48A1-D5900FB48FE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1DFD3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Многие заболевания почек у беременных на ранних стадиях </a:t>
            </a:r>
            <a:r>
              <a:rPr lang="ru-RU" sz="1800" b="1" dirty="0">
                <a:latin typeface="Times New Roman"/>
                <a:cs typeface="Times New Roman"/>
              </a:rPr>
              <a:t>протекают бессимптомно</a:t>
            </a:r>
            <a:r>
              <a:rPr lang="ru-RU" sz="1800" dirty="0">
                <a:latin typeface="Times New Roman"/>
                <a:cs typeface="Times New Roman"/>
              </a:rPr>
              <a:t> — поэтому перед каждым визитом к врачу сдают общий анализ мочи. 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Общие признаки, при которых нужно срочно обратиться к врачу: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Боль в пояснице</a:t>
            </a:r>
            <a:r>
              <a:rPr lang="ru-RU" sz="1800" dirty="0">
                <a:latin typeface="Times New Roman"/>
                <a:cs typeface="Times New Roman"/>
              </a:rPr>
              <a:t> — тянущая, усиливается при движении и глубоком вдохе 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Лихорадка</a:t>
            </a:r>
            <a:r>
              <a:rPr lang="ru-RU" sz="1800" dirty="0">
                <a:latin typeface="Times New Roman"/>
                <a:cs typeface="Times New Roman"/>
              </a:rPr>
              <a:t> — повышение температуры до 37,5–39 °C с ознобом 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Учащённое и болезненное мочеиспускание</a:t>
            </a:r>
            <a:r>
              <a:rPr lang="ru-RU" sz="1800" dirty="0">
                <a:latin typeface="Times New Roman"/>
                <a:cs typeface="Times New Roman"/>
              </a:rPr>
              <a:t> 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Мутная моча</a:t>
            </a:r>
            <a:r>
              <a:rPr lang="ru-RU" sz="1800" dirty="0">
                <a:latin typeface="Times New Roman"/>
                <a:cs typeface="Times New Roman"/>
              </a:rPr>
              <a:t> с резким запахом, примесью крови или гноя 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Отёки</a:t>
            </a:r>
            <a:r>
              <a:rPr lang="ru-RU" sz="1800" dirty="0">
                <a:latin typeface="Times New Roman"/>
                <a:cs typeface="Times New Roman"/>
              </a:rPr>
              <a:t> — лица, стоп, кистей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Повышение артериального давления</a:t>
            </a:r>
            <a:r>
              <a:rPr lang="ru-RU" sz="1800" dirty="0">
                <a:latin typeface="Times New Roman"/>
                <a:cs typeface="Times New Roman"/>
              </a:rPr>
              <a:t> выше 140/90 мм рт. ст. 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Тошнота, рвота, выраженная слабость</a:t>
            </a:r>
            <a:r>
              <a:rPr lang="ru-RU" sz="1800" dirty="0">
                <a:latin typeface="Times New Roman"/>
                <a:cs typeface="Times New Roman"/>
              </a:rPr>
              <a:t> </a:t>
            </a: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Головные боли, зрительные расстройства</a:t>
            </a:r>
            <a:r>
              <a:rPr lang="ru-RU" sz="1800" dirty="0">
                <a:latin typeface="Times New Roman"/>
                <a:cs typeface="Times New Roman"/>
              </a:rPr>
              <a:t> (мелькание пятен, затуманивание) — при преэклампсии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1644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FF847-0091-0A13-967F-5F585B918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80" y="90805"/>
            <a:ext cx="10515600" cy="1325563"/>
          </a:xfrm>
          <a:solidFill>
            <a:srgbClr val="F1DFD3"/>
          </a:solidFill>
        </p:spPr>
        <p:txBody>
          <a:bodyPr/>
          <a:lstStyle/>
          <a:p>
            <a:r>
              <a:rPr lang="en-US" b="1" dirty="0">
                <a:latin typeface="Times New Roman"/>
                <a:cs typeface="Times New Roman"/>
              </a:rPr>
              <a:t>Риски </a:t>
            </a:r>
            <a:r>
              <a:rPr lang="en-US" b="1" dirty="0" err="1">
                <a:latin typeface="Times New Roman"/>
                <a:cs typeface="Times New Roman"/>
              </a:rPr>
              <a:t>для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беременной</a:t>
            </a:r>
            <a:r>
              <a:rPr lang="en-US" b="1" dirty="0">
                <a:latin typeface="Times New Roman"/>
                <a:cs typeface="Times New Roman"/>
              </a:rPr>
              <a:t> и </a:t>
            </a:r>
            <a:r>
              <a:rPr lang="en-US" b="1" dirty="0" err="1">
                <a:latin typeface="Times New Roman"/>
                <a:cs typeface="Times New Roman"/>
              </a:rPr>
              <a:t>плода</a:t>
            </a:r>
            <a:endParaRPr lang="en-US">
              <a:latin typeface="Times New Roman"/>
              <a:cs typeface="Times New Roman"/>
            </a:endParaRPr>
          </a:p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2507766-3645-4801-D2CD-8F0945B87F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281199"/>
              </p:ext>
            </p:extLst>
          </p:nvPr>
        </p:nvGraphicFramePr>
        <p:xfrm>
          <a:off x="360690" y="1602105"/>
          <a:ext cx="5981177" cy="5212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99561">
                  <a:extLst>
                    <a:ext uri="{9D8B030D-6E8A-4147-A177-3AD203B41FA5}">
                      <a16:colId xmlns:a16="http://schemas.microsoft.com/office/drawing/2014/main" val="2413976786"/>
                    </a:ext>
                  </a:extLst>
                </a:gridCol>
                <a:gridCol w="2181616">
                  <a:extLst>
                    <a:ext uri="{9D8B030D-6E8A-4147-A177-3AD203B41FA5}">
                      <a16:colId xmlns:a16="http://schemas.microsoft.com/office/drawing/2014/main" val="2624362240"/>
                    </a:ext>
                  </a:extLst>
                </a:gridCol>
              </a:tblGrid>
              <a:tr h="313149"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Для матери</a:t>
                      </a:r>
                    </a:p>
                  </a:txBody>
                  <a:tcPr marL="66674" marR="228600" marT="76200" marB="76200" anchor="ctr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F1DF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000000"/>
                      </a:solidFill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673537"/>
                  </a:ext>
                </a:extLst>
              </a:tr>
              <a:tr h="31315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Осложнение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Частота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6316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Плацентарная недостаточность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42% 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6976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Преэклампсия (на фоне ХБП)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30–48% 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964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Преждевременные роды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5–25% 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9285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Самопроизвольный аборт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5% 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7458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Сепсис / септический шок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18–21% при тяжёлом пиелонефрите 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2320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Прогрессирование почечной недостаточности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 тяжёлой ХБП — до 40% 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3154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Уросепсис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, гнойно-деструктивные формы (карбункул почки,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нефрэктомия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19,8% при остром пиелонефрите </a:t>
                      </a:r>
                      <a:endParaRPr lang="ru-RU" sz="18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40343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18B70F3-7AE1-E80B-EFBB-1F5A8DA7F518}"/>
              </a:ext>
            </a:extLst>
          </p:cNvPr>
          <p:cNvSpPr txBox="1"/>
          <p:nvPr/>
        </p:nvSpPr>
        <p:spPr>
          <a:xfrm>
            <a:off x="6746240" y="1986280"/>
            <a:ext cx="4663440" cy="3139321"/>
          </a:xfrm>
          <a:prstGeom prst="rect">
            <a:avLst/>
          </a:prstGeom>
          <a:solidFill>
            <a:srgbClr val="F1DFD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sz="2400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Для плода</a:t>
            </a:r>
            <a:r>
              <a:rPr lang="ru-RU" sz="24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 </a:t>
            </a:r>
            <a:endParaRPr lang="en-US" sz="2400">
              <a:latin typeface="Times New Roman"/>
              <a:cs typeface="Times New Roman"/>
            </a:endParaRPr>
          </a:p>
          <a:p>
            <a:pPr marL="228600" lvl="0" indent="-228600" algn="l" rtl="0">
              <a:buFont typeface="Symbol"/>
              <a:buChar char="•"/>
            </a:pPr>
            <a:r>
              <a:rPr lang="ru-RU" sz="24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внутриутробное инфицирование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4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гипоксия плода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4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задержка развития и низкая масса тела при рождении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4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недоношенность </a:t>
            </a:r>
          </a:p>
          <a:p>
            <a:pPr algn="l" rtl="0"/>
            <a:endParaRPr lang="ru-RU" sz="1200" b="0" i="0">
              <a:solidFill>
                <a:srgbClr val="000000"/>
              </a:solidFill>
              <a:latin typeface="WordVisiPilcrow_MSFontService"/>
              <a:ea typeface="Segoe UI"/>
              <a:cs typeface="Segoe U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23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66B0-C83A-15EC-9D98-F0E0B983227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Диагностика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2B6C2-9FD5-773D-2DEC-8EC49A68A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6298"/>
          </a:xfrm>
          <a:solidFill>
            <a:srgbClr val="F1DFD3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b="1" dirty="0">
                <a:latin typeface="Times New Roman"/>
                <a:cs typeface="Times New Roman"/>
              </a:rPr>
              <a:t>Лабораторные методы:</a:t>
            </a:r>
            <a:endParaRPr lang="ru-RU" sz="18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Общий анализ мочи — при каждом визите в консультацию 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Бактериологический посев мочи — для выявления возбудителя и его чувствительности к антибиотикам 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Проба Нечипоренко, проба </a:t>
            </a:r>
            <a:r>
              <a:rPr lang="ru-RU" sz="1800" dirty="0" err="1">
                <a:latin typeface="Times New Roman"/>
                <a:cs typeface="Times New Roman"/>
              </a:rPr>
              <a:t>Зимницкого</a:t>
            </a:r>
            <a:r>
              <a:rPr lang="ru-RU" sz="1800" dirty="0">
                <a:latin typeface="Times New Roman"/>
                <a:cs typeface="Times New Roman"/>
              </a:rPr>
              <a:t> — уточнение количества лейкоцитов, эритроцитов, оценки концентрационной функции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Биохимический анализ крови: креатинин, мочевина — показатели фильтрационной функции почек 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Клинический анализ крови — признаки воспаления (лейкоцитоз, СОЭ)</a:t>
            </a:r>
          </a:p>
          <a:p>
            <a:pPr marL="0" indent="0">
              <a:buNone/>
            </a:pPr>
            <a:r>
              <a:rPr lang="ru-RU" sz="1800" b="1" dirty="0">
                <a:latin typeface="Times New Roman"/>
                <a:cs typeface="Times New Roman"/>
              </a:rPr>
              <a:t>Инструментальные методы:</a:t>
            </a:r>
            <a:endParaRPr lang="ru-RU" sz="18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800" b="1" dirty="0">
                <a:latin typeface="Times New Roman"/>
                <a:cs typeface="Times New Roman"/>
              </a:rPr>
              <a:t>УЗИ почек</a:t>
            </a:r>
            <a:r>
              <a:rPr lang="ru-RU" sz="1800" dirty="0">
                <a:latin typeface="Times New Roman"/>
                <a:cs typeface="Times New Roman"/>
              </a:rPr>
              <a:t> — безопасно при беременности, показывает структурные изменения, расширение чашечно-лоханочной системы </a:t>
            </a:r>
          </a:p>
          <a:p>
            <a:pPr>
              <a:buFont typeface="Arial"/>
              <a:buChar char="•"/>
            </a:pPr>
            <a:r>
              <a:rPr lang="ru-RU" sz="1800" dirty="0" err="1">
                <a:latin typeface="Times New Roman"/>
                <a:cs typeface="Times New Roman"/>
              </a:rPr>
              <a:t>Допплерометрия</a:t>
            </a:r>
            <a:r>
              <a:rPr lang="ru-RU" sz="1800" dirty="0">
                <a:latin typeface="Times New Roman"/>
                <a:cs typeface="Times New Roman"/>
              </a:rPr>
              <a:t> почечного кровотока — при необходимости 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Рентгенологические методы </a:t>
            </a:r>
            <a:r>
              <a:rPr lang="ru-RU" sz="1800" b="1" dirty="0">
                <a:latin typeface="Times New Roman"/>
                <a:cs typeface="Times New Roman"/>
              </a:rPr>
              <a:t>противопоказаны</a:t>
            </a:r>
            <a:r>
              <a:rPr lang="ru-RU" sz="1800" dirty="0">
                <a:latin typeface="Times New Roman"/>
                <a:cs typeface="Times New Roman"/>
              </a:rPr>
              <a:t> при беременности</a:t>
            </a:r>
          </a:p>
          <a:p>
            <a:pPr indent="0">
              <a:buNone/>
            </a:pPr>
            <a:endParaRPr lang="ru-RU" sz="1800" dirty="0">
              <a:highlight>
                <a:srgbClr val="C6C6C6"/>
              </a:highlight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8977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0F6CC-E321-4D28-49A6-E41AB898F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0965"/>
            <a:ext cx="10515600" cy="1325563"/>
          </a:xfrm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Лечение</a:t>
            </a:r>
            <a:endParaRPr lang="en-US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F97E9-5B5F-C58D-B8EB-0FA00BC41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40" y="1561465"/>
            <a:ext cx="10515600" cy="6937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Антибактериальная терапия — основа лечения пиелонефрита</a:t>
            </a:r>
            <a:endParaRPr lang="ru-RU" sz="20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Выбор препарата зависит от триместра: 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4C28045-D37F-D14D-CF14-0271FC167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216042"/>
              </p:ext>
            </p:extLst>
          </p:nvPr>
        </p:nvGraphicFramePr>
        <p:xfrm>
          <a:off x="477837" y="2392516"/>
          <a:ext cx="10506422" cy="2743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02989">
                  <a:extLst>
                    <a:ext uri="{9D8B030D-6E8A-4147-A177-3AD203B41FA5}">
                      <a16:colId xmlns:a16="http://schemas.microsoft.com/office/drawing/2014/main" val="3800614306"/>
                    </a:ext>
                  </a:extLst>
                </a:gridCol>
                <a:gridCol w="8603433">
                  <a:extLst>
                    <a:ext uri="{9D8B030D-6E8A-4147-A177-3AD203B41FA5}">
                      <a16:colId xmlns:a16="http://schemas.microsoft.com/office/drawing/2014/main" val="240764850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Триместр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Препараты выбора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9276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I триместр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Ингибиторозащищённые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пенициллины (амоксициллин/</a:t>
                      </a:r>
                      <a:r>
                        <a:rPr lang="ru-RU" sz="20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клавуланат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, ампициллин/</a:t>
                      </a:r>
                      <a:r>
                        <a:rPr lang="ru-RU" sz="20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сульбактам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). Парентерально, затем переход на приём внутрь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815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II–III триместр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Добавляются цефалоспорины II–III поколения (цефуроксим, цефтриаксон, </a:t>
                      </a:r>
                      <a:r>
                        <a:rPr lang="ru-RU" sz="20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цефотаксим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), макролиды (</a:t>
                      </a:r>
                      <a:r>
                        <a:rPr lang="ru-RU" sz="20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спирамицин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5841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Послеродовой период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Карбапенемы, фторхинолоны, ко-тримоксазол — с временным прекращением грудного вскармливания 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DF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28932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87976C-63E4-F60E-00E2-F05C0A1967E9}"/>
              </a:ext>
            </a:extLst>
          </p:cNvPr>
          <p:cNvSpPr txBox="1"/>
          <p:nvPr/>
        </p:nvSpPr>
        <p:spPr>
          <a:xfrm>
            <a:off x="480721" y="5417506"/>
            <a:ext cx="10499316" cy="1231106"/>
          </a:xfrm>
          <a:prstGeom prst="rect">
            <a:avLst/>
          </a:prstGeom>
          <a:solidFill>
            <a:srgbClr val="F1DFD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latin typeface="Times New Roman"/>
                <a:cs typeface="Times New Roman"/>
              </a:rPr>
              <a:t>Категорически запрещены при беременности:</a:t>
            </a:r>
            <a:r>
              <a:rPr lang="ru-RU" sz="1400" dirty="0">
                <a:latin typeface="Times New Roman"/>
                <a:cs typeface="Times New Roman"/>
              </a:rPr>
              <a:t> фторхинолоны (нарушают синтез хрящевой ткани плода), тетрациклины в I половине, сульфаниламиды в I и III триместрах. Аминогликозиды — только по жизненным показаниям.</a:t>
            </a:r>
          </a:p>
          <a:p>
            <a:r>
              <a:rPr lang="ru-RU" sz="1400" b="1" dirty="0">
                <a:latin typeface="Times New Roman"/>
                <a:cs typeface="Times New Roman"/>
              </a:rPr>
              <a:t>Длительность терапии</a:t>
            </a:r>
            <a:r>
              <a:rPr lang="ru-RU" sz="1400" dirty="0">
                <a:latin typeface="Times New Roman"/>
                <a:cs typeface="Times New Roman"/>
              </a:rPr>
              <a:t> острого пиелонефрита — 14 дней. При бессимптомной бактериурии и цистите — 3–7 дней, эффективен однократный приём </a:t>
            </a:r>
            <a:r>
              <a:rPr lang="ru-RU" sz="1400" dirty="0" err="1">
                <a:latin typeface="Times New Roman"/>
                <a:cs typeface="Times New Roman"/>
              </a:rPr>
              <a:t>фосфомицина</a:t>
            </a:r>
            <a:r>
              <a:rPr lang="ru-RU" sz="1400" dirty="0">
                <a:latin typeface="Times New Roman"/>
                <a:cs typeface="Times New Roman"/>
              </a:rPr>
              <a:t> </a:t>
            </a:r>
            <a:r>
              <a:rPr lang="ru-RU" sz="1400" dirty="0" err="1">
                <a:latin typeface="Times New Roman"/>
                <a:cs typeface="Times New Roman"/>
              </a:rPr>
              <a:t>трометамола</a:t>
            </a:r>
            <a:r>
              <a:rPr lang="ru-RU" sz="1400" dirty="0">
                <a:latin typeface="Times New Roman"/>
                <a:cs typeface="Times New Roman"/>
              </a:rPr>
              <a:t> 3 г.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7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D581-ADCD-623D-C3CD-2B595EA3502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Дополнительные методы лечения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EBAEC-091B-1C0F-D0D1-EF2BEF27F7D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1DFD3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Детоксикационная терапия</a:t>
            </a:r>
            <a:r>
              <a:rPr lang="ru-RU" sz="2400" dirty="0">
                <a:latin typeface="Times New Roman"/>
                <a:cs typeface="Times New Roman"/>
              </a:rPr>
              <a:t> — внутривенное введение растворов, альбумина </a:t>
            </a:r>
          </a:p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Спазмолитики</a:t>
            </a:r>
            <a:r>
              <a:rPr lang="ru-RU" sz="2400" dirty="0">
                <a:latin typeface="Times New Roman"/>
                <a:cs typeface="Times New Roman"/>
              </a:rPr>
              <a:t> — для облегчения боли и улучшения оттока мочи </a:t>
            </a:r>
          </a:p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Позиционная терапия</a:t>
            </a:r>
            <a:r>
              <a:rPr lang="ru-RU" sz="2400" dirty="0">
                <a:latin typeface="Times New Roman"/>
                <a:cs typeface="Times New Roman"/>
              </a:rPr>
              <a:t> — коленно-локтевая поза на 10–15 минут несколько раз в день для улучшения оттока мочи </a:t>
            </a:r>
          </a:p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Фитотерапия</a:t>
            </a:r>
            <a:r>
              <a:rPr lang="ru-RU" sz="2400" dirty="0">
                <a:latin typeface="Times New Roman"/>
                <a:cs typeface="Times New Roman"/>
              </a:rPr>
              <a:t> — </a:t>
            </a:r>
            <a:r>
              <a:rPr lang="ru-RU" sz="2400" dirty="0" err="1">
                <a:latin typeface="Times New Roman"/>
                <a:cs typeface="Times New Roman"/>
              </a:rPr>
              <a:t>Канефрон</a:t>
            </a:r>
            <a:r>
              <a:rPr lang="ru-RU" sz="2400" dirty="0">
                <a:latin typeface="Times New Roman"/>
                <a:cs typeface="Times New Roman"/>
              </a:rPr>
              <a:t> Н (золототысячник, любисток, розмарин), препараты клюквы, фитолизин </a:t>
            </a:r>
          </a:p>
          <a:p>
            <a:pPr marL="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Хирургическое лечение</a:t>
            </a:r>
            <a:r>
              <a:rPr lang="ru-RU" sz="2400" dirty="0">
                <a:latin typeface="Times New Roman"/>
                <a:cs typeface="Times New Roman"/>
              </a:rPr>
              <a:t> — при гнойно-деструктивных формах: стентирование мочеточников (39,5%), иссечение карбункула почки (24,7%), </a:t>
            </a:r>
            <a:r>
              <a:rPr lang="ru-RU" sz="2400" dirty="0" err="1">
                <a:latin typeface="Times New Roman"/>
                <a:cs typeface="Times New Roman"/>
              </a:rPr>
              <a:t>нефрэктомия</a:t>
            </a:r>
            <a:r>
              <a:rPr lang="ru-RU" sz="2400" dirty="0">
                <a:latin typeface="Times New Roman"/>
                <a:cs typeface="Times New Roman"/>
              </a:rPr>
              <a:t> (10,7%), чрескожная пункционная </a:t>
            </a:r>
            <a:r>
              <a:rPr lang="ru-RU" sz="2400" dirty="0" err="1">
                <a:latin typeface="Times New Roman"/>
                <a:cs typeface="Times New Roman"/>
              </a:rPr>
              <a:t>нефростомия</a:t>
            </a:r>
            <a:endParaRPr lang="ru-RU" sz="24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96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F941B-C64E-6D7B-140F-FC6E0F243B9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DFD3"/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Профилактика</a:t>
            </a:r>
            <a:endParaRPr lang="en-US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2BFE6-449A-65D0-BCDE-0C99B13D4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0" y="1825625"/>
            <a:ext cx="4348480" cy="4351338"/>
          </a:xfrm>
          <a:solidFill>
            <a:srgbClr val="F1DFD3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b="1" dirty="0">
                <a:latin typeface="Times New Roman"/>
                <a:cs typeface="Times New Roman"/>
              </a:rPr>
              <a:t>До беременности:</a:t>
            </a:r>
            <a:endParaRPr lang="ru-RU" sz="20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Планирование беременности совместно с нефрологом при наличии хронических заболеваний почек 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Обследование на бессимптомную бактериурию — её лечение снижает риск пиелонефрита на 70–80% 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Санация очагов инфекции (кариес, </a:t>
            </a:r>
            <a:r>
              <a:rPr lang="ru-RU" sz="2000" dirty="0" err="1">
                <a:latin typeface="Times New Roman"/>
                <a:cs typeface="Times New Roman"/>
              </a:rPr>
              <a:t>ЛОР-патология</a:t>
            </a:r>
            <a:r>
              <a:rPr lang="ru-RU" sz="2000" dirty="0">
                <a:latin typeface="Times New Roman"/>
                <a:cs typeface="Times New Roman"/>
              </a:rPr>
              <a:t>, воспалительные заболевания половых органов)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8BD37-60C4-AAA6-EF24-D70889D79E33}"/>
              </a:ext>
            </a:extLst>
          </p:cNvPr>
          <p:cNvSpPr txBox="1"/>
          <p:nvPr/>
        </p:nvSpPr>
        <p:spPr>
          <a:xfrm>
            <a:off x="5519524" y="2082104"/>
            <a:ext cx="6152506" cy="4093428"/>
          </a:xfrm>
          <a:prstGeom prst="rect">
            <a:avLst/>
          </a:prstGeom>
          <a:solidFill>
            <a:srgbClr val="F1DFD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sz="2000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Во время беременности: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 </a:t>
            </a:r>
            <a:endParaRPr lang="en-US"/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Регулярная сдача общего анализа мочи перед каждым визитом к врачу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Контроль артериального давления и веса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Адекватный питьевой режим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Сбалансированное питание с ограничением соли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Позиционная терапия (коленно-локтевая поза)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Приём фитопрепаратов (</a:t>
            </a:r>
            <a:r>
              <a:rPr lang="ru-RU" sz="2000" b="0" i="0" dirty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Канефрон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Н, клюква) по назначению врача для профилактики рецидивов 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Избегать тесной одежды и длительного сидения — для профилактики застоя мочи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Беременным из группы риска — профилактический приём </a:t>
            </a:r>
            <a:r>
              <a:rPr lang="ru-RU" sz="2000" b="0" i="0" dirty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уроантисептиков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 </a:t>
            </a:r>
            <a:endParaRPr lang="en-US"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28023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Тема Office</vt:lpstr>
      <vt:lpstr>Заболевание почек  у беремееных все про нее </vt:lpstr>
      <vt:lpstr>   Почему возникают проблемы? </vt:lpstr>
      <vt:lpstr>Основные заболевания</vt:lpstr>
      <vt:lpstr>Как часто встречаются? Заболевания почек занимают второе место среди экстрагенитальной патологии у беременных, уступая только сердечно-сосудистым болезням</vt:lpstr>
      <vt:lpstr>Симптомы</vt:lpstr>
      <vt:lpstr>Риски для беременной и плода </vt:lpstr>
      <vt:lpstr>Диагностика</vt:lpstr>
      <vt:lpstr>Лечение</vt:lpstr>
      <vt:lpstr>Дополнительные методы лечения</vt:lpstr>
      <vt:lpstr>Профилактика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175</cp:revision>
  <dcterms:created xsi:type="dcterms:W3CDTF">2012-07-30T23:42:41Z</dcterms:created>
  <dcterms:modified xsi:type="dcterms:W3CDTF">2026-10-04T13:22:54Z</dcterms:modified>
</cp:coreProperties>
</file>