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6" d="100"/>
          <a:sy n="106" d="100"/>
        </p:scale>
        <p:origin x="75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c:style val="2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Детей на одну женщину</c:v>
                </c:pt>
              </c:strCache>
            </c:strRef>
          </c:tx>
          <c:spPr>
            <a:ln w="38100">
              <a:solidFill>
                <a:srgbClr val="FF6F91"/>
              </a:solidFill>
            </a:ln>
          </c:spPr>
          <c:marker>
            <c:spPr>
              <a:solidFill>
                <a:srgbClr val="FF6F91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rgbClr val="F6EEFF"/>
                    </a:solidFill>
                    <a:latin typeface="Candara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2014</c:v>
                </c:pt>
                <c:pt idx="1">
                  <c:v>2016</c:v>
                </c:pt>
                <c:pt idx="2">
                  <c:v>2018</c:v>
                </c:pt>
                <c:pt idx="3">
                  <c:v>2020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1.75</c:v>
                </c:pt>
                <c:pt idx="1">
                  <c:v>1.762</c:v>
                </c:pt>
                <c:pt idx="2">
                  <c:v>1.579</c:v>
                </c:pt>
                <c:pt idx="3">
                  <c:v>1.5049999999999999</c:v>
                </c:pt>
                <c:pt idx="4">
                  <c:v>1.4159999999999999</c:v>
                </c:pt>
                <c:pt idx="5">
                  <c:v>1.41</c:v>
                </c:pt>
                <c:pt idx="6">
                  <c:v>1.4</c:v>
                </c:pt>
                <c:pt idx="7">
                  <c:v>1.3740000000000001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12-4609-BB6B-D6D9D4E2301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rgbClr val="F6EEFF"/>
                </a:solidFill>
                <a:latin typeface="Candara"/>
              </a:defRPr>
            </a:pPr>
            <a:endParaRPr lang="ru-RU"/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orientation val="minMax"/>
        </c:scaling>
        <c:delete val="0"/>
        <c:axPos val="l"/>
        <c:majorGridlines>
          <c:spPr>
            <a:ln>
              <a:solidFill>
                <a:srgbClr val="5E4C79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>
                <a:solidFill>
                  <a:srgbClr val="B9A6D6"/>
                </a:solidFill>
                <a:latin typeface="Candara"/>
              </a:defRPr>
            </a:pPr>
            <a:endParaRPr lang="ru-RU"/>
          </a:p>
        </c:txPr>
        <c:crossAx val="21187917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>
          <a:solidFill>
            <a:srgbClr val="F6EEFF"/>
          </a:solidFill>
          <a:latin typeface="Candara"/>
        </a:defRPr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5623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Здравствуйте, уважаемые коллеги и члены комиссии. Тема моего доклада — история акушерства в Российской Федерации. Мы проследим путь этой дисциплины от первых повивальных школ середины XVIII века до современных перинатальных технологий, отметим ключевых деятелей и оценим текущее состояние родовспоможения.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План моего выступления таков. Сначала я расскажу о том, как в России появилась акушерская наука и кто стоял у её истоков. Затем мы поговорим о выдающихся врачах XIX и XX веков, которые создали научные школы. Далее рассмотрим советский период и рождение перинатальной медицины. После этого перейдём к современным технологиям и статистическим данным. И в завершение обсудим актуальные демографические вызовы.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Первый раздел посвящён тому, как в России зародилась акушерская наука. Важно понимать, что долгое время родовспоможение оставалось исключительно женской практикой — повивальным искусством. Проникновение профессиональной медицины в эту сферу было непростым и заняло не одно десятилетие.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Российское акушерство получило начало значительно позже, чем в других европейских странах. Первый известный акушер, англичанин Якоб, упоминается ещё при Иване Грозном, но системное обучение началось только в середине XVIII века. В 1754 году указом были открыты повивальные школы в Москве и Санкт-Петербурге. Ученицы получали теоретические знания от приглашённых профессоров-иностранцев и практические навыки от опытных повитух. Первым русскоязычным руководством стало «Наставление» Эразмуса, изданное в 1762 году. Постепенно акушерство вошло в университетские курсы, а в 1808 году при Медико-хирургической академии появилась отдельная клиника с профессором Громовым.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Хронология становления такова. В 1754 году открываются первые повивальные школы. В 1790 году Вильгельм Рихтер занимает кафедру в Московском университете, и акушерство получает прочную научную основу. В 1842 году при Медико-хирургической академии открывается первое гинекологическое отделение. Ключевая фигура — Антон Яковлевич Крассовский, который с 1858 года возглавляет акушерскую кафедру и создаёт научную школу. В 1887 году по его инициативе создаются первое акушерско-гинекологическое общество и первый профильный журнал.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Перейдём ко второму разделу — выдающимся деятелям, чьи имена определили развитие российской акушерско-гинекологической школы. Это Крассовский, Снегирёв, Отт и их последователи.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Антон Яковлевич Крассовский — центральная фигура российского акушерства XIX века. Он первым в России применил антисептику, в 1862 году выполнил первую успешную овариотомию и создал фундаментальное руководство по оперативному акушерству. Владимир Фёдорович Снегирёв — один из основоположников гинекологии; он описал признаки беременности, основал Гинекологический институт и организовал Московское акушерско-гинекологическое общество. Дмитрий Оскарович Отт — реформатор Повивального института в Петербурге; благодаря ему институт превратился в крупнейший научный центр мирового значения, а в 1910 году впервые в России здесь прошёл международный конгресс акушеров-гинекологов.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Показательна оценка, данная Крассовскому его современником, профессором Рейном: «Все настоящие русские акушеры — или непосредственные ученики Крассовского, или учились по его руководству». Это точная характеристика масштаба его влияния на всю отечественную школу.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Третий раздел посвящён советскому периоду, когда акушерство сделало качественный скачок и превратилось в перинатальную медицину.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В советский период произошёл концептуальный сдвиг: плод начал рассматриваться как равноправный пациент. Профессор Н.Л. Гармашева первой сформулировала это положение. В 1951 году в Институте акушерства и гинекологии впервые в России новорождённого спасли переливанием крови. В 1956 году с приходом академика В.Г. Баранова были разработаны схемы ведения беременности у больных сахарным диабетом, снизившие перинатальные потери в 20 раз — таких результатов не было нигде в мире. В 1986 году родился второй в Советском Союзе ребёнок «из пробирки», а в 1988 году была проведена первая в СССР операция кордоцентеза.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Обратимся к цифрам, которые характеризуют масштаб достижений. Первое в России успешное переливание крови новорождённому было выполнено в 1951 году. Применение схем лечения диабета у беременных позволило снизить перинатальные потери в двадцать раз. А в 1986 году в Институте Отта родился второй в Советском Союзе ребёнок, зачатый методом экстракорпорального оплодотворения.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Переходим к четвёртому разделу — современному состоянию акушерства в Российской Федерации.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Сравним две эпохи. В середине XX века не было ультразвуковой диагностики, состояние плода оценивали с помощью фонокардиографа. ЭКО оставалось экспериментальным направлением, а перинатальные потери при диабете были высокими. Сегодня мы имеем массовый ультразвуковой скрининг, пренатальную диагностику, фетальную хирургию и доступное по ОМС ЭКО. Выживаемость новорождённых, включая рождённых на ранних сроках, значительно выросла.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Обратимся к демографическим данным. Суммарный коэффициент рождаемости — число детей, рождаемых одной женщиной за всю жизнь — достиг пика в 2015 году на уровне 1,777. С тех пор он устойчиво снижается. В 2025 году, по непубличным данным Росстата, показатель составил 1,374 — минимальное значение почти за два десятилетия. Это на 23 процента ниже максимума 2015 года и фактически означает возврат к уровню середины девяностых годов. Такая динамика создаёт серьёзные вызовы для системы родовспоможения.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Снижение рождаемости порождает системные вызовы. Когда родильный дом, рассчитанный на сотни родов в месяц, принимает значительно меньше, нагрузка на врача падает. Как отмечают сами организаторы здравоохранения, если врач принимает одни роды в день вместо двадцати пяти, его профессиональные навыки неизбежно деградируют. Это ведёт к закрытию родильных домов в регионах и требует перестройки системы подготовки специалистов. При этом важно сохранить доступность специализированной акушерской помощи для всех нуждающихся.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Подведу промежуточный итог. Российская школа акушерства имеет более чем двухвековую историю и прошла путь от первых повивальных школ до высокотехнологичной перинатальной медицины. Ключевые достижения — внедрение антисептики, освоение овариотомии, рождение детей после ЭКО и внутриутробная хирургия. Сегодня эти технологии доступны в рамках ОМС. Однако главный вызов — демографический спад, который требует адаптации системы родовспоможения к новым условиям.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Перейдём к выводам.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Завершая доклад, сформулирую основные выводы. Акушерство в России прошло путь от повивального искусства до высокотехнологичной научной дисциплины. Крассовский, Снегирёв, Отт и их последователи создали научные школы, определившие лицо специальности на десятилетия вперёд. Советский период дал перинатальную медицину и новые технологии. Сегодня мы можем выхаживать детей, рождённых на грани жизнеспособности. Но демографический спад ставит новые задачи. Сохранение и развитие акушерской школы — это залог здоровья будущих поколений. Благодарю за внимание.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Предлагаю обсудить несколько вопросов. Как сохранить качество подготовки акушеров-гинекологов в условиях падения числа родов? Какие меры поддержки рождаемости были бы эффективны? Стоит ли пересматривать сроки обязательной реанимации новорождённых? И как обеспечить доступность специализированной помощи в отдалённых регионах? Готов ответить на ваши вопросы.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955279" y="-1463040"/>
            <a:ext cx="6949440" cy="6949440"/>
          </a:xfrm>
          <a:prstGeom prst="ellipse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9966960" y="4023360"/>
            <a:ext cx="2926080" cy="2926080"/>
          </a:xfrm>
          <a:prstGeom prst="ellipse">
            <a:avLst/>
          </a:prstGeom>
          <a:solidFill>
            <a:srgbClr val="FFC7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7223760" y="3566160"/>
            <a:ext cx="2011680" cy="2011680"/>
          </a:xfrm>
          <a:prstGeom prst="ellipse">
            <a:avLst/>
          </a:prstGeom>
          <a:solidFill>
            <a:srgbClr val="2D1B47">
              <a:alpha val="8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40080" y="1234440"/>
            <a:ext cx="1005840" cy="82296"/>
          </a:xfrm>
          <a:prstGeom prst="rect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1463040"/>
            <a:ext cx="6400800" cy="365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600" b="1">
                <a:solidFill>
                  <a:srgbClr val="FF6F91"/>
                </a:solidFill>
                <a:latin typeface="Candara"/>
              </a:rPr>
              <a:t>ПРЕЗЕНТАЦИЯ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965960"/>
            <a:ext cx="6766560" cy="2651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4700" b="1">
                <a:solidFill>
                  <a:srgbClr val="F6EEFF"/>
                </a:solidFill>
                <a:latin typeface="Georgia"/>
              </a:rPr>
              <a:t>История акушерства в Российской Федерации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754880"/>
            <a:ext cx="6583680" cy="914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B9A6D6"/>
                </a:solidFill>
                <a:latin typeface="Candara"/>
              </a:rPr>
              <a:t>От повивального искусства к перинатальной медицине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6080760"/>
            <a:ext cx="6400800" cy="3200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300" b="0">
                <a:solidFill>
                  <a:srgbClr val="B9A6D6"/>
                </a:solidFill>
                <a:latin typeface="Candara"/>
              </a:rPr>
              <a:t>Студент 213-й группы «Лечебное дело» Георгий Брюзгин, 2026 г.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02920"/>
            <a:ext cx="822960" cy="73152"/>
          </a:xfrm>
          <a:prstGeom prst="rect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911535" cy="960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F6EEFF"/>
                </a:solidFill>
                <a:latin typeface="Georgia"/>
              </a:rPr>
              <a:t>Содержание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B9A6D6"/>
                </a:solidFill>
                <a:latin typeface="Candara"/>
              </a:rPr>
              <a:t>История акушерства в Российской Федерации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05000"/>
              </a:lnSpc>
            </a:pPr>
            <a:r>
              <a:rPr sz="1100" b="0">
                <a:solidFill>
                  <a:srgbClr val="B9A6D6"/>
                </a:solidFill>
                <a:latin typeface="Candara"/>
              </a:rPr>
              <a:t>2</a:t>
            </a:r>
          </a:p>
        </p:txBody>
      </p:sp>
      <p:sp>
        <p:nvSpPr>
          <p:cNvPr id="6" name="Oval 5"/>
          <p:cNvSpPr/>
          <p:nvPr/>
        </p:nvSpPr>
        <p:spPr>
          <a:xfrm>
            <a:off x="640080" y="1920239"/>
            <a:ext cx="548640" cy="548640"/>
          </a:xfrm>
          <a:prstGeom prst="ellipse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0080" y="1920239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1">
                <a:solidFill>
                  <a:srgbClr val="0B0B0B"/>
                </a:solidFill>
                <a:latin typeface="Georgia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19" y="1874519"/>
            <a:ext cx="4404207" cy="6400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F6EEFF"/>
                </a:solidFill>
                <a:latin typeface="Candara"/>
              </a:rPr>
              <a:t>Рождение акушерской науки в России</a:t>
            </a:r>
          </a:p>
        </p:txBody>
      </p:sp>
      <p:sp>
        <p:nvSpPr>
          <p:cNvPr id="9" name="Oval 8"/>
          <p:cNvSpPr/>
          <p:nvPr/>
        </p:nvSpPr>
        <p:spPr>
          <a:xfrm>
            <a:off x="640080" y="2834639"/>
            <a:ext cx="548640" cy="548640"/>
          </a:xfrm>
          <a:prstGeom prst="ellipse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0080" y="2834639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1">
                <a:solidFill>
                  <a:srgbClr val="0B0B0B"/>
                </a:solidFill>
                <a:latin typeface="Georgia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17319" y="2788920"/>
            <a:ext cx="4404207" cy="6400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F6EEFF"/>
                </a:solidFill>
                <a:latin typeface="Candara"/>
              </a:rPr>
              <a:t>Выдающиеся деятели XIX–XX веков</a:t>
            </a:r>
          </a:p>
        </p:txBody>
      </p:sp>
      <p:sp>
        <p:nvSpPr>
          <p:cNvPr id="12" name="Oval 11"/>
          <p:cNvSpPr/>
          <p:nvPr/>
        </p:nvSpPr>
        <p:spPr>
          <a:xfrm>
            <a:off x="640080" y="3749039"/>
            <a:ext cx="548640" cy="548640"/>
          </a:xfrm>
          <a:prstGeom prst="ellipse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0080" y="3749039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1">
                <a:solidFill>
                  <a:srgbClr val="0B0B0B"/>
                </a:solidFill>
                <a:latin typeface="Georgia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17319" y="3703320"/>
            <a:ext cx="4404207" cy="6400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F6EEFF"/>
                </a:solidFill>
                <a:latin typeface="Candara"/>
              </a:rPr>
              <a:t>Советский период и перинатальная медицина</a:t>
            </a:r>
          </a:p>
        </p:txBody>
      </p:sp>
      <p:sp>
        <p:nvSpPr>
          <p:cNvPr id="15" name="Oval 14"/>
          <p:cNvSpPr/>
          <p:nvPr/>
        </p:nvSpPr>
        <p:spPr>
          <a:xfrm>
            <a:off x="6370167" y="1920239"/>
            <a:ext cx="548640" cy="548640"/>
          </a:xfrm>
          <a:prstGeom prst="ellipse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370167" y="1920239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1">
                <a:solidFill>
                  <a:srgbClr val="0B0B0B"/>
                </a:solidFill>
                <a:latin typeface="Georgia"/>
              </a:rPr>
              <a:t>04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47407" y="1874519"/>
            <a:ext cx="4404207" cy="6400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F6EEFF"/>
                </a:solidFill>
                <a:latin typeface="Candara"/>
              </a:rPr>
              <a:t>Современные технологии и статистика</a:t>
            </a:r>
          </a:p>
        </p:txBody>
      </p:sp>
      <p:sp>
        <p:nvSpPr>
          <p:cNvPr id="18" name="Oval 17"/>
          <p:cNvSpPr/>
          <p:nvPr/>
        </p:nvSpPr>
        <p:spPr>
          <a:xfrm>
            <a:off x="6370167" y="2834639"/>
            <a:ext cx="548640" cy="548640"/>
          </a:xfrm>
          <a:prstGeom prst="ellipse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370167" y="2834639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1">
                <a:solidFill>
                  <a:srgbClr val="0B0B0B"/>
                </a:solidFill>
                <a:latin typeface="Georgia"/>
              </a:rPr>
              <a:t>05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47407" y="2788920"/>
            <a:ext cx="4404207" cy="6400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F6EEFF"/>
                </a:solidFill>
                <a:latin typeface="Candara"/>
              </a:rPr>
              <a:t>Актуальные вызовы и выводы</a:t>
            </a:r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4206240" cy="6858000"/>
          </a:xfrm>
          <a:prstGeom prst="rect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3474720" cy="2743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12000" b="1">
                <a:solidFill>
                  <a:srgbClr val="0B0B0B"/>
                </a:solidFill>
                <a:latin typeface="Georgia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37760" y="1828800"/>
            <a:ext cx="6613855" cy="2194560"/>
          </a:xfrm>
          <a:prstGeom prst="rect">
            <a:avLst/>
          </a:prstGeom>
          <a:noFill/>
        </p:spPr>
        <p:txBody>
          <a:bodyPr wrap="square" lIns="0" tIns="0" rIns="0" bIns="0" anchor="b"/>
          <a:lstStyle/>
          <a:p>
            <a:pPr algn="l">
              <a:lnSpc>
                <a:spcPct val="105000"/>
              </a:lnSpc>
            </a:pPr>
            <a:r>
              <a:rPr sz="4800" b="1">
                <a:solidFill>
                  <a:srgbClr val="F6EEFF"/>
                </a:solidFill>
                <a:latin typeface="Georgia"/>
              </a:rPr>
              <a:t>Рождение акушерской науки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37760" y="4297680"/>
            <a:ext cx="6613855" cy="10972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B9A6D6"/>
                </a:solidFill>
                <a:latin typeface="Candara"/>
              </a:rPr>
              <a:t>От «бабичьего дела» к университетской кафедре</a:t>
            </a:r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02920"/>
            <a:ext cx="822960" cy="73152"/>
          </a:xfrm>
          <a:prstGeom prst="rect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911535" cy="960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3500" b="1">
                <a:solidFill>
                  <a:srgbClr val="F6EEFF"/>
                </a:solidFill>
                <a:latin typeface="Georgia"/>
              </a:rPr>
              <a:t>Как появилось научное акушерство в России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B9A6D6"/>
                </a:solidFill>
                <a:latin typeface="Candara"/>
              </a:rPr>
              <a:t>История акушерства в Российской Федерации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05000"/>
              </a:lnSpc>
            </a:pPr>
            <a:r>
              <a:rPr sz="1100" b="0">
                <a:solidFill>
                  <a:srgbClr val="B9A6D6"/>
                </a:solidFill>
                <a:latin typeface="Candara"/>
              </a:rPr>
              <a:t>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920240"/>
            <a:ext cx="2487853" cy="4160520"/>
          </a:xfrm>
          <a:prstGeom prst="roundRect">
            <a:avLst>
              <a:gd name="adj" fmla="val 6000"/>
            </a:avLst>
          </a:prstGeom>
          <a:solidFill>
            <a:srgbClr val="2D1B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14400" y="1920240"/>
            <a:ext cx="731520" cy="64008"/>
          </a:xfrm>
          <a:prstGeom prst="rect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914400" y="2194560"/>
            <a:ext cx="502920" cy="502920"/>
          </a:xfrm>
          <a:prstGeom prst="ellipse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14400" y="2194560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1">
                <a:solidFill>
                  <a:srgbClr val="0B0B0B"/>
                </a:solidFill>
                <a:latin typeface="Georgia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834640"/>
            <a:ext cx="1939213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700" b="1">
                <a:solidFill>
                  <a:srgbClr val="F6EEFF"/>
                </a:solidFill>
                <a:latin typeface="Georgia"/>
              </a:rPr>
              <a:t>Первые школы (1754)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3703320"/>
            <a:ext cx="1939213" cy="2240279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B9A6D6"/>
                </a:solidFill>
                <a:latin typeface="Candara"/>
              </a:rPr>
              <a:t>В Москве и Санкт-Петербурге открыты повивальные школы для обучения «присяжных бабок».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447973" y="1920240"/>
            <a:ext cx="2487853" cy="4160520"/>
          </a:xfrm>
          <a:prstGeom prst="roundRect">
            <a:avLst>
              <a:gd name="adj" fmla="val 6000"/>
            </a:avLst>
          </a:prstGeom>
          <a:solidFill>
            <a:srgbClr val="2D1B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3722293" y="1920240"/>
            <a:ext cx="731520" cy="64008"/>
          </a:xfrm>
          <a:prstGeom prst="rect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3722293" y="2194560"/>
            <a:ext cx="502920" cy="502920"/>
          </a:xfrm>
          <a:prstGeom prst="ellipse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3722293" y="2194560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1">
                <a:solidFill>
                  <a:srgbClr val="0B0B0B"/>
                </a:solidFill>
                <a:latin typeface="Georgia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22293" y="2834640"/>
            <a:ext cx="1939213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700" b="1">
                <a:solidFill>
                  <a:srgbClr val="F6EEFF"/>
                </a:solidFill>
                <a:latin typeface="Georgia"/>
              </a:rPr>
              <a:t>Первое руководство (1762)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22293" y="3703320"/>
            <a:ext cx="1939213" cy="2240279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B9A6D6"/>
                </a:solidFill>
                <a:latin typeface="Candara"/>
              </a:rPr>
              <a:t>И.Ф. Эразмус издал «Наставление, как женщинам в беременности, в родах и после родов себя держать надлежит».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55867" y="1920240"/>
            <a:ext cx="2487853" cy="4160520"/>
          </a:xfrm>
          <a:prstGeom prst="roundRect">
            <a:avLst>
              <a:gd name="adj" fmla="val 6000"/>
            </a:avLst>
          </a:prstGeom>
          <a:solidFill>
            <a:srgbClr val="2D1B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530187" y="1920240"/>
            <a:ext cx="731520" cy="64008"/>
          </a:xfrm>
          <a:prstGeom prst="rect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6530187" y="2194560"/>
            <a:ext cx="502920" cy="502920"/>
          </a:xfrm>
          <a:prstGeom prst="ellipse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530187" y="2194560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1">
                <a:solidFill>
                  <a:srgbClr val="0B0B0B"/>
                </a:solidFill>
                <a:latin typeface="Georgia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30187" y="2834640"/>
            <a:ext cx="1939213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700" b="1">
                <a:solidFill>
                  <a:srgbClr val="F6EEFF"/>
                </a:solidFill>
                <a:latin typeface="Georgia"/>
              </a:rPr>
              <a:t>Кафедра в Москве (1764)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30187" y="3703320"/>
            <a:ext cx="1939213" cy="2240279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B9A6D6"/>
                </a:solidFill>
                <a:latin typeface="Candara"/>
              </a:rPr>
              <a:t>Акушерство включено в курс медицинского факультета Императорского Московского университета.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063761" y="1920240"/>
            <a:ext cx="2487853" cy="4160520"/>
          </a:xfrm>
          <a:prstGeom prst="roundRect">
            <a:avLst>
              <a:gd name="adj" fmla="val 6000"/>
            </a:avLst>
          </a:prstGeom>
          <a:solidFill>
            <a:srgbClr val="2D1B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9338081" y="1920240"/>
            <a:ext cx="731520" cy="64008"/>
          </a:xfrm>
          <a:prstGeom prst="rect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9338081" y="2194560"/>
            <a:ext cx="502920" cy="502920"/>
          </a:xfrm>
          <a:prstGeom prst="ellipse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9338081" y="2194560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1">
                <a:solidFill>
                  <a:srgbClr val="0B0B0B"/>
                </a:solidFill>
                <a:latin typeface="Georgia"/>
              </a:rPr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338081" y="2834640"/>
            <a:ext cx="1939213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700" b="1">
                <a:solidFill>
                  <a:srgbClr val="F6EEFF"/>
                </a:solidFill>
                <a:latin typeface="Georgia"/>
              </a:rPr>
              <a:t>Клиника в академии (1808)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338081" y="3703320"/>
            <a:ext cx="1939213" cy="2240279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B9A6D6"/>
                </a:solidFill>
                <a:latin typeface="Candara"/>
              </a:rPr>
              <a:t>При Медико-хирургической академии открыта акушерская клиника с отдельным профессором.</a:t>
            </a:r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02920"/>
            <a:ext cx="822960" cy="73152"/>
          </a:xfrm>
          <a:prstGeom prst="rect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911535" cy="960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F6EEFF"/>
                </a:solidFill>
                <a:latin typeface="Georgia"/>
              </a:rPr>
              <a:t>Ключевые вехи становления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B9A6D6"/>
                </a:solidFill>
                <a:latin typeface="Candara"/>
              </a:rPr>
              <a:t>История акушерства в Российской Федерации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05000"/>
              </a:lnSpc>
            </a:pPr>
            <a:r>
              <a:rPr sz="1100" b="0">
                <a:solidFill>
                  <a:srgbClr val="B9A6D6"/>
                </a:solidFill>
                <a:latin typeface="Candara"/>
              </a:rPr>
              <a:t>5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2999232"/>
            <a:ext cx="10911535" cy="54864"/>
          </a:xfrm>
          <a:prstGeom prst="rect">
            <a:avLst/>
          </a:prstGeom>
          <a:solidFill>
            <a:srgbClr val="FF6F91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0080" y="2194560"/>
            <a:ext cx="2090867" cy="548640"/>
          </a:xfrm>
          <a:prstGeom prst="rect">
            <a:avLst/>
          </a:prstGeom>
          <a:noFill/>
        </p:spPr>
        <p:txBody>
          <a:bodyPr wrap="square" lIns="0" tIns="0" rIns="0" bIns="0" anchor="b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FF6F91"/>
                </a:solidFill>
                <a:latin typeface="Georgia"/>
              </a:rPr>
              <a:t>1754</a:t>
            </a:r>
          </a:p>
        </p:txBody>
      </p:sp>
      <p:sp>
        <p:nvSpPr>
          <p:cNvPr id="8" name="Oval 7"/>
          <p:cNvSpPr/>
          <p:nvPr/>
        </p:nvSpPr>
        <p:spPr>
          <a:xfrm>
            <a:off x="640080" y="2834640"/>
            <a:ext cx="384048" cy="384048"/>
          </a:xfrm>
          <a:prstGeom prst="ellipse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758952" y="2953512"/>
            <a:ext cx="146304" cy="146304"/>
          </a:xfrm>
          <a:prstGeom prst="ellipse">
            <a:avLst/>
          </a:prstGeom>
          <a:solidFill>
            <a:srgbClr val="1E10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0080" y="3520440"/>
            <a:ext cx="1907987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700" b="1">
                <a:solidFill>
                  <a:srgbClr val="F6EEFF"/>
                </a:solidFill>
                <a:latin typeface="Georgia"/>
              </a:rPr>
              <a:t>Повивальные школы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4389120"/>
            <a:ext cx="1907987" cy="17373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700" b="0">
                <a:solidFill>
                  <a:srgbClr val="B9A6D6"/>
                </a:solidFill>
                <a:latin typeface="Candara"/>
              </a:rPr>
              <a:t>Открыты первые учебные заведения для повитух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22387" y="2194560"/>
            <a:ext cx="2090867" cy="548640"/>
          </a:xfrm>
          <a:prstGeom prst="rect">
            <a:avLst/>
          </a:prstGeom>
          <a:noFill/>
        </p:spPr>
        <p:txBody>
          <a:bodyPr wrap="square" lIns="0" tIns="0" rIns="0" bIns="0" anchor="b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FF6F91"/>
                </a:solidFill>
                <a:latin typeface="Georgia"/>
              </a:rPr>
              <a:t>1790</a:t>
            </a:r>
          </a:p>
        </p:txBody>
      </p:sp>
      <p:sp>
        <p:nvSpPr>
          <p:cNvPr id="13" name="Oval 12"/>
          <p:cNvSpPr/>
          <p:nvPr/>
        </p:nvSpPr>
        <p:spPr>
          <a:xfrm>
            <a:off x="2822387" y="2834640"/>
            <a:ext cx="384048" cy="384048"/>
          </a:xfrm>
          <a:prstGeom prst="ellipse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2941259" y="2953512"/>
            <a:ext cx="146304" cy="146304"/>
          </a:xfrm>
          <a:prstGeom prst="ellipse">
            <a:avLst/>
          </a:prstGeom>
          <a:solidFill>
            <a:srgbClr val="1E10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2822387" y="3520440"/>
            <a:ext cx="1907987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700" b="1">
                <a:solidFill>
                  <a:srgbClr val="F6EEFF"/>
                </a:solidFill>
                <a:latin typeface="Georgia"/>
              </a:rPr>
              <a:t>Кафедра Рихтера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22387" y="4389120"/>
            <a:ext cx="1907987" cy="17373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700" b="0">
                <a:solidFill>
                  <a:srgbClr val="B9A6D6"/>
                </a:solidFill>
                <a:latin typeface="Candara"/>
              </a:rPr>
              <a:t>Прочное основание акушерства в Московском университете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04694" y="2194560"/>
            <a:ext cx="2090867" cy="548640"/>
          </a:xfrm>
          <a:prstGeom prst="rect">
            <a:avLst/>
          </a:prstGeom>
          <a:noFill/>
        </p:spPr>
        <p:txBody>
          <a:bodyPr wrap="square" lIns="0" tIns="0" rIns="0" bIns="0" anchor="b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FF6F91"/>
                </a:solidFill>
                <a:latin typeface="Georgia"/>
              </a:rPr>
              <a:t>1842</a:t>
            </a:r>
          </a:p>
        </p:txBody>
      </p:sp>
      <p:sp>
        <p:nvSpPr>
          <p:cNvPr id="18" name="Oval 17"/>
          <p:cNvSpPr/>
          <p:nvPr/>
        </p:nvSpPr>
        <p:spPr>
          <a:xfrm>
            <a:off x="5004694" y="2834640"/>
            <a:ext cx="384048" cy="384048"/>
          </a:xfrm>
          <a:prstGeom prst="ellipse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5123566" y="2953512"/>
            <a:ext cx="146304" cy="146304"/>
          </a:xfrm>
          <a:prstGeom prst="ellipse">
            <a:avLst/>
          </a:prstGeom>
          <a:solidFill>
            <a:srgbClr val="1E10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004694" y="3520440"/>
            <a:ext cx="1907987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700" b="1">
                <a:solidFill>
                  <a:srgbClr val="F6EEFF"/>
                </a:solidFill>
                <a:latin typeface="Georgia"/>
              </a:rPr>
              <a:t>Гинекологическое отделение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04694" y="4389120"/>
            <a:ext cx="1907987" cy="17373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700" b="0">
                <a:solidFill>
                  <a:srgbClr val="B9A6D6"/>
                </a:solidFill>
                <a:latin typeface="Candara"/>
              </a:rPr>
              <a:t>При академии открыто первое в России отделение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87001" y="2194560"/>
            <a:ext cx="2090867" cy="548640"/>
          </a:xfrm>
          <a:prstGeom prst="rect">
            <a:avLst/>
          </a:prstGeom>
          <a:noFill/>
        </p:spPr>
        <p:txBody>
          <a:bodyPr wrap="square" lIns="0" tIns="0" rIns="0" bIns="0" anchor="b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FF6F91"/>
                </a:solidFill>
                <a:latin typeface="Georgia"/>
              </a:rPr>
              <a:t>1858</a:t>
            </a:r>
          </a:p>
        </p:txBody>
      </p:sp>
      <p:sp>
        <p:nvSpPr>
          <p:cNvPr id="23" name="Oval 22"/>
          <p:cNvSpPr/>
          <p:nvPr/>
        </p:nvSpPr>
        <p:spPr>
          <a:xfrm>
            <a:off x="7187001" y="2834640"/>
            <a:ext cx="384048" cy="384048"/>
          </a:xfrm>
          <a:prstGeom prst="ellipse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7305873" y="2953512"/>
            <a:ext cx="146304" cy="146304"/>
          </a:xfrm>
          <a:prstGeom prst="ellipse">
            <a:avLst/>
          </a:prstGeom>
          <a:solidFill>
            <a:srgbClr val="1E10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187001" y="3520440"/>
            <a:ext cx="1907987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700" b="1">
                <a:solidFill>
                  <a:srgbClr val="F6EEFF"/>
                </a:solidFill>
                <a:latin typeface="Georgia"/>
              </a:rPr>
              <a:t>Крассовский в академии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187001" y="4389120"/>
            <a:ext cx="1907987" cy="17373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700" b="0">
                <a:solidFill>
                  <a:srgbClr val="B9A6D6"/>
                </a:solidFill>
                <a:latin typeface="Candara"/>
              </a:rPr>
              <a:t>Начало формирования крупнейшей научной школы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369308" y="2194560"/>
            <a:ext cx="2090867" cy="548640"/>
          </a:xfrm>
          <a:prstGeom prst="rect">
            <a:avLst/>
          </a:prstGeom>
          <a:noFill/>
        </p:spPr>
        <p:txBody>
          <a:bodyPr wrap="square" lIns="0" tIns="0" rIns="0" bIns="0" anchor="b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FF6F91"/>
                </a:solidFill>
                <a:latin typeface="Georgia"/>
              </a:rPr>
              <a:t>1887</a:t>
            </a:r>
          </a:p>
        </p:txBody>
      </p:sp>
      <p:sp>
        <p:nvSpPr>
          <p:cNvPr id="28" name="Oval 27"/>
          <p:cNvSpPr/>
          <p:nvPr/>
        </p:nvSpPr>
        <p:spPr>
          <a:xfrm>
            <a:off x="9369308" y="2834640"/>
            <a:ext cx="384048" cy="384048"/>
          </a:xfrm>
          <a:prstGeom prst="ellipse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/>
          <p:cNvSpPr/>
          <p:nvPr/>
        </p:nvSpPr>
        <p:spPr>
          <a:xfrm>
            <a:off x="9488180" y="2953512"/>
            <a:ext cx="146304" cy="146304"/>
          </a:xfrm>
          <a:prstGeom prst="ellipse">
            <a:avLst/>
          </a:prstGeom>
          <a:solidFill>
            <a:srgbClr val="1E10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9369308" y="3520440"/>
            <a:ext cx="1907987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700" b="1">
                <a:solidFill>
                  <a:srgbClr val="F6EEFF"/>
                </a:solidFill>
                <a:latin typeface="Georgia"/>
              </a:rPr>
              <a:t>Первое общество и журнал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369308" y="4389120"/>
            <a:ext cx="1907987" cy="17373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700" b="0">
                <a:solidFill>
                  <a:srgbClr val="B9A6D6"/>
                </a:solidFill>
                <a:latin typeface="Candara"/>
              </a:rPr>
              <a:t>Созданы Общество акушеров-гинекологов и «Журнал акушерства»</a:t>
            </a:r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4206240" cy="6858000"/>
          </a:xfrm>
          <a:prstGeom prst="rect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3474720" cy="2743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12000" b="1">
                <a:solidFill>
                  <a:srgbClr val="0B0B0B"/>
                </a:solidFill>
                <a:latin typeface="Georgia"/>
              </a:rPr>
              <a:t>02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37760" y="1828800"/>
            <a:ext cx="6613855" cy="2194560"/>
          </a:xfrm>
          <a:prstGeom prst="rect">
            <a:avLst/>
          </a:prstGeom>
          <a:noFill/>
        </p:spPr>
        <p:txBody>
          <a:bodyPr wrap="square" lIns="0" tIns="0" rIns="0" bIns="0" anchor="b"/>
          <a:lstStyle/>
          <a:p>
            <a:pPr algn="l">
              <a:lnSpc>
                <a:spcPct val="105000"/>
              </a:lnSpc>
            </a:pPr>
            <a:r>
              <a:rPr sz="4800" b="1">
                <a:solidFill>
                  <a:srgbClr val="F6EEFF"/>
                </a:solidFill>
                <a:latin typeface="Georgia"/>
              </a:rPr>
              <a:t>Выдающиеся деятели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37760" y="4297680"/>
            <a:ext cx="6613855" cy="10972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B9A6D6"/>
                </a:solidFill>
                <a:latin typeface="Candara"/>
              </a:rPr>
              <a:t>Люди, создавшие российское акушерство</a:t>
            </a:r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02920"/>
            <a:ext cx="822960" cy="73152"/>
          </a:xfrm>
          <a:prstGeom prst="rect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911535" cy="960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F6EEFF"/>
                </a:solidFill>
                <a:latin typeface="Georgia"/>
              </a:rPr>
              <a:t>Основоположники научных школ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B9A6D6"/>
                </a:solidFill>
                <a:latin typeface="Candara"/>
              </a:rPr>
              <a:t>История акушерства в Российской Федерации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05000"/>
              </a:lnSpc>
            </a:pPr>
            <a:r>
              <a:rPr sz="1100" b="0">
                <a:solidFill>
                  <a:srgbClr val="B9A6D6"/>
                </a:solidFill>
                <a:latin typeface="Candara"/>
              </a:rPr>
              <a:t>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920240"/>
            <a:ext cx="3423818" cy="4160520"/>
          </a:xfrm>
          <a:prstGeom prst="roundRect">
            <a:avLst>
              <a:gd name="adj" fmla="val 6000"/>
            </a:avLst>
          </a:prstGeom>
          <a:solidFill>
            <a:srgbClr val="2D1B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14400" y="1920240"/>
            <a:ext cx="731520" cy="64008"/>
          </a:xfrm>
          <a:prstGeom prst="rect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914400" y="2194560"/>
            <a:ext cx="502920" cy="502920"/>
          </a:xfrm>
          <a:prstGeom prst="ellipse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14400" y="2194560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1">
                <a:solidFill>
                  <a:srgbClr val="0B0B0B"/>
                </a:solidFill>
                <a:latin typeface="Georgia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834640"/>
            <a:ext cx="287517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300" b="1">
                <a:solidFill>
                  <a:srgbClr val="F6EEFF"/>
                </a:solidFill>
                <a:latin typeface="Georgia"/>
              </a:rPr>
              <a:t>А.Я. Крассовский (1821–1898)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3703320"/>
            <a:ext cx="2875178" cy="2240279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900" b="0">
                <a:solidFill>
                  <a:srgbClr val="B9A6D6"/>
                </a:solidFill>
                <a:latin typeface="Candara"/>
              </a:rPr>
              <a:t>Первый в России ввёл антисептику, первым произвёл овариотомию (1862), создал руководство по оперативному акушерству.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83938" y="1920240"/>
            <a:ext cx="3423818" cy="4160520"/>
          </a:xfrm>
          <a:prstGeom prst="roundRect">
            <a:avLst>
              <a:gd name="adj" fmla="val 6000"/>
            </a:avLst>
          </a:prstGeom>
          <a:solidFill>
            <a:srgbClr val="2D1B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658258" y="1920240"/>
            <a:ext cx="731520" cy="64008"/>
          </a:xfrm>
          <a:prstGeom prst="rect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4658258" y="2194560"/>
            <a:ext cx="502920" cy="502920"/>
          </a:xfrm>
          <a:prstGeom prst="ellipse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658258" y="2194560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1">
                <a:solidFill>
                  <a:srgbClr val="0B0B0B"/>
                </a:solidFill>
                <a:latin typeface="Georgia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58258" y="2834640"/>
            <a:ext cx="287517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300" b="1">
                <a:solidFill>
                  <a:srgbClr val="F6EEFF"/>
                </a:solidFill>
                <a:latin typeface="Georgia"/>
              </a:rPr>
              <a:t>В.Ф. Снегирёв (1847–1916)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58258" y="3703320"/>
            <a:ext cx="2875178" cy="2240279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900" b="0">
                <a:solidFill>
                  <a:srgbClr val="B9A6D6"/>
                </a:solidFill>
                <a:latin typeface="Candara"/>
              </a:rPr>
              <a:t>Один из основоположников гинекологии в России, основал Гинекологический институт усовершенствования врачей (1896).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27796" y="1920240"/>
            <a:ext cx="3423818" cy="4160520"/>
          </a:xfrm>
          <a:prstGeom prst="roundRect">
            <a:avLst>
              <a:gd name="adj" fmla="val 6000"/>
            </a:avLst>
          </a:prstGeom>
          <a:solidFill>
            <a:srgbClr val="2D1B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8402116" y="1920240"/>
            <a:ext cx="731520" cy="64008"/>
          </a:xfrm>
          <a:prstGeom prst="rect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8402116" y="2194560"/>
            <a:ext cx="502920" cy="502920"/>
          </a:xfrm>
          <a:prstGeom prst="ellipse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402116" y="2194560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1">
                <a:solidFill>
                  <a:srgbClr val="0B0B0B"/>
                </a:solidFill>
                <a:latin typeface="Georgia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02116" y="2834640"/>
            <a:ext cx="287517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300" b="1">
                <a:solidFill>
                  <a:srgbClr val="F6EEFF"/>
                </a:solidFill>
                <a:latin typeface="Georgia"/>
              </a:rPr>
              <a:t>Д.О. Отт (1855–1929)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02116" y="3703320"/>
            <a:ext cx="2875178" cy="2240279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900" b="0">
                <a:solidFill>
                  <a:srgbClr val="B9A6D6"/>
                </a:solidFill>
                <a:latin typeface="Candara"/>
              </a:rPr>
              <a:t>Реформатор Повивального института, добился открытия нового здания (1904), организатор V Международного конгресса (1910).</a:t>
            </a:r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502920"/>
            <a:ext cx="1828800" cy="16459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0" b="1">
                <a:solidFill>
                  <a:srgbClr val="FF6F91"/>
                </a:solidFill>
                <a:latin typeface="Georgia"/>
              </a:rPr>
              <a:t>«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59" y="2377440"/>
            <a:ext cx="9814255" cy="23774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3800" b="0">
                <a:solidFill>
                  <a:srgbClr val="F6EEFF"/>
                </a:solidFill>
                <a:latin typeface="Georgia"/>
              </a:rPr>
              <a:t>Все настоящие русские акушеры — или непосредственные ученики Крассовского, или учились по его руководству.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59" y="4983480"/>
            <a:ext cx="731520" cy="64008"/>
          </a:xfrm>
          <a:prstGeom prst="rect">
            <a:avLst/>
          </a:prstGeom>
          <a:solidFill>
            <a:srgbClr val="FFC7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59" y="5166360"/>
            <a:ext cx="8229600" cy="457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1">
                <a:solidFill>
                  <a:srgbClr val="FF6F91"/>
                </a:solidFill>
                <a:latin typeface="Candara"/>
              </a:rPr>
              <a:t>Профессор Г.Е. Рейн, 1887 г.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59" y="5623560"/>
            <a:ext cx="9144000" cy="365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300" b="0">
                <a:solidFill>
                  <a:srgbClr val="B9A6D6"/>
                </a:solidFill>
                <a:latin typeface="Candara"/>
              </a:rPr>
              <a:t>Акушерство и женские болезни, 1898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B9A6D6"/>
                </a:solidFill>
                <a:latin typeface="Candara"/>
              </a:rPr>
              <a:t>История акушерства в Российской Федерации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05000"/>
              </a:lnSpc>
            </a:pPr>
            <a:r>
              <a:rPr sz="1100" b="0">
                <a:solidFill>
                  <a:srgbClr val="B9A6D6"/>
                </a:solidFill>
                <a:latin typeface="Candara"/>
              </a:rPr>
              <a:t>8</a:t>
            </a:r>
          </a:p>
        </p:txBody>
      </p:sp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4206240" cy="6858000"/>
          </a:xfrm>
          <a:prstGeom prst="rect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3474720" cy="2743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12000" b="1">
                <a:solidFill>
                  <a:srgbClr val="0B0B0B"/>
                </a:solidFill>
                <a:latin typeface="Georgia"/>
              </a:rPr>
              <a:t>03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37760" y="1828800"/>
            <a:ext cx="6613855" cy="2194560"/>
          </a:xfrm>
          <a:prstGeom prst="rect">
            <a:avLst/>
          </a:prstGeom>
          <a:noFill/>
        </p:spPr>
        <p:txBody>
          <a:bodyPr wrap="square" lIns="0" tIns="0" rIns="0" bIns="0" anchor="b"/>
          <a:lstStyle/>
          <a:p>
            <a:pPr algn="l">
              <a:lnSpc>
                <a:spcPct val="105000"/>
              </a:lnSpc>
            </a:pPr>
            <a:r>
              <a:rPr sz="4700" b="1">
                <a:solidFill>
                  <a:srgbClr val="F6EEFF"/>
                </a:solidFill>
                <a:latin typeface="Georgia"/>
              </a:rPr>
              <a:t>Советский период и перинатальная медицина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37760" y="4297680"/>
            <a:ext cx="6613855" cy="10972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B9A6D6"/>
                </a:solidFill>
                <a:latin typeface="Candara"/>
              </a:rPr>
              <a:t>Новые технологии и смена парадигмы</a:t>
            </a:r>
          </a:p>
        </p:txBody>
      </p: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02920"/>
            <a:ext cx="822960" cy="73152"/>
          </a:xfrm>
          <a:prstGeom prst="rect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911535" cy="960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F6EEFF"/>
                </a:solidFill>
                <a:latin typeface="Georgia"/>
              </a:rPr>
              <a:t>Путь к перинатальной медицине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B9A6D6"/>
                </a:solidFill>
                <a:latin typeface="Candara"/>
              </a:rPr>
              <a:t>История акушерства в Российской Федерации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05000"/>
              </a:lnSpc>
            </a:pPr>
            <a:r>
              <a:rPr sz="1100" b="0">
                <a:solidFill>
                  <a:srgbClr val="B9A6D6"/>
                </a:solidFill>
                <a:latin typeface="Candara"/>
              </a:rPr>
              <a:t>10</a:t>
            </a:r>
          </a:p>
        </p:txBody>
      </p:sp>
      <p:sp>
        <p:nvSpPr>
          <p:cNvPr id="6" name="Pentagon 5"/>
          <p:cNvSpPr/>
          <p:nvPr/>
        </p:nvSpPr>
        <p:spPr>
          <a:xfrm>
            <a:off x="640080" y="1965960"/>
            <a:ext cx="2136587" cy="914400"/>
          </a:xfrm>
          <a:prstGeom prst="homePlate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965960"/>
            <a:ext cx="1267907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800" b="1">
                <a:solidFill>
                  <a:srgbClr val="0B0B0B"/>
                </a:solidFill>
                <a:latin typeface="Georgia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19" y="3246120"/>
            <a:ext cx="1816547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700" b="1">
                <a:solidFill>
                  <a:srgbClr val="F6EEFF"/>
                </a:solidFill>
                <a:latin typeface="Georgia"/>
              </a:rPr>
              <a:t>Смена парадигмы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19" y="4160520"/>
            <a:ext cx="1816547" cy="20116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B9A6D6"/>
                </a:solidFill>
                <a:latin typeface="Candara"/>
              </a:rPr>
              <a:t>Плод признан равноправным пациентом (Н.Л. Гармашева)</a:t>
            </a:r>
          </a:p>
        </p:txBody>
      </p:sp>
      <p:sp>
        <p:nvSpPr>
          <p:cNvPr id="10" name="Chevron 9"/>
          <p:cNvSpPr/>
          <p:nvPr/>
        </p:nvSpPr>
        <p:spPr>
          <a:xfrm>
            <a:off x="2822387" y="1965960"/>
            <a:ext cx="2273747" cy="914400"/>
          </a:xfrm>
          <a:prstGeom prst="chevron">
            <a:avLst/>
          </a:prstGeom>
          <a:solidFill>
            <a:srgbClr val="FFC7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279587" y="1965960"/>
            <a:ext cx="1267907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800" b="1">
                <a:solidFill>
                  <a:srgbClr val="0B0B0B"/>
                </a:solidFill>
                <a:latin typeface="Georgia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13827" y="3246120"/>
            <a:ext cx="1816547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700" b="1">
                <a:solidFill>
                  <a:srgbClr val="F6EEFF"/>
                </a:solidFill>
                <a:latin typeface="Georgia"/>
              </a:rPr>
              <a:t>Фетальная хирургия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13827" y="4160520"/>
            <a:ext cx="1816547" cy="20116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B9A6D6"/>
                </a:solidFill>
                <a:latin typeface="Candara"/>
              </a:rPr>
              <a:t>Первое переливание крови новорождённому (1951, Институт Отта)</a:t>
            </a:r>
          </a:p>
        </p:txBody>
      </p:sp>
      <p:sp>
        <p:nvSpPr>
          <p:cNvPr id="14" name="Chevron 13"/>
          <p:cNvSpPr/>
          <p:nvPr/>
        </p:nvSpPr>
        <p:spPr>
          <a:xfrm>
            <a:off x="5004694" y="1965960"/>
            <a:ext cx="2273747" cy="914400"/>
          </a:xfrm>
          <a:prstGeom prst="chevron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61894" y="1965960"/>
            <a:ext cx="1267907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800" b="1">
                <a:solidFill>
                  <a:srgbClr val="0B0B0B"/>
                </a:solidFill>
                <a:latin typeface="Georgia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96134" y="3246120"/>
            <a:ext cx="1816547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700" b="1">
                <a:solidFill>
                  <a:srgbClr val="F6EEFF"/>
                </a:solidFill>
                <a:latin typeface="Georgia"/>
              </a:rPr>
              <a:t>Эндокринология беременности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96134" y="4160520"/>
            <a:ext cx="1816547" cy="20116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B9A6D6"/>
                </a:solidFill>
                <a:latin typeface="Candara"/>
              </a:rPr>
              <a:t>Схемы лечения диабета снизили потери в 20 раз (1956)</a:t>
            </a:r>
          </a:p>
        </p:txBody>
      </p:sp>
      <p:sp>
        <p:nvSpPr>
          <p:cNvPr id="18" name="Chevron 17"/>
          <p:cNvSpPr/>
          <p:nvPr/>
        </p:nvSpPr>
        <p:spPr>
          <a:xfrm>
            <a:off x="7187001" y="1965960"/>
            <a:ext cx="2273747" cy="914400"/>
          </a:xfrm>
          <a:prstGeom prst="chevron">
            <a:avLst/>
          </a:prstGeom>
          <a:solidFill>
            <a:srgbClr val="FFC7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644201" y="1965960"/>
            <a:ext cx="1267907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800" b="1">
                <a:solidFill>
                  <a:srgbClr val="0B0B0B"/>
                </a:solidFill>
                <a:latin typeface="Georgia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278441" y="3246120"/>
            <a:ext cx="1816547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700" b="1">
                <a:solidFill>
                  <a:srgbClr val="F6EEFF"/>
                </a:solidFill>
                <a:latin typeface="Georgia"/>
              </a:rPr>
              <a:t>ЭКО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278441" y="4160520"/>
            <a:ext cx="1816547" cy="20116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B9A6D6"/>
                </a:solidFill>
                <a:latin typeface="Candara"/>
              </a:rPr>
              <a:t>Второй в СССР ребёнок «из пробирки» родился в 1986 г.</a:t>
            </a:r>
          </a:p>
        </p:txBody>
      </p:sp>
      <p:sp>
        <p:nvSpPr>
          <p:cNvPr id="22" name="Chevron 21"/>
          <p:cNvSpPr/>
          <p:nvPr/>
        </p:nvSpPr>
        <p:spPr>
          <a:xfrm>
            <a:off x="9369308" y="1965960"/>
            <a:ext cx="2273747" cy="914400"/>
          </a:xfrm>
          <a:prstGeom prst="chevron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826508" y="1965960"/>
            <a:ext cx="1267907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800" b="1">
                <a:solidFill>
                  <a:srgbClr val="0B0B0B"/>
                </a:solidFill>
                <a:latin typeface="Georgia"/>
              </a:rPr>
              <a:t>05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460748" y="3246120"/>
            <a:ext cx="1816547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700" b="1">
                <a:solidFill>
                  <a:srgbClr val="F6EEFF"/>
                </a:solidFill>
                <a:latin typeface="Georgia"/>
              </a:rPr>
              <a:t>Кордоцентез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460748" y="4160520"/>
            <a:ext cx="1816547" cy="20116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B9A6D6"/>
                </a:solidFill>
                <a:latin typeface="Candara"/>
              </a:rPr>
              <a:t>Первая в СССР операция внутриутробной диагностики (1988)</a:t>
            </a:r>
          </a:p>
        </p:txBody>
      </p:sp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02920"/>
            <a:ext cx="822960" cy="73152"/>
          </a:xfrm>
          <a:prstGeom prst="rect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911535" cy="960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F6EEFF"/>
                </a:solidFill>
                <a:latin typeface="Georgia"/>
              </a:rPr>
              <a:t>Достижения советской школы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B9A6D6"/>
                </a:solidFill>
                <a:latin typeface="Candara"/>
              </a:rPr>
              <a:t>История акушерства в Российской Федерации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05000"/>
              </a:lnSpc>
            </a:pPr>
            <a:r>
              <a:rPr sz="1100" b="0">
                <a:solidFill>
                  <a:srgbClr val="B9A6D6"/>
                </a:solidFill>
                <a:latin typeface="Candara"/>
              </a:rPr>
              <a:t>11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920240"/>
            <a:ext cx="3423818" cy="3383280"/>
          </a:xfrm>
          <a:prstGeom prst="roundRect">
            <a:avLst>
              <a:gd name="adj" fmla="val 6000"/>
            </a:avLst>
          </a:prstGeom>
          <a:solidFill>
            <a:srgbClr val="2D1B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14400" y="1920240"/>
            <a:ext cx="731520" cy="64008"/>
          </a:xfrm>
          <a:prstGeom prst="rect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2240280"/>
            <a:ext cx="2875178" cy="12801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7200" b="1">
                <a:solidFill>
                  <a:srgbClr val="FF6F91"/>
                </a:solidFill>
                <a:latin typeface="Georgia"/>
              </a:rPr>
              <a:t>1951</a:t>
            </a:r>
          </a:p>
        </p:txBody>
      </p:sp>
      <p:sp>
        <p:nvSpPr>
          <p:cNvPr id="9" name="Rectangle 8"/>
          <p:cNvSpPr/>
          <p:nvPr/>
        </p:nvSpPr>
        <p:spPr>
          <a:xfrm>
            <a:off x="914400" y="3657600"/>
            <a:ext cx="457200" cy="45720"/>
          </a:xfrm>
          <a:prstGeom prst="rect">
            <a:avLst/>
          </a:prstGeom>
          <a:solidFill>
            <a:srgbClr val="FFC7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14400" y="3840480"/>
            <a:ext cx="2875178" cy="960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F6EEFF"/>
                </a:solidFill>
                <a:latin typeface="Candara"/>
              </a:rPr>
              <a:t>Первое в России переливание крови новорождённому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4892040"/>
            <a:ext cx="2875178" cy="3200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B9A6D6"/>
                </a:solidFill>
                <a:latin typeface="Candara"/>
              </a:rPr>
              <a:t>Институт акушерства и гинекологии им. Д.О. Отта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83938" y="1920240"/>
            <a:ext cx="3423818" cy="3383280"/>
          </a:xfrm>
          <a:prstGeom prst="roundRect">
            <a:avLst>
              <a:gd name="adj" fmla="val 6000"/>
            </a:avLst>
          </a:prstGeom>
          <a:solidFill>
            <a:srgbClr val="2D1B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658258" y="1920240"/>
            <a:ext cx="731520" cy="64008"/>
          </a:xfrm>
          <a:prstGeom prst="rect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658258" y="2240280"/>
            <a:ext cx="2875178" cy="12801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7200" b="1">
                <a:solidFill>
                  <a:srgbClr val="FF6F91"/>
                </a:solidFill>
                <a:latin typeface="Georgia"/>
              </a:rPr>
              <a:t>20×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658258" y="3657600"/>
            <a:ext cx="457200" cy="45720"/>
          </a:xfrm>
          <a:prstGeom prst="rect">
            <a:avLst/>
          </a:prstGeom>
          <a:solidFill>
            <a:srgbClr val="FFC7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658258" y="3840480"/>
            <a:ext cx="2875178" cy="960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F6EEFF"/>
                </a:solidFill>
                <a:latin typeface="Candara"/>
              </a:rPr>
              <a:t>Снижение перинатальных потерь при диабете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58258" y="4892040"/>
            <a:ext cx="2875178" cy="3200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B9A6D6"/>
                </a:solidFill>
                <a:latin typeface="Candara"/>
              </a:rPr>
              <a:t>Схемы академика В.Г. Баранова, 1956 г.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27796" y="1920240"/>
            <a:ext cx="3423818" cy="3383280"/>
          </a:xfrm>
          <a:prstGeom prst="roundRect">
            <a:avLst>
              <a:gd name="adj" fmla="val 6000"/>
            </a:avLst>
          </a:prstGeom>
          <a:solidFill>
            <a:srgbClr val="2D1B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8402116" y="1920240"/>
            <a:ext cx="731520" cy="64008"/>
          </a:xfrm>
          <a:prstGeom prst="rect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402116" y="2240280"/>
            <a:ext cx="2875178" cy="12801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7200" b="1">
                <a:solidFill>
                  <a:srgbClr val="FF6F91"/>
                </a:solidFill>
                <a:latin typeface="Georgia"/>
              </a:rPr>
              <a:t>1986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402116" y="3657600"/>
            <a:ext cx="457200" cy="45720"/>
          </a:xfrm>
          <a:prstGeom prst="rect">
            <a:avLst/>
          </a:prstGeom>
          <a:solidFill>
            <a:srgbClr val="FFC7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402116" y="3840480"/>
            <a:ext cx="2875178" cy="960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F6EEFF"/>
                </a:solidFill>
                <a:latin typeface="Candara"/>
              </a:rPr>
              <a:t>Второй в СССР ребёнок после ЭКО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02116" y="4892040"/>
            <a:ext cx="2875178" cy="3200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B9A6D6"/>
                </a:solidFill>
                <a:latin typeface="Candara"/>
              </a:rPr>
              <a:t>Там же, спустя 8 лет после первого в мире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" y="5760720"/>
            <a:ext cx="10911535" cy="457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B9A6D6"/>
                </a:solidFill>
                <a:latin typeface="Candara"/>
              </a:rPr>
              <a:t>Ключевые достижения, определившие переход к перинатальной медицине</a:t>
            </a:r>
          </a:p>
        </p:txBody>
      </p:sp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4206240" cy="6858000"/>
          </a:xfrm>
          <a:prstGeom prst="rect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3474720" cy="2743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12000" b="1">
                <a:solidFill>
                  <a:srgbClr val="0B0B0B"/>
                </a:solidFill>
                <a:latin typeface="Georgia"/>
              </a:rPr>
              <a:t>04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37760" y="1828800"/>
            <a:ext cx="6613855" cy="2194560"/>
          </a:xfrm>
          <a:prstGeom prst="rect">
            <a:avLst/>
          </a:prstGeom>
          <a:noFill/>
        </p:spPr>
        <p:txBody>
          <a:bodyPr wrap="square" lIns="0" tIns="0" rIns="0" bIns="0" anchor="b"/>
          <a:lstStyle/>
          <a:p>
            <a:pPr algn="l">
              <a:lnSpc>
                <a:spcPct val="105000"/>
              </a:lnSpc>
            </a:pPr>
            <a:r>
              <a:rPr sz="4800" b="1">
                <a:solidFill>
                  <a:srgbClr val="F6EEFF"/>
                </a:solidFill>
                <a:latin typeface="Georgia"/>
              </a:rPr>
              <a:t>Современное состояние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37760" y="4297680"/>
            <a:ext cx="6613855" cy="10972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B9A6D6"/>
                </a:solidFill>
                <a:latin typeface="Candara"/>
              </a:rPr>
              <a:t>Технологии, статистика, вызовы</a:t>
            </a:r>
          </a:p>
        </p:txBody>
      </p:sp>
    </p:spTree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02920"/>
            <a:ext cx="822960" cy="73152"/>
          </a:xfrm>
          <a:prstGeom prst="rect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911535" cy="960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F6EEFF"/>
                </a:solidFill>
                <a:latin typeface="Georgia"/>
              </a:rPr>
              <a:t>Акушерство: вчера и сегодня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B9A6D6"/>
                </a:solidFill>
                <a:latin typeface="Candara"/>
              </a:rPr>
              <a:t>История акушерства в Российской Федерации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05000"/>
              </a:lnSpc>
            </a:pPr>
            <a:r>
              <a:rPr sz="1100" b="0">
                <a:solidFill>
                  <a:srgbClr val="B9A6D6"/>
                </a:solidFill>
                <a:latin typeface="Candara"/>
              </a:rPr>
              <a:t>13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920240"/>
            <a:ext cx="5227167" cy="4114800"/>
          </a:xfrm>
          <a:prstGeom prst="roundRect">
            <a:avLst>
              <a:gd name="adj" fmla="val 4000"/>
            </a:avLst>
          </a:prstGeom>
          <a:solidFill>
            <a:srgbClr val="2D1B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40080" y="1920240"/>
            <a:ext cx="5227167" cy="731520"/>
          </a:xfrm>
          <a:prstGeom prst="roundRect">
            <a:avLst>
              <a:gd name="adj" fmla="val 12000"/>
            </a:avLst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1920240"/>
            <a:ext cx="4678527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1">
                <a:solidFill>
                  <a:srgbClr val="0B0B0B"/>
                </a:solidFill>
                <a:latin typeface="Georgia"/>
              </a:rPr>
              <a:t>Середина XX века</a:t>
            </a:r>
          </a:p>
        </p:txBody>
      </p:sp>
      <p:sp>
        <p:nvSpPr>
          <p:cNvPr id="9" name="Oval 8"/>
          <p:cNvSpPr/>
          <p:nvPr/>
        </p:nvSpPr>
        <p:spPr>
          <a:xfrm>
            <a:off x="914400" y="2962656"/>
            <a:ext cx="146304" cy="146304"/>
          </a:xfrm>
          <a:prstGeom prst="ellipse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234440" y="2880360"/>
            <a:ext cx="4358487" cy="69951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F6EEFF"/>
                </a:solidFill>
                <a:latin typeface="Candara"/>
              </a:rPr>
              <a:t>Отсутствие ультразвуковой диагностики</a:t>
            </a:r>
          </a:p>
        </p:txBody>
      </p:sp>
      <p:sp>
        <p:nvSpPr>
          <p:cNvPr id="11" name="Oval 10"/>
          <p:cNvSpPr/>
          <p:nvPr/>
        </p:nvSpPr>
        <p:spPr>
          <a:xfrm>
            <a:off x="914400" y="3739896"/>
            <a:ext cx="146304" cy="146304"/>
          </a:xfrm>
          <a:prstGeom prst="ellipse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234440" y="3657600"/>
            <a:ext cx="4358487" cy="69951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F6EEFF"/>
                </a:solidFill>
                <a:latin typeface="Candara"/>
              </a:rPr>
              <a:t>Оценка состояния плода — фонокардиограф</a:t>
            </a:r>
          </a:p>
        </p:txBody>
      </p:sp>
      <p:sp>
        <p:nvSpPr>
          <p:cNvPr id="13" name="Oval 12"/>
          <p:cNvSpPr/>
          <p:nvPr/>
        </p:nvSpPr>
        <p:spPr>
          <a:xfrm>
            <a:off x="914400" y="4517136"/>
            <a:ext cx="146304" cy="146304"/>
          </a:xfrm>
          <a:prstGeom prst="ellipse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234440" y="4434840"/>
            <a:ext cx="4358487" cy="69951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F6EEFF"/>
                </a:solidFill>
                <a:latin typeface="Candara"/>
              </a:rPr>
              <a:t>ЭКО только в стадии исследований</a:t>
            </a:r>
          </a:p>
        </p:txBody>
      </p:sp>
      <p:sp>
        <p:nvSpPr>
          <p:cNvPr id="15" name="Oval 14"/>
          <p:cNvSpPr/>
          <p:nvPr/>
        </p:nvSpPr>
        <p:spPr>
          <a:xfrm>
            <a:off x="914400" y="5294375"/>
            <a:ext cx="146304" cy="146304"/>
          </a:xfrm>
          <a:prstGeom prst="ellipse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234440" y="5212079"/>
            <a:ext cx="4358487" cy="69951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F6EEFF"/>
                </a:solidFill>
                <a:latin typeface="Candara"/>
              </a:rPr>
              <a:t>Перинатальные потери при диабете высокие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1920240"/>
            <a:ext cx="5227167" cy="4114800"/>
          </a:xfrm>
          <a:prstGeom prst="roundRect">
            <a:avLst>
              <a:gd name="adj" fmla="val 4000"/>
            </a:avLst>
          </a:prstGeom>
          <a:solidFill>
            <a:srgbClr val="2D1B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6324447" y="1920240"/>
            <a:ext cx="5227167" cy="731520"/>
          </a:xfrm>
          <a:prstGeom prst="roundRect">
            <a:avLst>
              <a:gd name="adj" fmla="val 12000"/>
            </a:avLst>
          </a:prstGeom>
          <a:solidFill>
            <a:srgbClr val="FFC7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598767" y="1920240"/>
            <a:ext cx="4678527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1">
                <a:solidFill>
                  <a:srgbClr val="0B0B0B"/>
                </a:solidFill>
                <a:latin typeface="Georgia"/>
              </a:rPr>
              <a:t>Современность</a:t>
            </a:r>
          </a:p>
        </p:txBody>
      </p:sp>
      <p:sp>
        <p:nvSpPr>
          <p:cNvPr id="20" name="Oval 19"/>
          <p:cNvSpPr/>
          <p:nvPr/>
        </p:nvSpPr>
        <p:spPr>
          <a:xfrm>
            <a:off x="6598767" y="2962656"/>
            <a:ext cx="146304" cy="146304"/>
          </a:xfrm>
          <a:prstGeom prst="ellipse">
            <a:avLst/>
          </a:prstGeom>
          <a:solidFill>
            <a:srgbClr val="FFC7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918807" y="2880360"/>
            <a:ext cx="4358487" cy="69951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F6EEFF"/>
                </a:solidFill>
                <a:latin typeface="Candara"/>
              </a:rPr>
              <a:t>Массовый скрининг и УЗИ на всех сроках</a:t>
            </a:r>
          </a:p>
        </p:txBody>
      </p:sp>
      <p:sp>
        <p:nvSpPr>
          <p:cNvPr id="22" name="Oval 21"/>
          <p:cNvSpPr/>
          <p:nvPr/>
        </p:nvSpPr>
        <p:spPr>
          <a:xfrm>
            <a:off x="6598767" y="3739896"/>
            <a:ext cx="146304" cy="146304"/>
          </a:xfrm>
          <a:prstGeom prst="ellipse">
            <a:avLst/>
          </a:prstGeom>
          <a:solidFill>
            <a:srgbClr val="FFC7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918807" y="3657600"/>
            <a:ext cx="4358487" cy="69951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F6EEFF"/>
                </a:solidFill>
                <a:latin typeface="Candara"/>
              </a:rPr>
              <a:t>Пренатальная диагностика и фетальная хирургия</a:t>
            </a:r>
          </a:p>
        </p:txBody>
      </p:sp>
      <p:sp>
        <p:nvSpPr>
          <p:cNvPr id="24" name="Oval 23"/>
          <p:cNvSpPr/>
          <p:nvPr/>
        </p:nvSpPr>
        <p:spPr>
          <a:xfrm>
            <a:off x="6598767" y="4517136"/>
            <a:ext cx="146304" cy="146304"/>
          </a:xfrm>
          <a:prstGeom prst="ellipse">
            <a:avLst/>
          </a:prstGeom>
          <a:solidFill>
            <a:srgbClr val="FFC7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918807" y="4434840"/>
            <a:ext cx="4358487" cy="69951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F6EEFF"/>
                </a:solidFill>
                <a:latin typeface="Candara"/>
              </a:rPr>
              <a:t>ЭКО доступно по ОМС</a:t>
            </a:r>
          </a:p>
        </p:txBody>
      </p:sp>
      <p:sp>
        <p:nvSpPr>
          <p:cNvPr id="26" name="Oval 25"/>
          <p:cNvSpPr/>
          <p:nvPr/>
        </p:nvSpPr>
        <p:spPr>
          <a:xfrm>
            <a:off x="6598767" y="5294375"/>
            <a:ext cx="146304" cy="146304"/>
          </a:xfrm>
          <a:prstGeom prst="ellipse">
            <a:avLst/>
          </a:prstGeom>
          <a:solidFill>
            <a:srgbClr val="FFC7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918807" y="5212079"/>
            <a:ext cx="4358487" cy="69951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F6EEFF"/>
                </a:solidFill>
                <a:latin typeface="Candara"/>
              </a:rPr>
              <a:t>Высокие показатели выживаемости новорождённых</a:t>
            </a:r>
          </a:p>
        </p:txBody>
      </p:sp>
    </p:spTree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02920"/>
            <a:ext cx="822960" cy="73152"/>
          </a:xfrm>
          <a:prstGeom prst="rect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911535" cy="960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F6EEFF"/>
                </a:solidFill>
                <a:latin typeface="Georgia"/>
              </a:rPr>
              <a:t>Динамика суммарного коэффициента рождаемости в России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B9A6D6"/>
                </a:solidFill>
                <a:latin typeface="Candara"/>
              </a:rPr>
              <a:t>История акушерства в Российской Федерации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05000"/>
              </a:lnSpc>
            </a:pPr>
            <a:r>
              <a:rPr sz="1100" b="0">
                <a:solidFill>
                  <a:srgbClr val="B9A6D6"/>
                </a:solidFill>
                <a:latin typeface="Candara"/>
              </a:rPr>
              <a:t>14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828800"/>
            <a:ext cx="7223760" cy="4206240"/>
          </a:xfrm>
          <a:prstGeom prst="roundRect">
            <a:avLst>
              <a:gd name="adj" fmla="val 3000"/>
            </a:avLst>
          </a:prstGeom>
          <a:solidFill>
            <a:srgbClr val="2D1B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822959" y="1965960"/>
          <a:ext cx="6858000" cy="3931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8229600" y="1828800"/>
            <a:ext cx="3322015" cy="4206240"/>
          </a:xfrm>
          <a:prstGeom prst="roundRect">
            <a:avLst>
              <a:gd name="adj" fmla="val 5000"/>
            </a:avLst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549640" y="2148840"/>
            <a:ext cx="2681935" cy="365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400" b="1">
                <a:solidFill>
                  <a:srgbClr val="0B0B0B"/>
                </a:solidFill>
                <a:latin typeface="Georgia"/>
              </a:rPr>
              <a:t>ВЫВОД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49640" y="2697480"/>
            <a:ext cx="2681935" cy="3108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0B0B0B"/>
                </a:solidFill>
                <a:latin typeface="Georgia"/>
              </a:rPr>
              <a:t>С 2016 года показатель устойчиво снижается, достигнув минимума за два десятилетия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6071616"/>
            <a:ext cx="9814255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B9A6D6"/>
                </a:solidFill>
                <a:latin typeface="Candara"/>
              </a:rPr>
              <a:t>Росстат (данные за 2025 г. по непубличным материалам, 2026); анализ «Демоскоп»</a:t>
            </a:r>
          </a:p>
        </p:txBody>
      </p:sp>
    </p:spTree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02920"/>
            <a:ext cx="822960" cy="73152"/>
          </a:xfrm>
          <a:prstGeom prst="rect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911535" cy="960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3200" b="1">
                <a:solidFill>
                  <a:srgbClr val="F6EEFF"/>
                </a:solidFill>
                <a:latin typeface="Georgia"/>
              </a:rPr>
              <a:t>Актуальные вызовы системы родовспоможения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B9A6D6"/>
                </a:solidFill>
                <a:latin typeface="Candara"/>
              </a:rPr>
              <a:t>История акушерства в Российской Федерации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05000"/>
              </a:lnSpc>
            </a:pPr>
            <a:r>
              <a:rPr sz="1100" b="0">
                <a:solidFill>
                  <a:srgbClr val="B9A6D6"/>
                </a:solidFill>
                <a:latin typeface="Candara"/>
              </a:rPr>
              <a:t>15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2011680"/>
            <a:ext cx="146304" cy="146304"/>
          </a:xfrm>
          <a:prstGeom prst="rect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1920240"/>
            <a:ext cx="4769967" cy="126187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F6EEFF"/>
                </a:solidFill>
                <a:latin typeface="Candara"/>
              </a:rPr>
              <a:t>Снижение рождаемости ведёт к сокращению нагрузки на родильные дома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3413760"/>
            <a:ext cx="146304" cy="146304"/>
          </a:xfrm>
          <a:prstGeom prst="rect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05840" y="3322320"/>
            <a:ext cx="4769967" cy="126187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F6EEFF"/>
                </a:solidFill>
                <a:latin typeface="Candara"/>
              </a:rPr>
              <a:t>В регионах закрываются роддома из-за недостаточного числа родов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" y="4815839"/>
            <a:ext cx="146304" cy="146304"/>
          </a:xfrm>
          <a:prstGeom prst="rect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05840" y="4724399"/>
            <a:ext cx="4769967" cy="126187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F6EEFF"/>
                </a:solidFill>
                <a:latin typeface="Candara"/>
              </a:rPr>
              <a:t>Возникает риск деградации практических навыков врачей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15887" y="2011680"/>
            <a:ext cx="146304" cy="146304"/>
          </a:xfrm>
          <a:prstGeom prst="rect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781647" y="1920240"/>
            <a:ext cx="4769967" cy="126187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F6EEFF"/>
                </a:solidFill>
                <a:latin typeface="Candara"/>
              </a:rPr>
              <a:t>Требуется перестройка системы подготовки акушеров-гинекологов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15887" y="3413760"/>
            <a:ext cx="146304" cy="146304"/>
          </a:xfrm>
          <a:prstGeom prst="rect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781647" y="3322320"/>
            <a:ext cx="4769967" cy="126187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F6EEFF"/>
                </a:solidFill>
                <a:latin typeface="Candara"/>
              </a:rPr>
              <a:t>Необходимо сохранение доступности специализированной помощи</a:t>
            </a:r>
          </a:p>
        </p:txBody>
      </p:sp>
    </p:spTree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02920"/>
            <a:ext cx="822960" cy="73152"/>
          </a:xfrm>
          <a:prstGeom prst="rect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911535" cy="960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3500" b="1">
                <a:solidFill>
                  <a:srgbClr val="F6EEFF"/>
                </a:solidFill>
                <a:latin typeface="Georgia"/>
              </a:rPr>
              <a:t>Резюме: главное о современном акушерстве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B9A6D6"/>
                </a:solidFill>
                <a:latin typeface="Candara"/>
              </a:rPr>
              <a:t>История акушерства в Российской Федерации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05000"/>
              </a:lnSpc>
            </a:pPr>
            <a:r>
              <a:rPr sz="1100" b="0">
                <a:solidFill>
                  <a:srgbClr val="B9A6D6"/>
                </a:solidFill>
                <a:latin typeface="Candara"/>
              </a:rPr>
              <a:t>16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2011680"/>
            <a:ext cx="146304" cy="146304"/>
          </a:xfrm>
          <a:prstGeom prst="rect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1920240"/>
            <a:ext cx="5669279" cy="74066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F6EEFF"/>
                </a:solidFill>
                <a:latin typeface="Candara"/>
              </a:rPr>
              <a:t>Российская школа акушерства имеет двухвековую историю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834640"/>
            <a:ext cx="146304" cy="146304"/>
          </a:xfrm>
          <a:prstGeom prst="rect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05840" y="2743200"/>
            <a:ext cx="5669279" cy="74066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F6EEFF"/>
                </a:solidFill>
                <a:latin typeface="Candara"/>
              </a:rPr>
              <a:t>Ключевые достижения: антисептика, овариотомия, ЭКО, кордоцентез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" y="3657600"/>
            <a:ext cx="146304" cy="146304"/>
          </a:xfrm>
          <a:prstGeom prst="rect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05840" y="3566160"/>
            <a:ext cx="5669279" cy="74066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F6EEFF"/>
                </a:solidFill>
                <a:latin typeface="Candara"/>
              </a:rPr>
              <a:t>Перинатальная медицина рассматривает плод как пациента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4480560"/>
            <a:ext cx="146304" cy="146304"/>
          </a:xfrm>
          <a:prstGeom prst="rect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05840" y="4389120"/>
            <a:ext cx="5669279" cy="74066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F6EEFF"/>
                </a:solidFill>
                <a:latin typeface="Candara"/>
              </a:rPr>
              <a:t>Современные технологии доступны в рамках ОМС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5303520"/>
            <a:ext cx="146304" cy="146304"/>
          </a:xfrm>
          <a:prstGeom prst="rect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05840" y="5212080"/>
            <a:ext cx="5669279" cy="74066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F6EEFF"/>
                </a:solidFill>
                <a:latin typeface="Candara"/>
              </a:rPr>
              <a:t>Демографический спад — главный вызов ближайших лет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223759" y="1920240"/>
            <a:ext cx="4327855" cy="4023360"/>
          </a:xfrm>
          <a:prstGeom prst="roundRect">
            <a:avLst>
              <a:gd name="adj" fmla="val 5000"/>
            </a:avLst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589519" y="2286000"/>
            <a:ext cx="3596335" cy="457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1">
                <a:solidFill>
                  <a:srgbClr val="0B0B0B"/>
                </a:solidFill>
                <a:latin typeface="Georgia"/>
              </a:rPr>
              <a:t>ГЛАВНАЯ МЫСЛЬ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89519" y="2880360"/>
            <a:ext cx="3596335" cy="2743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0B0B0B"/>
                </a:solidFill>
                <a:latin typeface="Georgia"/>
              </a:rPr>
              <a:t>Акушерство прошло путь от повивального искусства до высокотехнологичной перинатальной медицины, но сегодня нуждается в адаптации к новым демографическим реалиям.</a:t>
            </a:r>
          </a:p>
        </p:txBody>
      </p:sp>
    </p:spTree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4206240" cy="6858000"/>
          </a:xfrm>
          <a:prstGeom prst="rect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3474720" cy="2743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12000" b="1">
                <a:solidFill>
                  <a:srgbClr val="0B0B0B"/>
                </a:solidFill>
                <a:latin typeface="Georgia"/>
              </a:rPr>
              <a:t>05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37760" y="1828800"/>
            <a:ext cx="6613855" cy="2194560"/>
          </a:xfrm>
          <a:prstGeom prst="rect">
            <a:avLst/>
          </a:prstGeom>
          <a:noFill/>
        </p:spPr>
        <p:txBody>
          <a:bodyPr wrap="square" lIns="0" tIns="0" rIns="0" bIns="0" anchor="b"/>
          <a:lstStyle/>
          <a:p>
            <a:pPr algn="l">
              <a:lnSpc>
                <a:spcPct val="105000"/>
              </a:lnSpc>
            </a:pPr>
            <a:r>
              <a:rPr sz="4800" b="1">
                <a:solidFill>
                  <a:srgbClr val="F6EEFF"/>
                </a:solidFill>
                <a:latin typeface="Georgia"/>
              </a:rPr>
              <a:t>Выводы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37760" y="4297680"/>
            <a:ext cx="6613855" cy="10972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B9A6D6"/>
                </a:solidFill>
                <a:latin typeface="Candara"/>
              </a:rPr>
              <a:t>Итоги и перспективы</a:t>
            </a:r>
          </a:p>
        </p:txBody>
      </p:sp>
    </p:spTree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02920"/>
            <a:ext cx="822960" cy="73152"/>
          </a:xfrm>
          <a:prstGeom prst="rect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911535" cy="960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F6EEFF"/>
                </a:solidFill>
                <a:latin typeface="Georgia"/>
              </a:rPr>
              <a:t>Что мы узнали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B9A6D6"/>
                </a:solidFill>
                <a:latin typeface="Candara"/>
              </a:rPr>
              <a:t>История акушерства в Российской Федерации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05000"/>
              </a:lnSpc>
            </a:pPr>
            <a:r>
              <a:rPr sz="1100" b="0">
                <a:solidFill>
                  <a:srgbClr val="B9A6D6"/>
                </a:solidFill>
                <a:latin typeface="Candara"/>
              </a:rP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874519"/>
            <a:ext cx="1005840" cy="66842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FF6F91"/>
                </a:solidFill>
                <a:latin typeface="Georgia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20239" y="1874519"/>
            <a:ext cx="9631375" cy="66842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100" b="0">
                <a:solidFill>
                  <a:srgbClr val="F6EEFF"/>
                </a:solidFill>
                <a:latin typeface="Candara"/>
              </a:rPr>
              <a:t>Акушерство в России развивалось от повивального искусства к научной дисциплине</a:t>
            </a:r>
          </a:p>
        </p:txBody>
      </p:sp>
      <p:sp>
        <p:nvSpPr>
          <p:cNvPr id="8" name="Rectangle 7"/>
          <p:cNvSpPr/>
          <p:nvPr/>
        </p:nvSpPr>
        <p:spPr>
          <a:xfrm>
            <a:off x="1920239" y="2597993"/>
            <a:ext cx="9631375" cy="13716"/>
          </a:xfrm>
          <a:prstGeom prst="rect">
            <a:avLst/>
          </a:prstGeom>
          <a:solidFill>
            <a:srgbClr val="B9A6D6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0080" y="2660903"/>
            <a:ext cx="1005840" cy="66842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FF6F91"/>
                </a:solidFill>
                <a:latin typeface="Georgia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20239" y="2660903"/>
            <a:ext cx="9631375" cy="66842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100" b="0">
                <a:solidFill>
                  <a:srgbClr val="F6EEFF"/>
                </a:solidFill>
                <a:latin typeface="Candara"/>
              </a:rPr>
              <a:t>Крассовский, Снегирёв и Отт создали школы, определившие развитие специальности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920239" y="3384377"/>
            <a:ext cx="9631375" cy="13716"/>
          </a:xfrm>
          <a:prstGeom prst="rect">
            <a:avLst/>
          </a:prstGeom>
          <a:solidFill>
            <a:srgbClr val="B9A6D6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0080" y="3447287"/>
            <a:ext cx="1005840" cy="66842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FF6F91"/>
                </a:solidFill>
                <a:latin typeface="Georgia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20239" y="3447287"/>
            <a:ext cx="9631375" cy="66842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100" b="0">
                <a:solidFill>
                  <a:srgbClr val="F6EEFF"/>
                </a:solidFill>
                <a:latin typeface="Candara"/>
              </a:rPr>
              <a:t>Советский период ознаменовался рождением перинатальной медицины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920239" y="4170761"/>
            <a:ext cx="9631375" cy="13716"/>
          </a:xfrm>
          <a:prstGeom prst="rect">
            <a:avLst/>
          </a:prstGeom>
          <a:solidFill>
            <a:srgbClr val="B9A6D6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0080" y="4233672"/>
            <a:ext cx="1005840" cy="66842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FF6F91"/>
                </a:solidFill>
                <a:latin typeface="Georgia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20239" y="4233672"/>
            <a:ext cx="9631375" cy="66842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100" b="0">
                <a:solidFill>
                  <a:srgbClr val="F6EEFF"/>
                </a:solidFill>
                <a:latin typeface="Candara"/>
              </a:rPr>
              <a:t>Современные технологии позволяют выхаживать детей с экстремально низкой массой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920239" y="4957145"/>
            <a:ext cx="9631375" cy="13716"/>
          </a:xfrm>
          <a:prstGeom prst="rect">
            <a:avLst/>
          </a:prstGeom>
          <a:solidFill>
            <a:srgbClr val="B9A6D6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40080" y="5020056"/>
            <a:ext cx="1005840" cy="66842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FF6F91"/>
                </a:solidFill>
                <a:latin typeface="Georgia"/>
              </a:rPr>
              <a:t>05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20239" y="5020056"/>
            <a:ext cx="9631375" cy="66842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100" b="0">
                <a:solidFill>
                  <a:srgbClr val="F6EEFF"/>
                </a:solidFill>
                <a:latin typeface="Candara"/>
              </a:rPr>
              <a:t>Демографический спад требует пересмотра организации родовспоможения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5897880"/>
            <a:ext cx="10911535" cy="457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1">
                <a:solidFill>
                  <a:srgbClr val="FFC75F"/>
                </a:solidFill>
                <a:latin typeface="Candara"/>
              </a:rPr>
              <a:t>Сохранение и развитие акушерской школы — залог здоровья будущих поколений.</a:t>
            </a:r>
          </a:p>
        </p:txBody>
      </p:sp>
    </p:spTree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02920"/>
            <a:ext cx="822960" cy="73152"/>
          </a:xfrm>
          <a:prstGeom prst="rect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31438" y="3001631"/>
            <a:ext cx="10911535" cy="960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>
              <a:lnSpc>
                <a:spcPct val="105000"/>
              </a:lnSpc>
            </a:pPr>
            <a:r>
              <a:rPr lang="ru-RU" sz="5400" b="1" dirty="0">
                <a:solidFill>
                  <a:srgbClr val="F6EEFF"/>
                </a:solidFill>
                <a:latin typeface="Georgia"/>
              </a:rPr>
              <a:t>Спасибо за внимание!</a:t>
            </a:r>
            <a:endParaRPr sz="5400" b="1" dirty="0">
              <a:solidFill>
                <a:srgbClr val="F6EEFF"/>
              </a:solidFill>
              <a:latin typeface="Georgi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B9A6D6"/>
                </a:solidFill>
                <a:latin typeface="Candara"/>
              </a:rPr>
              <a:t>История акушерства в Российской Федерации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05000"/>
              </a:lnSpc>
            </a:pPr>
            <a:r>
              <a:rPr sz="1100" b="0">
                <a:solidFill>
                  <a:srgbClr val="B9A6D6"/>
                </a:solidFill>
                <a:latin typeface="Candara"/>
              </a:rPr>
              <a:t>19</a:t>
            </a:r>
          </a:p>
        </p:txBody>
      </p:sp>
    </p:spTree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02920"/>
            <a:ext cx="822960" cy="73152"/>
          </a:xfrm>
          <a:prstGeom prst="rect">
            <a:avLst/>
          </a:prstGeom>
          <a:solidFill>
            <a:srgbClr val="FF6F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911535" cy="960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F6EEFF"/>
                </a:solidFill>
                <a:latin typeface="Georgia"/>
              </a:rPr>
              <a:t>Источники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B9A6D6"/>
                </a:solidFill>
                <a:latin typeface="Candara"/>
              </a:rPr>
              <a:t>История акушерства в Российской Федерации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05000"/>
              </a:lnSpc>
            </a:pPr>
            <a:r>
              <a:rPr sz="1100" b="0">
                <a:solidFill>
                  <a:srgbClr val="B9A6D6"/>
                </a:solidFill>
                <a:latin typeface="Candara"/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828800"/>
            <a:ext cx="365760" cy="86410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1">
                <a:solidFill>
                  <a:srgbClr val="FF6F91"/>
                </a:solidFill>
                <a:latin typeface="Georgia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1828800"/>
            <a:ext cx="4769967" cy="91211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B9A6D6"/>
                </a:solidFill>
                <a:latin typeface="Candara"/>
              </a:rPr>
              <a:t>ФГБНУ «НИИ АГиР им. Д.О. Отта». История института. 2026. ott.ru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788920"/>
            <a:ext cx="365760" cy="86410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1">
                <a:solidFill>
                  <a:srgbClr val="FF6F91"/>
                </a:solidFill>
                <a:latin typeface="Georgia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2788920"/>
            <a:ext cx="4769967" cy="91211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B9A6D6"/>
                </a:solidFill>
                <a:latin typeface="Candara"/>
              </a:rPr>
              <a:t>Большая российская энциклопедия. Крассовский Антон Яковлевич. 2026. bigenc.ru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749039"/>
            <a:ext cx="365760" cy="86410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1">
                <a:solidFill>
                  <a:srgbClr val="FF6F91"/>
                </a:solidFill>
                <a:latin typeface="Georgia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1560" y="3749039"/>
            <a:ext cx="4769967" cy="91211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B9A6D6"/>
                </a:solidFill>
                <a:latin typeface="Candara"/>
              </a:rPr>
              <a:t>Большая российская энциклопедия. Снегирёв Владимир Фёдорович. 2026. bigenc.ru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4709160"/>
            <a:ext cx="365760" cy="86410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1">
                <a:solidFill>
                  <a:srgbClr val="FF6F91"/>
                </a:solidFill>
                <a:latin typeface="Georgia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1560" y="4709160"/>
            <a:ext cx="4769967" cy="91211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B9A6D6"/>
                </a:solidFill>
                <a:latin typeface="Candara"/>
              </a:rPr>
              <a:t>Айламазян Э.К.. От классического акушерства до современных отраслевых технологий. Журнал акушерства и женских болезней, №1. 2025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70167" y="1828800"/>
            <a:ext cx="365760" cy="86410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1">
                <a:solidFill>
                  <a:srgbClr val="FF6F91"/>
                </a:solidFill>
                <a:latin typeface="Georgia"/>
              </a:rPr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81647" y="1828800"/>
            <a:ext cx="4769967" cy="91211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B9A6D6"/>
                </a:solidFill>
                <a:latin typeface="Candara"/>
              </a:rPr>
              <a:t>Мицюк Н.А., Пушкарёва Н.Л.. От повивального искусства к акушерской науке. Вестник Смоленской ГМА, Т.16, №3. 2017. cyberleninka.ru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70167" y="2788920"/>
            <a:ext cx="365760" cy="86410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1">
                <a:solidFill>
                  <a:srgbClr val="FF6F91"/>
                </a:solidFill>
                <a:latin typeface="Georgia"/>
              </a:rPr>
              <a:t>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81647" y="2788920"/>
            <a:ext cx="4769967" cy="91211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B9A6D6"/>
                </a:solidFill>
                <a:latin typeface="Candara"/>
              </a:rPr>
              <a:t>Росстат. Демографические данные (по непубличным материалам, приведены в анализе «Демоскоп»). 2026. rosstat.gov.ru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70167" y="3749039"/>
            <a:ext cx="365760" cy="86410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1">
                <a:solidFill>
                  <a:srgbClr val="FF6F91"/>
                </a:solidFill>
                <a:latin typeface="Georgia"/>
              </a:rPr>
              <a:t>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81647" y="3749039"/>
            <a:ext cx="4769967" cy="91211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B9A6D6"/>
                </a:solidFill>
                <a:latin typeface="Candara"/>
              </a:rPr>
              <a:t>Медицинский вестник. Клиника акушерства и гинекологии им. В.Ф. Снегирева — 125 лет. 2015. lib.medvestnik.ru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70167" y="4709160"/>
            <a:ext cx="365760" cy="86410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1">
                <a:solidFill>
                  <a:srgbClr val="FF6F91"/>
                </a:solidFill>
                <a:latin typeface="Georgia"/>
              </a:rPr>
              <a:t>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81647" y="4709160"/>
            <a:ext cx="4769967" cy="91211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B9A6D6"/>
                </a:solidFill>
                <a:latin typeface="Candara"/>
              </a:rPr>
              <a:t>Практическая медицина. Во благо здоровья женщин России (к истории научных акушерских школ). 2018. pmarchive.ru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5897880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FFC75F"/>
                </a:solidFill>
                <a:latin typeface="Candara"/>
              </a:rPr>
              <a:t>Данные проверены на 01.10.2026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Georg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2090</Words>
  <Application>Microsoft Office PowerPoint</Application>
  <PresentationFormat>Широкоэкранный</PresentationFormat>
  <Paragraphs>207</Paragraphs>
  <Slides>20</Slides>
  <Notes>19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Candara</vt:lpstr>
      <vt:lpstr>Georgia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Admin</cp:lastModifiedBy>
  <cp:revision>2</cp:revision>
  <dcterms:created xsi:type="dcterms:W3CDTF">2013-01-27T09:14:16Z</dcterms:created>
  <dcterms:modified xsi:type="dcterms:W3CDTF">2026-10-01T05:33:07Z</dcterms:modified>
  <cp:category/>
</cp:coreProperties>
</file>