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3" d="100"/>
          <a:sy n="103" d="100"/>
        </p:scale>
        <p:origin x="87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000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Добрый день. Тема нашего доклада — многоводие и маловодие плода. Это патологические состояния, связанные с нарушением объема амниотической жидкости, которые могут существенно влиять на течение беременности и исход родов. Мы рассмотрим определение, причины, методы диагностики и принципы ведения таких беременностей.</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Мы начнем с базовых определений и нормативов, затем подробно разберем каждое состояние — многоводие и маловодие — отдельно. После этого перейдем к диагностическим критериям и современной тактике ведения беременности при этих патологиях.</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Первый раздел посвящен определениям и нормативным показателям объема амниотической жидкости.</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Аномалии объема амниотической жидкости включают два противоположных состояния. Многоводие — это избыток жидкости, маловодие — ее недостаток. Крайняя степень маловодия называется ангидрамнион. Оба состояния требуют внимательного наблюдения, так как могут указывать на осложненное течение беременности.</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Многоводие встречается примерно в одном-двух процентах всех беременностей, при этом в большинстве случаев оно выявляется случайно, поскольку женщины часто не предъявляют жалоб. Маловодие осложняет около четырех с половиной процентов доношенных беременностей. При недоношенном сроке частота маловодия существенно ниже.</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Золотым стандартом оценки объема амниотической жидкости является ультразвуковое исследование. Используются два основных количественных метода: измерение максимального вертикального кармана и расчет индекса амниотической жидкости. В первом случае измеряется глубина самого большого свободного от частей плода участка, во втором — суммируются показатели из четырех квадрантов матки.</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Перейдем ко второму разделу — многоводию.</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Наиболее значимой патологической причиной многоводия является сахарный диабет у матери. При этом состоянии у плода развивается гипергликемия, что приводит к увеличению диуреза и накоплению жидкости. Среди других причин — врожденные аномалии, особенно атрезия пищевода, когда плод не может заглатывать амниотическую жидкость. В значительной части случаев — по разным данным, от шестидесяти до семидесяти процентов — причина остается невыясненной, такое многоводие называют идиопатическим.</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Многоводие может протекать в двух формах. Острое многоводие характеризуется быстрым накоплением жидкости, что проявляется выраженным увеличением матки, болями, нарушением дыхания. Хроническое развивается постепенно и часто выявляется при плановом ультразвуковом исследовании. Острое многоводие требует более активной тактики, вплоть до амниотомии при угрозе преждевременных родов.</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 изолированном идиопатическом многоводии сохраняется риск генетической патологии. Исследования показывают, что частота хромосомных аномалий в таких случаях составляет около двух процентов, а моногенных заболеваний — до пяти с половиной процентов. Это обосновывает необходимость пренатального генетического консультирования при выявлении многоводия.</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Третий раздел посвящен маловодию.</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Маловодие чаще всего связано с плацентарной недостаточностью, когда нарушается кровоснабжение плода и снижается его диурез. Другой важной причиной является преждевременный разрыв плодных оболочек, при котором происходит утечка жидкости. К маловодию могут приводить пороки развития почек у плода, прием определенных лекарственных препаратов, а также перенашивание беременности. В части случаев причина остается невыясненной.</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 выраженном маловодии плод лишается защитной среды, что приводит к сдавлению пуповины и нарушению кровотока. Это может вызывать задержку роста, а при раннем начале — деформации конечностей и лица. Кроме того, недостаток жидкости нарушает нормальное созревание легочной ткани. В родах такие дети хуже переносят схватки, что повышает риск оперативного родоразрешения.</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Четвертый раздел посвящен диагностике и ведению беременности при аномалиях объема амниотической жидкости.</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начинается с ультразвуковой оценки объема жидкости при плановых исследованиях. При выявлении отклонений проводится количественное измерение индекса амниотической жидкости или максимального вертикального кармана. Затем следует целенаправленный поиск причины: обследование на инфекции, оценка углеводного обмена, определение титра антител при резус-конфликте. Обязательна оценка состояния плода с помощью допплерометрии и кардиотокографии.</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Тактика ведения различается в зависимости от типа патологии. При многоводии важно выявить и контролировать основное заболевание — прежде всего сахарный диабет. При остром многоводии с угрозой преждевременных родов может потребоваться амниотомия для снижения давления. При маловодии ключевое значение имеет мониторинг состояния плода и плацентарной функции. При доношенном сроке и выраженном маловодии часто рекомендуется активная тактика — родоразрешение.</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Ведение беременности при аномалиях объема амниотической жидкости требует комплексного подхода. Необходимо динамическое наблюдение с оценкой объема жидкости при каждом ультразвуковом исследовании. При многоводии обязателен скрининг на сахарный диабет. При обоих состояниях показано обследование на инфекции. При выявлении пороков развития или признаков хромосомной патологии требуется консультация генетика.</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 отметим, что многоводие и маловодие являются значимыми факторами риска осложнений беременности и родов. Ультразвуковая оценка с измерением индекса амниотической жидкости или максимального вертикального кармана — основа диагностики. Тактика ведения зависит от причины, срока беременности и состояния плода. Своевременное выявление и коррекция позволяют существенно улучшить перинатальные исходы. Благодарю за внимание.</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6766560" y="-1645920"/>
            <a:ext cx="6949440" cy="6949440"/>
          </a:xfrm>
          <a:prstGeom prst="ellipse">
            <a:avLst/>
          </a:prstGeom>
          <a:solidFill>
            <a:srgbClr val="5FD3B5">
              <a:alpha val="6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052560" y="3200400"/>
            <a:ext cx="4389120" cy="4389120"/>
          </a:xfrm>
          <a:prstGeom prst="ellipse">
            <a:avLst/>
          </a:prstGeom>
          <a:solidFill>
            <a:srgbClr val="F2B05E">
              <a:alpha val="6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035040" y="3200400"/>
            <a:ext cx="2377440" cy="2377440"/>
          </a:xfrm>
          <a:prstGeom prst="ellipse">
            <a:avLst/>
          </a:prstGeom>
          <a:solidFill>
            <a:srgbClr val="E8838F">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502919" y="914400"/>
            <a:ext cx="7955279" cy="5029200"/>
          </a:xfrm>
          <a:prstGeom prst="roundRect">
            <a:avLst>
              <a:gd name="adj" fmla="val 16000"/>
            </a:avLst>
          </a:prstGeom>
          <a:solidFill>
            <a:srgbClr val="5B524D">
              <a:alpha val="60000"/>
            </a:srgbClr>
          </a:solidFill>
          <a:ln w="12700">
            <a:solidFill>
              <a:srgbClr val="5049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280160"/>
            <a:ext cx="6400800" cy="365760"/>
          </a:xfrm>
          <a:prstGeom prst="rect">
            <a:avLst/>
          </a:prstGeom>
          <a:noFill/>
        </p:spPr>
        <p:txBody>
          <a:bodyPr wrap="square" lIns="0" tIns="0" rIns="0" bIns="0" anchor="t"/>
          <a:lstStyle/>
          <a:p>
            <a:pPr algn="l">
              <a:lnSpc>
                <a:spcPct val="105000"/>
              </a:lnSpc>
            </a:pPr>
            <a:r>
              <a:rPr sz="1600" b="1">
                <a:solidFill>
                  <a:srgbClr val="5FD3B5"/>
                </a:solidFill>
                <a:latin typeface="Candara"/>
              </a:rPr>
              <a:t>АКУШЕРСТВО И ГИНЕКОЛОГИЯ</a:t>
            </a:r>
          </a:p>
        </p:txBody>
      </p:sp>
      <p:sp>
        <p:nvSpPr>
          <p:cNvPr id="7" name="TextBox 6"/>
          <p:cNvSpPr txBox="1"/>
          <p:nvPr/>
        </p:nvSpPr>
        <p:spPr>
          <a:xfrm>
            <a:off x="914400" y="1783080"/>
            <a:ext cx="7223760" cy="2651760"/>
          </a:xfrm>
          <a:prstGeom prst="rect">
            <a:avLst/>
          </a:prstGeom>
          <a:noFill/>
        </p:spPr>
        <p:txBody>
          <a:bodyPr wrap="square" lIns="0" tIns="0" rIns="0" bIns="0" anchor="t"/>
          <a:lstStyle/>
          <a:p>
            <a:pPr algn="l">
              <a:lnSpc>
                <a:spcPct val="105000"/>
              </a:lnSpc>
            </a:pPr>
            <a:r>
              <a:rPr sz="5000" b="1">
                <a:solidFill>
                  <a:srgbClr val="F7EFE8"/>
                </a:solidFill>
                <a:latin typeface="Georgia"/>
              </a:rPr>
              <a:t>Многоводие и маловодие плода</a:t>
            </a:r>
          </a:p>
        </p:txBody>
      </p:sp>
      <p:sp>
        <p:nvSpPr>
          <p:cNvPr id="8" name="TextBox 7"/>
          <p:cNvSpPr txBox="1"/>
          <p:nvPr/>
        </p:nvSpPr>
        <p:spPr>
          <a:xfrm>
            <a:off x="914400" y="4709160"/>
            <a:ext cx="6949440" cy="868680"/>
          </a:xfrm>
          <a:prstGeom prst="rect">
            <a:avLst/>
          </a:prstGeom>
          <a:noFill/>
        </p:spPr>
        <p:txBody>
          <a:bodyPr wrap="square" lIns="0" tIns="0" rIns="0" bIns="0" anchor="t"/>
          <a:lstStyle/>
          <a:p>
            <a:pPr algn="l">
              <a:lnSpc>
                <a:spcPct val="105000"/>
              </a:lnSpc>
            </a:pPr>
            <a:r>
              <a:rPr sz="2000" b="0">
                <a:solidFill>
                  <a:srgbClr val="B7A89D"/>
                </a:solidFill>
                <a:latin typeface="Candara"/>
              </a:rPr>
              <a:t>Аномалии объема амниотической жидкости: диагностика, причины, тактика ведения</a:t>
            </a:r>
          </a:p>
        </p:txBody>
      </p:sp>
      <p:sp>
        <p:nvSpPr>
          <p:cNvPr id="9" name="TextBox 8"/>
          <p:cNvSpPr txBox="1"/>
          <p:nvPr/>
        </p:nvSpPr>
        <p:spPr>
          <a:xfrm>
            <a:off x="640080" y="6080760"/>
            <a:ext cx="6400800" cy="320040"/>
          </a:xfrm>
          <a:prstGeom prst="rect">
            <a:avLst/>
          </a:prstGeom>
          <a:noFill/>
        </p:spPr>
        <p:txBody>
          <a:bodyPr wrap="square" lIns="0" tIns="0" rIns="0" bIns="0" anchor="t"/>
          <a:lstStyle/>
          <a:p>
            <a:pPr algn="l">
              <a:lnSpc>
                <a:spcPct val="105000"/>
              </a:lnSpc>
            </a:pPr>
            <a:r>
              <a:rPr sz="1300" b="0">
                <a:solidFill>
                  <a:srgbClr val="B7A89D"/>
                </a:solidFill>
                <a:latin typeface="Candara"/>
              </a:rPr>
              <a:t>Доклад по данным клинических рекомендаций, 2024–2026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Содержание</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2</a:t>
            </a:r>
          </a:p>
        </p:txBody>
      </p:sp>
      <p:sp>
        <p:nvSpPr>
          <p:cNvPr id="11" name="Diamond 10"/>
          <p:cNvSpPr/>
          <p:nvPr/>
        </p:nvSpPr>
        <p:spPr>
          <a:xfrm>
            <a:off x="640080" y="1920239"/>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 y="19202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01</a:t>
            </a:r>
          </a:p>
        </p:txBody>
      </p:sp>
      <p:sp>
        <p:nvSpPr>
          <p:cNvPr id="13" name="TextBox 12"/>
          <p:cNvSpPr txBox="1"/>
          <p:nvPr/>
        </p:nvSpPr>
        <p:spPr>
          <a:xfrm>
            <a:off x="1417319" y="1874519"/>
            <a:ext cx="4404207" cy="640080"/>
          </a:xfrm>
          <a:prstGeom prst="rect">
            <a:avLst/>
          </a:prstGeom>
          <a:noFill/>
        </p:spPr>
        <p:txBody>
          <a:bodyPr wrap="square" lIns="0" tIns="0" rIns="0" bIns="0" anchor="ctr"/>
          <a:lstStyle/>
          <a:p>
            <a:pPr algn="l">
              <a:lnSpc>
                <a:spcPct val="105000"/>
              </a:lnSpc>
            </a:pPr>
            <a:r>
              <a:rPr sz="2000" b="0">
                <a:solidFill>
                  <a:srgbClr val="F7EFE8"/>
                </a:solidFill>
                <a:latin typeface="Candara"/>
              </a:rPr>
              <a:t>Что такое аномалии объема амниотической жидкости</a:t>
            </a:r>
          </a:p>
        </p:txBody>
      </p:sp>
      <p:sp>
        <p:nvSpPr>
          <p:cNvPr id="14" name="Diamond 13"/>
          <p:cNvSpPr/>
          <p:nvPr/>
        </p:nvSpPr>
        <p:spPr>
          <a:xfrm>
            <a:off x="640080" y="2834639"/>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0080" y="28346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02</a:t>
            </a:r>
          </a:p>
        </p:txBody>
      </p:sp>
      <p:sp>
        <p:nvSpPr>
          <p:cNvPr id="16" name="TextBox 15"/>
          <p:cNvSpPr txBox="1"/>
          <p:nvPr/>
        </p:nvSpPr>
        <p:spPr>
          <a:xfrm>
            <a:off x="1417319" y="2788920"/>
            <a:ext cx="4404207" cy="640080"/>
          </a:xfrm>
          <a:prstGeom prst="rect">
            <a:avLst/>
          </a:prstGeom>
          <a:noFill/>
        </p:spPr>
        <p:txBody>
          <a:bodyPr wrap="square" lIns="0" tIns="0" rIns="0" bIns="0" anchor="ctr"/>
          <a:lstStyle/>
          <a:p>
            <a:pPr algn="l">
              <a:lnSpc>
                <a:spcPct val="105000"/>
              </a:lnSpc>
            </a:pPr>
            <a:r>
              <a:rPr sz="2000" b="0">
                <a:solidFill>
                  <a:srgbClr val="F7EFE8"/>
                </a:solidFill>
                <a:latin typeface="Candara"/>
              </a:rPr>
              <a:t>Нормальные показатели и методы оценки</a:t>
            </a:r>
          </a:p>
        </p:txBody>
      </p:sp>
      <p:sp>
        <p:nvSpPr>
          <p:cNvPr id="17" name="Diamond 16"/>
          <p:cNvSpPr/>
          <p:nvPr/>
        </p:nvSpPr>
        <p:spPr>
          <a:xfrm>
            <a:off x="640080" y="3749039"/>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0080" y="37490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03</a:t>
            </a:r>
          </a:p>
        </p:txBody>
      </p:sp>
      <p:sp>
        <p:nvSpPr>
          <p:cNvPr id="19" name="TextBox 18"/>
          <p:cNvSpPr txBox="1"/>
          <p:nvPr/>
        </p:nvSpPr>
        <p:spPr>
          <a:xfrm>
            <a:off x="1417319" y="3703320"/>
            <a:ext cx="4404207" cy="640080"/>
          </a:xfrm>
          <a:prstGeom prst="rect">
            <a:avLst/>
          </a:prstGeom>
          <a:noFill/>
        </p:spPr>
        <p:txBody>
          <a:bodyPr wrap="square" lIns="0" tIns="0" rIns="0" bIns="0" anchor="ctr"/>
          <a:lstStyle/>
          <a:p>
            <a:pPr algn="l">
              <a:lnSpc>
                <a:spcPct val="105000"/>
              </a:lnSpc>
            </a:pPr>
            <a:r>
              <a:rPr sz="2100" b="0">
                <a:solidFill>
                  <a:srgbClr val="F7EFE8"/>
                </a:solidFill>
                <a:latin typeface="Candara"/>
              </a:rPr>
              <a:t>Многоводие: причины и последствия</a:t>
            </a:r>
          </a:p>
        </p:txBody>
      </p:sp>
      <p:sp>
        <p:nvSpPr>
          <p:cNvPr id="20" name="Diamond 19"/>
          <p:cNvSpPr/>
          <p:nvPr/>
        </p:nvSpPr>
        <p:spPr>
          <a:xfrm>
            <a:off x="6370167" y="1920239"/>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370167" y="19202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04</a:t>
            </a:r>
          </a:p>
        </p:txBody>
      </p:sp>
      <p:sp>
        <p:nvSpPr>
          <p:cNvPr id="22" name="TextBox 21"/>
          <p:cNvSpPr txBox="1"/>
          <p:nvPr/>
        </p:nvSpPr>
        <p:spPr>
          <a:xfrm>
            <a:off x="7147407" y="1874519"/>
            <a:ext cx="4404207" cy="640080"/>
          </a:xfrm>
          <a:prstGeom prst="rect">
            <a:avLst/>
          </a:prstGeom>
          <a:noFill/>
        </p:spPr>
        <p:txBody>
          <a:bodyPr wrap="square" lIns="0" tIns="0" rIns="0" bIns="0" anchor="ctr"/>
          <a:lstStyle/>
          <a:p>
            <a:pPr algn="l">
              <a:lnSpc>
                <a:spcPct val="105000"/>
              </a:lnSpc>
            </a:pPr>
            <a:r>
              <a:rPr sz="2200" b="0">
                <a:solidFill>
                  <a:srgbClr val="F7EFE8"/>
                </a:solidFill>
                <a:latin typeface="Candara"/>
              </a:rPr>
              <a:t>Маловодие: причины и последствия</a:t>
            </a:r>
          </a:p>
        </p:txBody>
      </p:sp>
      <p:sp>
        <p:nvSpPr>
          <p:cNvPr id="23" name="Diamond 22"/>
          <p:cNvSpPr/>
          <p:nvPr/>
        </p:nvSpPr>
        <p:spPr>
          <a:xfrm>
            <a:off x="6370167" y="2834639"/>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370167" y="28346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05</a:t>
            </a:r>
          </a:p>
        </p:txBody>
      </p:sp>
      <p:sp>
        <p:nvSpPr>
          <p:cNvPr id="25" name="TextBox 24"/>
          <p:cNvSpPr txBox="1"/>
          <p:nvPr/>
        </p:nvSpPr>
        <p:spPr>
          <a:xfrm>
            <a:off x="7147407" y="2788920"/>
            <a:ext cx="4404207" cy="640080"/>
          </a:xfrm>
          <a:prstGeom prst="rect">
            <a:avLst/>
          </a:prstGeom>
          <a:noFill/>
        </p:spPr>
        <p:txBody>
          <a:bodyPr wrap="square" lIns="0" tIns="0" rIns="0" bIns="0" anchor="ctr"/>
          <a:lstStyle/>
          <a:p>
            <a:pPr algn="l">
              <a:lnSpc>
                <a:spcPct val="105000"/>
              </a:lnSpc>
            </a:pPr>
            <a:r>
              <a:rPr sz="2400" b="0">
                <a:solidFill>
                  <a:srgbClr val="F7EFE8"/>
                </a:solidFill>
                <a:latin typeface="Candara"/>
              </a:rPr>
              <a:t>Диагностика и тактика ведения</a:t>
            </a:r>
          </a:p>
        </p:txBody>
      </p:sp>
      <p:sp>
        <p:nvSpPr>
          <p:cNvPr id="26" name="Diamond 25"/>
          <p:cNvSpPr/>
          <p:nvPr/>
        </p:nvSpPr>
        <p:spPr>
          <a:xfrm>
            <a:off x="6370167" y="3749039"/>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70167" y="37490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06</a:t>
            </a:r>
          </a:p>
        </p:txBody>
      </p:sp>
      <p:sp>
        <p:nvSpPr>
          <p:cNvPr id="28" name="TextBox 27"/>
          <p:cNvSpPr txBox="1"/>
          <p:nvPr/>
        </p:nvSpPr>
        <p:spPr>
          <a:xfrm>
            <a:off x="7147407" y="3703320"/>
            <a:ext cx="4404207" cy="640080"/>
          </a:xfrm>
          <a:prstGeom prst="rect">
            <a:avLst/>
          </a:prstGeom>
          <a:noFill/>
        </p:spPr>
        <p:txBody>
          <a:bodyPr wrap="square" lIns="0" tIns="0" rIns="0" bIns="0" anchor="ctr"/>
          <a:lstStyle/>
          <a:p>
            <a:pPr algn="l">
              <a:lnSpc>
                <a:spcPct val="105000"/>
              </a:lnSpc>
            </a:pPr>
            <a:r>
              <a:rPr sz="2400" b="0">
                <a:solidFill>
                  <a:srgbClr val="F7EFE8"/>
                </a:solidFill>
                <a:latin typeface="Candara"/>
              </a:rPr>
              <a:t>Выводы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1">
                <a:solidFill>
                  <a:srgbClr val="5FD3B5"/>
                </a:solidFill>
                <a:latin typeface="Georgia"/>
              </a:rPr>
              <a:t>01</a:t>
            </a:r>
          </a:p>
        </p:txBody>
      </p:sp>
      <p:sp>
        <p:nvSpPr>
          <p:cNvPr id="3" name="Rectangle 2"/>
          <p:cNvSpPr/>
          <p:nvPr/>
        </p:nvSpPr>
        <p:spPr>
          <a:xfrm>
            <a:off x="5364327" y="2560320"/>
            <a:ext cx="1463040" cy="73152"/>
          </a:xfrm>
          <a:prstGeom prst="rect">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1">
                <a:solidFill>
                  <a:srgbClr val="F7EFE8"/>
                </a:solidFill>
                <a:latin typeface="Georgia"/>
              </a:rPr>
              <a:t>Аномалии объема амниотической жидкости</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B7A89D"/>
                </a:solidFill>
                <a:latin typeface="Candara"/>
              </a:rPr>
              <a:t>Определения и нормативы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Два полюса одной патологии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4</a:t>
            </a:r>
          </a:p>
        </p:txBody>
      </p:sp>
      <p:sp>
        <p:nvSpPr>
          <p:cNvPr id="11" name="Rounded Rectangle 10"/>
          <p:cNvSpPr/>
          <p:nvPr/>
        </p:nvSpPr>
        <p:spPr>
          <a:xfrm>
            <a:off x="640080" y="1920240"/>
            <a:ext cx="10911535" cy="117348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p:cNvSpPr/>
          <p:nvPr/>
        </p:nvSpPr>
        <p:spPr>
          <a:xfrm>
            <a:off x="960119" y="2232660"/>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119" y="2232660"/>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1</a:t>
            </a:r>
          </a:p>
        </p:txBody>
      </p:sp>
      <p:sp>
        <p:nvSpPr>
          <p:cNvPr id="14" name="TextBox 13"/>
          <p:cNvSpPr txBox="1"/>
          <p:nvPr/>
        </p:nvSpPr>
        <p:spPr>
          <a:xfrm>
            <a:off x="1828800" y="1920240"/>
            <a:ext cx="3200400" cy="1173480"/>
          </a:xfrm>
          <a:prstGeom prst="rect">
            <a:avLst/>
          </a:prstGeom>
          <a:noFill/>
        </p:spPr>
        <p:txBody>
          <a:bodyPr wrap="square" lIns="0" tIns="0" rIns="0" bIns="0" anchor="ctr"/>
          <a:lstStyle/>
          <a:p>
            <a:pPr algn="l">
              <a:lnSpc>
                <a:spcPct val="105000"/>
              </a:lnSpc>
            </a:pPr>
            <a:r>
              <a:rPr sz="2400" b="1">
                <a:solidFill>
                  <a:srgbClr val="F7EFE8"/>
                </a:solidFill>
                <a:latin typeface="Georgia"/>
              </a:rPr>
              <a:t>Многоводие (полигидрамнион)</a:t>
            </a:r>
          </a:p>
        </p:txBody>
      </p:sp>
      <p:sp>
        <p:nvSpPr>
          <p:cNvPr id="15" name="TextBox 14"/>
          <p:cNvSpPr txBox="1"/>
          <p:nvPr/>
        </p:nvSpPr>
        <p:spPr>
          <a:xfrm>
            <a:off x="5303520" y="1920240"/>
            <a:ext cx="6065215" cy="1173480"/>
          </a:xfrm>
          <a:prstGeom prst="rect">
            <a:avLst/>
          </a:prstGeom>
          <a:noFill/>
        </p:spPr>
        <p:txBody>
          <a:bodyPr wrap="square" lIns="0" tIns="0" rIns="0" bIns="0" anchor="ctr"/>
          <a:lstStyle/>
          <a:p>
            <a:pPr algn="l">
              <a:lnSpc>
                <a:spcPct val="105000"/>
              </a:lnSpc>
            </a:pPr>
            <a:r>
              <a:rPr sz="1900" b="0">
                <a:solidFill>
                  <a:srgbClr val="B7A89D"/>
                </a:solidFill>
                <a:latin typeface="Candara"/>
              </a:rPr>
              <a:t>Избыточное накопление амниотической жидкости. ИАЖ ≥ 25 см или МВК ≥ 8 см.</a:t>
            </a:r>
          </a:p>
        </p:txBody>
      </p:sp>
      <p:sp>
        <p:nvSpPr>
          <p:cNvPr id="16" name="Rounded Rectangle 15"/>
          <p:cNvSpPr/>
          <p:nvPr/>
        </p:nvSpPr>
        <p:spPr>
          <a:xfrm>
            <a:off x="640080" y="3413760"/>
            <a:ext cx="10911535" cy="117348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Diamond 16"/>
          <p:cNvSpPr/>
          <p:nvPr/>
        </p:nvSpPr>
        <p:spPr>
          <a:xfrm>
            <a:off x="960119" y="3726180"/>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60119" y="3726180"/>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2</a:t>
            </a:r>
          </a:p>
        </p:txBody>
      </p:sp>
      <p:sp>
        <p:nvSpPr>
          <p:cNvPr id="19" name="TextBox 18"/>
          <p:cNvSpPr txBox="1"/>
          <p:nvPr/>
        </p:nvSpPr>
        <p:spPr>
          <a:xfrm>
            <a:off x="1828800" y="3413760"/>
            <a:ext cx="3291840" cy="1173480"/>
          </a:xfrm>
          <a:prstGeom prst="rect">
            <a:avLst/>
          </a:prstGeom>
          <a:noFill/>
        </p:spPr>
        <p:txBody>
          <a:bodyPr wrap="square" lIns="0" tIns="0" rIns="0" bIns="0" anchor="ctr"/>
          <a:lstStyle/>
          <a:p>
            <a:pPr algn="l">
              <a:lnSpc>
                <a:spcPct val="105000"/>
              </a:lnSpc>
            </a:pPr>
            <a:r>
              <a:rPr sz="2400" b="1" dirty="0" err="1">
                <a:solidFill>
                  <a:srgbClr val="F7EFE8"/>
                </a:solidFill>
                <a:latin typeface="Georgia"/>
              </a:rPr>
              <a:t>Маловодие</a:t>
            </a:r>
            <a:r>
              <a:rPr sz="2400" b="1" dirty="0">
                <a:solidFill>
                  <a:srgbClr val="F7EFE8"/>
                </a:solidFill>
                <a:latin typeface="Georgia"/>
              </a:rPr>
              <a:t> (</a:t>
            </a:r>
            <a:r>
              <a:rPr sz="2400" b="1" dirty="0" err="1">
                <a:solidFill>
                  <a:srgbClr val="F7EFE8"/>
                </a:solidFill>
                <a:latin typeface="Georgia"/>
              </a:rPr>
              <a:t>олигогидрамнион</a:t>
            </a:r>
            <a:r>
              <a:rPr sz="2400" b="1" dirty="0">
                <a:solidFill>
                  <a:srgbClr val="F7EFE8"/>
                </a:solidFill>
                <a:latin typeface="Georgia"/>
              </a:rPr>
              <a:t>)</a:t>
            </a:r>
          </a:p>
        </p:txBody>
      </p:sp>
      <p:sp>
        <p:nvSpPr>
          <p:cNvPr id="20" name="TextBox 19"/>
          <p:cNvSpPr txBox="1"/>
          <p:nvPr/>
        </p:nvSpPr>
        <p:spPr>
          <a:xfrm>
            <a:off x="5303520" y="3413760"/>
            <a:ext cx="6065215" cy="1173480"/>
          </a:xfrm>
          <a:prstGeom prst="rect">
            <a:avLst/>
          </a:prstGeom>
          <a:noFill/>
        </p:spPr>
        <p:txBody>
          <a:bodyPr wrap="square" lIns="0" tIns="0" rIns="0" bIns="0" anchor="ctr"/>
          <a:lstStyle/>
          <a:p>
            <a:pPr algn="l">
              <a:lnSpc>
                <a:spcPct val="105000"/>
              </a:lnSpc>
            </a:pPr>
            <a:r>
              <a:rPr sz="1900" b="0">
                <a:solidFill>
                  <a:srgbClr val="B7A89D"/>
                </a:solidFill>
                <a:latin typeface="Candara"/>
              </a:rPr>
              <a:t>Уменьшение объема амниотической жидкости. ИАЖ ≤ 5 см или МВК ≤ 2 см.</a:t>
            </a:r>
          </a:p>
        </p:txBody>
      </p:sp>
      <p:sp>
        <p:nvSpPr>
          <p:cNvPr id="21" name="Rounded Rectangle 20"/>
          <p:cNvSpPr/>
          <p:nvPr/>
        </p:nvSpPr>
        <p:spPr>
          <a:xfrm>
            <a:off x="640080" y="4907280"/>
            <a:ext cx="10911535" cy="117348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Diamond 21"/>
          <p:cNvSpPr/>
          <p:nvPr/>
        </p:nvSpPr>
        <p:spPr>
          <a:xfrm>
            <a:off x="960119" y="5219700"/>
            <a:ext cx="548640" cy="548640"/>
          </a:xfrm>
          <a:prstGeom prst="diamond">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60119" y="5219700"/>
            <a:ext cx="548640" cy="548640"/>
          </a:xfrm>
          <a:prstGeom prst="rect">
            <a:avLst/>
          </a:prstGeom>
          <a:noFill/>
        </p:spPr>
        <p:txBody>
          <a:bodyPr wrap="square" lIns="0" tIns="0" rIns="0" bIns="0" anchor="ctr"/>
          <a:lstStyle/>
          <a:p>
            <a:pPr algn="ctr">
              <a:lnSpc>
                <a:spcPct val="105000"/>
              </a:lnSpc>
            </a:pPr>
            <a:r>
              <a:rPr sz="1600" b="1">
                <a:solidFill>
                  <a:srgbClr val="0B0B0B"/>
                </a:solidFill>
                <a:latin typeface="Georgia"/>
              </a:rPr>
              <a:t>3</a:t>
            </a:r>
          </a:p>
        </p:txBody>
      </p:sp>
      <p:sp>
        <p:nvSpPr>
          <p:cNvPr id="24" name="TextBox 23"/>
          <p:cNvSpPr txBox="1"/>
          <p:nvPr/>
        </p:nvSpPr>
        <p:spPr>
          <a:xfrm>
            <a:off x="1828800" y="4907280"/>
            <a:ext cx="3200400" cy="1173480"/>
          </a:xfrm>
          <a:prstGeom prst="rect">
            <a:avLst/>
          </a:prstGeom>
          <a:noFill/>
        </p:spPr>
        <p:txBody>
          <a:bodyPr wrap="square" lIns="0" tIns="0" rIns="0" bIns="0" anchor="ctr"/>
          <a:lstStyle/>
          <a:p>
            <a:pPr algn="l">
              <a:lnSpc>
                <a:spcPct val="105000"/>
              </a:lnSpc>
            </a:pPr>
            <a:r>
              <a:rPr sz="2400" b="1">
                <a:solidFill>
                  <a:srgbClr val="F7EFE8"/>
                </a:solidFill>
                <a:latin typeface="Georgia"/>
              </a:rPr>
              <a:t>Ангидрамнион</a:t>
            </a:r>
          </a:p>
        </p:txBody>
      </p:sp>
      <p:sp>
        <p:nvSpPr>
          <p:cNvPr id="25" name="TextBox 24"/>
          <p:cNvSpPr txBox="1"/>
          <p:nvPr/>
        </p:nvSpPr>
        <p:spPr>
          <a:xfrm>
            <a:off x="5303520" y="4907280"/>
            <a:ext cx="6065215" cy="1173480"/>
          </a:xfrm>
          <a:prstGeom prst="rect">
            <a:avLst/>
          </a:prstGeom>
          <a:noFill/>
        </p:spPr>
        <p:txBody>
          <a:bodyPr wrap="square" lIns="0" tIns="0" rIns="0" bIns="0" anchor="ctr"/>
          <a:lstStyle/>
          <a:p>
            <a:pPr algn="l">
              <a:lnSpc>
                <a:spcPct val="105000"/>
              </a:lnSpc>
            </a:pPr>
            <a:r>
              <a:rPr sz="1900" b="0">
                <a:solidFill>
                  <a:srgbClr val="B7A89D"/>
                </a:solidFill>
                <a:latin typeface="Candara"/>
              </a:rPr>
              <a:t>Крайняя форма маловодия — полное отсутствие околоплодных вод.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Частота встречаемости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5</a:t>
            </a:r>
          </a:p>
        </p:txBody>
      </p:sp>
      <p:sp>
        <p:nvSpPr>
          <p:cNvPr id="11" name="Rounded Rectangle 10"/>
          <p:cNvSpPr/>
          <p:nvPr/>
        </p:nvSpPr>
        <p:spPr>
          <a:xfrm>
            <a:off x="640080" y="1920240"/>
            <a:ext cx="5295747" cy="338328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4747107" cy="1280160"/>
          </a:xfrm>
          <a:prstGeom prst="rect">
            <a:avLst/>
          </a:prstGeom>
          <a:noFill/>
        </p:spPr>
        <p:txBody>
          <a:bodyPr wrap="square" lIns="0" tIns="0" rIns="0" bIns="0" anchor="ctr"/>
          <a:lstStyle/>
          <a:p>
            <a:pPr algn="l">
              <a:lnSpc>
                <a:spcPct val="105000"/>
              </a:lnSpc>
            </a:pPr>
            <a:r>
              <a:rPr sz="7200" b="1">
                <a:solidFill>
                  <a:srgbClr val="0B0B0B"/>
                </a:solidFill>
                <a:latin typeface="Georgia"/>
              </a:rPr>
              <a:t>1–2%</a:t>
            </a:r>
          </a:p>
        </p:txBody>
      </p:sp>
      <p:sp>
        <p:nvSpPr>
          <p:cNvPr id="13" name="Rectangle 12"/>
          <p:cNvSpPr/>
          <p:nvPr/>
        </p:nvSpPr>
        <p:spPr>
          <a:xfrm>
            <a:off x="914400"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4400" y="3840480"/>
            <a:ext cx="4747107" cy="960120"/>
          </a:xfrm>
          <a:prstGeom prst="rect">
            <a:avLst/>
          </a:prstGeom>
          <a:noFill/>
        </p:spPr>
        <p:txBody>
          <a:bodyPr wrap="square" lIns="0" tIns="0" rIns="0" bIns="0" anchor="t"/>
          <a:lstStyle/>
          <a:p>
            <a:pPr algn="l">
              <a:lnSpc>
                <a:spcPct val="105000"/>
              </a:lnSpc>
            </a:pPr>
            <a:r>
              <a:rPr sz="2000" b="0">
                <a:solidFill>
                  <a:srgbClr val="0B0B0B"/>
                </a:solidFill>
                <a:latin typeface="Candara"/>
              </a:rPr>
              <a:t>беременностей осложняются многоводием</a:t>
            </a:r>
          </a:p>
        </p:txBody>
      </p:sp>
      <p:sp>
        <p:nvSpPr>
          <p:cNvPr id="15" name="TextBox 14"/>
          <p:cNvSpPr txBox="1"/>
          <p:nvPr/>
        </p:nvSpPr>
        <p:spPr>
          <a:xfrm>
            <a:off x="914400" y="4892040"/>
            <a:ext cx="4747107" cy="320040"/>
          </a:xfrm>
          <a:prstGeom prst="rect">
            <a:avLst/>
          </a:prstGeom>
          <a:noFill/>
        </p:spPr>
        <p:txBody>
          <a:bodyPr wrap="square" lIns="0" tIns="0" rIns="0" bIns="0" anchor="t"/>
          <a:lstStyle/>
          <a:p>
            <a:pPr algn="l">
              <a:lnSpc>
                <a:spcPct val="105000"/>
              </a:lnSpc>
            </a:pPr>
            <a:r>
              <a:rPr sz="1100" b="0">
                <a:solidFill>
                  <a:srgbClr val="203D36"/>
                </a:solidFill>
                <a:latin typeface="Candara"/>
              </a:rPr>
              <a:t>Источник: клинические рекомендации, 2026</a:t>
            </a:r>
          </a:p>
        </p:txBody>
      </p:sp>
      <p:sp>
        <p:nvSpPr>
          <p:cNvPr id="16" name="Rounded Rectangle 15"/>
          <p:cNvSpPr/>
          <p:nvPr/>
        </p:nvSpPr>
        <p:spPr>
          <a:xfrm>
            <a:off x="6255867" y="1920240"/>
            <a:ext cx="5295747" cy="3383280"/>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530187" y="2194560"/>
            <a:ext cx="4747107" cy="1280160"/>
          </a:xfrm>
          <a:prstGeom prst="rect">
            <a:avLst/>
          </a:prstGeom>
          <a:noFill/>
        </p:spPr>
        <p:txBody>
          <a:bodyPr wrap="square" lIns="0" tIns="0" rIns="0" bIns="0" anchor="ctr"/>
          <a:lstStyle/>
          <a:p>
            <a:pPr algn="l">
              <a:lnSpc>
                <a:spcPct val="105000"/>
              </a:lnSpc>
            </a:pPr>
            <a:r>
              <a:rPr sz="7200" b="1">
                <a:solidFill>
                  <a:srgbClr val="0B0B0B"/>
                </a:solidFill>
                <a:latin typeface="Georgia"/>
              </a:rPr>
              <a:t>4,4%</a:t>
            </a:r>
          </a:p>
        </p:txBody>
      </p:sp>
      <p:sp>
        <p:nvSpPr>
          <p:cNvPr id="18" name="Rectangle 17"/>
          <p:cNvSpPr/>
          <p:nvPr/>
        </p:nvSpPr>
        <p:spPr>
          <a:xfrm>
            <a:off x="6530187"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30187" y="3840480"/>
            <a:ext cx="4747107" cy="960120"/>
          </a:xfrm>
          <a:prstGeom prst="rect">
            <a:avLst/>
          </a:prstGeom>
          <a:noFill/>
        </p:spPr>
        <p:txBody>
          <a:bodyPr wrap="square" lIns="0" tIns="0" rIns="0" bIns="0" anchor="t"/>
          <a:lstStyle/>
          <a:p>
            <a:pPr algn="l">
              <a:lnSpc>
                <a:spcPct val="105000"/>
              </a:lnSpc>
            </a:pPr>
            <a:r>
              <a:rPr sz="2000" b="0">
                <a:solidFill>
                  <a:srgbClr val="0B0B0B"/>
                </a:solidFill>
                <a:latin typeface="Candara"/>
              </a:rPr>
              <a:t>доношенных беременностей осложняются маловодием</a:t>
            </a:r>
          </a:p>
        </p:txBody>
      </p:sp>
      <p:sp>
        <p:nvSpPr>
          <p:cNvPr id="20" name="TextBox 19"/>
          <p:cNvSpPr txBox="1"/>
          <p:nvPr/>
        </p:nvSpPr>
        <p:spPr>
          <a:xfrm>
            <a:off x="6530187" y="4892040"/>
            <a:ext cx="4747107" cy="320040"/>
          </a:xfrm>
          <a:prstGeom prst="rect">
            <a:avLst/>
          </a:prstGeom>
          <a:noFill/>
        </p:spPr>
        <p:txBody>
          <a:bodyPr wrap="square" lIns="0" tIns="0" rIns="0" bIns="0" anchor="t"/>
          <a:lstStyle/>
          <a:p>
            <a:pPr algn="l">
              <a:lnSpc>
                <a:spcPct val="105000"/>
              </a:lnSpc>
            </a:pPr>
            <a:r>
              <a:rPr sz="1100" b="0">
                <a:solidFill>
                  <a:srgbClr val="453420"/>
                </a:solidFill>
                <a:latin typeface="Candara"/>
              </a:rPr>
              <a:t>Источник: клинические рекомендации, 2026</a:t>
            </a:r>
          </a:p>
        </p:txBody>
      </p:sp>
      <p:sp>
        <p:nvSpPr>
          <p:cNvPr id="21" name="TextBox 20"/>
          <p:cNvSpPr txBox="1"/>
          <p:nvPr/>
        </p:nvSpPr>
        <p:spPr>
          <a:xfrm>
            <a:off x="640080" y="5760720"/>
            <a:ext cx="10911535" cy="457200"/>
          </a:xfrm>
          <a:prstGeom prst="rect">
            <a:avLst/>
          </a:prstGeom>
          <a:noFill/>
        </p:spPr>
        <p:txBody>
          <a:bodyPr wrap="square" lIns="0" tIns="0" rIns="0" bIns="0" anchor="t"/>
          <a:lstStyle/>
          <a:p>
            <a:pPr algn="l">
              <a:lnSpc>
                <a:spcPct val="105000"/>
              </a:lnSpc>
            </a:pPr>
            <a:r>
              <a:rPr sz="1800" b="0">
                <a:solidFill>
                  <a:srgbClr val="B7A89D"/>
                </a:solidFill>
                <a:latin typeface="Candara"/>
              </a:rPr>
              <a:t>По данным клинических рекомендаций по аномалиям объема амниотической жидкости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Как оценивают объем амниотической жидкости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6</a:t>
            </a:r>
          </a:p>
        </p:txBody>
      </p:sp>
      <p:sp>
        <p:nvSpPr>
          <p:cNvPr id="11" name="Rounded Rectangle 10"/>
          <p:cNvSpPr/>
          <p:nvPr/>
        </p:nvSpPr>
        <p:spPr>
          <a:xfrm>
            <a:off x="640080" y="1920240"/>
            <a:ext cx="10911535" cy="88331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914400" y="2339035"/>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F7EFE8"/>
                </a:solidFill>
                <a:latin typeface="Candara"/>
              </a:rPr>
              <a:t>УЗИ — основной метод оценки, безопасный и доступный</a:t>
            </a:r>
          </a:p>
        </p:txBody>
      </p:sp>
      <p:sp>
        <p:nvSpPr>
          <p:cNvPr id="14" name="Rounded Rectangle 13"/>
          <p:cNvSpPr/>
          <p:nvPr/>
        </p:nvSpPr>
        <p:spPr>
          <a:xfrm>
            <a:off x="640080" y="2971800"/>
            <a:ext cx="10911535" cy="88331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914400" y="3390595"/>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F7EFE8"/>
                </a:solidFill>
                <a:latin typeface="Candara"/>
              </a:rPr>
              <a:t>Максимальный вертикальный карман (МВК) — измерение самого глубокого кармана</a:t>
            </a:r>
          </a:p>
        </p:txBody>
      </p:sp>
      <p:sp>
        <p:nvSpPr>
          <p:cNvPr id="17" name="Rounded Rectangle 16"/>
          <p:cNvSpPr/>
          <p:nvPr/>
        </p:nvSpPr>
        <p:spPr>
          <a:xfrm>
            <a:off x="640080" y="4023360"/>
            <a:ext cx="10911535" cy="88331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4400" y="4442155"/>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F7EFE8"/>
                </a:solidFill>
                <a:latin typeface="Candara"/>
              </a:rPr>
              <a:t>Индекс амниотической жидкости (ИАЖ) — сумма измерений в четырех квадрантах</a:t>
            </a:r>
          </a:p>
        </p:txBody>
      </p:sp>
      <p:sp>
        <p:nvSpPr>
          <p:cNvPr id="20" name="Rounded Rectangle 19"/>
          <p:cNvSpPr/>
          <p:nvPr/>
        </p:nvSpPr>
        <p:spPr>
          <a:xfrm>
            <a:off x="640080" y="5074920"/>
            <a:ext cx="10911535" cy="883310"/>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914400" y="5493715"/>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F7EFE8"/>
                </a:solidFill>
                <a:latin typeface="Candara"/>
              </a:rPr>
              <a:t>Субъективная оценка — «нормально» или «ненормально» по усмотрению специалиста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1">
                <a:solidFill>
                  <a:srgbClr val="5FD3B5"/>
                </a:solidFill>
                <a:latin typeface="Georgia"/>
              </a:rPr>
              <a:t>02</a:t>
            </a:r>
          </a:p>
        </p:txBody>
      </p:sp>
      <p:sp>
        <p:nvSpPr>
          <p:cNvPr id="3" name="Rectangle 2"/>
          <p:cNvSpPr/>
          <p:nvPr/>
        </p:nvSpPr>
        <p:spPr>
          <a:xfrm>
            <a:off x="5364327" y="2560320"/>
            <a:ext cx="1463040" cy="73152"/>
          </a:xfrm>
          <a:prstGeom prst="rect">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1">
                <a:solidFill>
                  <a:srgbClr val="F7EFE8"/>
                </a:solidFill>
                <a:latin typeface="Georgia"/>
              </a:rPr>
              <a:t>Многоводие</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B7A89D"/>
                </a:solidFill>
                <a:latin typeface="Candara"/>
              </a:rPr>
              <a:t>Причины и клиническое значение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Почему развивается многоводие</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8</a:t>
            </a:r>
          </a:p>
        </p:txBody>
      </p:sp>
      <p:sp>
        <p:nvSpPr>
          <p:cNvPr id="11" name="Rounded Rectangle 10"/>
          <p:cNvSpPr/>
          <p:nvPr/>
        </p:nvSpPr>
        <p:spPr>
          <a:xfrm>
            <a:off x="640080"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914400"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Сахарный диабет у матери — наиболее частая патологическая причина</a:t>
            </a:r>
          </a:p>
        </p:txBody>
      </p:sp>
      <p:sp>
        <p:nvSpPr>
          <p:cNvPr id="14" name="Rounded Rectangle 13"/>
          <p:cNvSpPr/>
          <p:nvPr/>
        </p:nvSpPr>
        <p:spPr>
          <a:xfrm>
            <a:off x="640080"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914400"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Врожденные аномалии плода — атрезия пищевода, нарушения глотания</a:t>
            </a:r>
          </a:p>
        </p:txBody>
      </p:sp>
      <p:sp>
        <p:nvSpPr>
          <p:cNvPr id="17" name="Rounded Rectangle 16"/>
          <p:cNvSpPr/>
          <p:nvPr/>
        </p:nvSpPr>
        <p:spPr>
          <a:xfrm>
            <a:off x="640080" y="4724399"/>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4400" y="529041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Инфекции — врожденные инфекции плода</a:t>
            </a:r>
          </a:p>
        </p:txBody>
      </p:sp>
      <p:sp>
        <p:nvSpPr>
          <p:cNvPr id="20" name="Rounded Rectangle 19"/>
          <p:cNvSpPr/>
          <p:nvPr/>
        </p:nvSpPr>
        <p:spPr>
          <a:xfrm>
            <a:off x="6415887"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690207"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Иммунологический конфликт — гемолитическая болезнь плода</a:t>
            </a:r>
          </a:p>
        </p:txBody>
      </p:sp>
      <p:sp>
        <p:nvSpPr>
          <p:cNvPr id="23" name="Rounded Rectangle 22"/>
          <p:cNvSpPr/>
          <p:nvPr/>
        </p:nvSpPr>
        <p:spPr>
          <a:xfrm>
            <a:off x="6415887"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690207"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Идиопатическое многоводие — причина не установлена в 60–70% случаев</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Острое и хроническое многоводие</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9</a:t>
            </a:r>
          </a:p>
        </p:txBody>
      </p:sp>
      <p:sp>
        <p:nvSpPr>
          <p:cNvPr id="11" name="Rounded Rectangle 10"/>
          <p:cNvSpPr/>
          <p:nvPr/>
        </p:nvSpPr>
        <p:spPr>
          <a:xfrm>
            <a:off x="640080" y="1920240"/>
            <a:ext cx="5227167" cy="411480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05840" y="2057400"/>
            <a:ext cx="4495647" cy="731520"/>
          </a:xfrm>
          <a:prstGeom prst="rect">
            <a:avLst/>
          </a:prstGeom>
          <a:noFill/>
        </p:spPr>
        <p:txBody>
          <a:bodyPr wrap="square" lIns="0" tIns="0" rIns="0" bIns="0" anchor="ctr"/>
          <a:lstStyle/>
          <a:p>
            <a:pPr algn="l">
              <a:lnSpc>
                <a:spcPct val="105000"/>
              </a:lnSpc>
            </a:pPr>
            <a:r>
              <a:rPr sz="2600" b="1">
                <a:solidFill>
                  <a:srgbClr val="0B0B0B"/>
                </a:solidFill>
                <a:latin typeface="Georgia"/>
              </a:rPr>
              <a:t>Острое</a:t>
            </a:r>
          </a:p>
        </p:txBody>
      </p:sp>
      <p:sp>
        <p:nvSpPr>
          <p:cNvPr id="13" name="Rectangle 12"/>
          <p:cNvSpPr/>
          <p:nvPr/>
        </p:nvSpPr>
        <p:spPr>
          <a:xfrm>
            <a:off x="1005840" y="2852928"/>
            <a:ext cx="7315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1005840" y="32689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63040" y="3108960"/>
            <a:ext cx="4038447" cy="617220"/>
          </a:xfrm>
          <a:prstGeom prst="rect">
            <a:avLst/>
          </a:prstGeom>
          <a:noFill/>
        </p:spPr>
        <p:txBody>
          <a:bodyPr wrap="square" lIns="0" tIns="0" rIns="0" bIns="0" anchor="t"/>
          <a:lstStyle/>
          <a:p>
            <a:pPr algn="l">
              <a:lnSpc>
                <a:spcPct val="105000"/>
              </a:lnSpc>
            </a:pPr>
            <a:r>
              <a:rPr sz="1800" b="0">
                <a:solidFill>
                  <a:srgbClr val="0B0B0B"/>
                </a:solidFill>
                <a:latin typeface="Candara"/>
              </a:rPr>
              <a:t>Быстрое нарастание объема жидкости</a:t>
            </a:r>
          </a:p>
        </p:txBody>
      </p:sp>
      <p:sp>
        <p:nvSpPr>
          <p:cNvPr id="16" name="Rectangle 15"/>
          <p:cNvSpPr/>
          <p:nvPr/>
        </p:nvSpPr>
        <p:spPr>
          <a:xfrm>
            <a:off x="1005840" y="39547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463040" y="3794760"/>
            <a:ext cx="4038447" cy="617220"/>
          </a:xfrm>
          <a:prstGeom prst="rect">
            <a:avLst/>
          </a:prstGeom>
          <a:noFill/>
        </p:spPr>
        <p:txBody>
          <a:bodyPr wrap="square" lIns="0" tIns="0" rIns="0" bIns="0" anchor="t"/>
          <a:lstStyle/>
          <a:p>
            <a:pPr algn="l">
              <a:lnSpc>
                <a:spcPct val="105000"/>
              </a:lnSpc>
            </a:pPr>
            <a:r>
              <a:rPr sz="1800" b="0">
                <a:solidFill>
                  <a:srgbClr val="0B0B0B"/>
                </a:solidFill>
                <a:latin typeface="Candara"/>
              </a:rPr>
              <a:t>Развивается в течение нескольких дней</a:t>
            </a:r>
          </a:p>
        </p:txBody>
      </p:sp>
      <p:sp>
        <p:nvSpPr>
          <p:cNvPr id="18" name="Rectangle 17"/>
          <p:cNvSpPr/>
          <p:nvPr/>
        </p:nvSpPr>
        <p:spPr>
          <a:xfrm>
            <a:off x="1005840" y="46405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463040" y="4480560"/>
            <a:ext cx="4038447" cy="617220"/>
          </a:xfrm>
          <a:prstGeom prst="rect">
            <a:avLst/>
          </a:prstGeom>
          <a:noFill/>
        </p:spPr>
        <p:txBody>
          <a:bodyPr wrap="square" lIns="0" tIns="0" rIns="0" bIns="0" anchor="t"/>
          <a:lstStyle/>
          <a:p>
            <a:pPr algn="l">
              <a:lnSpc>
                <a:spcPct val="105000"/>
              </a:lnSpc>
            </a:pPr>
            <a:r>
              <a:rPr sz="1800" b="0">
                <a:solidFill>
                  <a:srgbClr val="0B0B0B"/>
                </a:solidFill>
                <a:latin typeface="Candara"/>
              </a:rPr>
              <a:t>Выраженные симптомы у матери</a:t>
            </a:r>
          </a:p>
        </p:txBody>
      </p:sp>
      <p:sp>
        <p:nvSpPr>
          <p:cNvPr id="20" name="Rectangle 19"/>
          <p:cNvSpPr/>
          <p:nvPr/>
        </p:nvSpPr>
        <p:spPr>
          <a:xfrm>
            <a:off x="1005840" y="53263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463040" y="5166360"/>
            <a:ext cx="4038447" cy="617220"/>
          </a:xfrm>
          <a:prstGeom prst="rect">
            <a:avLst/>
          </a:prstGeom>
          <a:noFill/>
        </p:spPr>
        <p:txBody>
          <a:bodyPr wrap="square" lIns="0" tIns="0" rIns="0" bIns="0" anchor="t"/>
          <a:lstStyle/>
          <a:p>
            <a:pPr algn="l">
              <a:lnSpc>
                <a:spcPct val="105000"/>
              </a:lnSpc>
            </a:pPr>
            <a:r>
              <a:rPr sz="1800" b="0">
                <a:solidFill>
                  <a:srgbClr val="0B0B0B"/>
                </a:solidFill>
                <a:latin typeface="Candara"/>
              </a:rPr>
              <a:t>Высокий риск преждевременных родов</a:t>
            </a:r>
          </a:p>
        </p:txBody>
      </p:sp>
      <p:sp>
        <p:nvSpPr>
          <p:cNvPr id="22" name="Rounded Rectangle 21"/>
          <p:cNvSpPr/>
          <p:nvPr/>
        </p:nvSpPr>
        <p:spPr>
          <a:xfrm>
            <a:off x="6324447" y="1920240"/>
            <a:ext cx="5227167" cy="4114800"/>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690207" y="2057400"/>
            <a:ext cx="4495647" cy="731520"/>
          </a:xfrm>
          <a:prstGeom prst="rect">
            <a:avLst/>
          </a:prstGeom>
          <a:noFill/>
        </p:spPr>
        <p:txBody>
          <a:bodyPr wrap="square" lIns="0" tIns="0" rIns="0" bIns="0" anchor="ctr"/>
          <a:lstStyle/>
          <a:p>
            <a:pPr algn="l">
              <a:lnSpc>
                <a:spcPct val="105000"/>
              </a:lnSpc>
            </a:pPr>
            <a:r>
              <a:rPr sz="2600" b="1">
                <a:solidFill>
                  <a:srgbClr val="0B0B0B"/>
                </a:solidFill>
                <a:latin typeface="Georgia"/>
              </a:rPr>
              <a:t>Хроническое</a:t>
            </a:r>
          </a:p>
        </p:txBody>
      </p:sp>
      <p:sp>
        <p:nvSpPr>
          <p:cNvPr id="24" name="Rectangle 23"/>
          <p:cNvSpPr/>
          <p:nvPr/>
        </p:nvSpPr>
        <p:spPr>
          <a:xfrm>
            <a:off x="6690207" y="2852928"/>
            <a:ext cx="7315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690207" y="32689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147407" y="3108960"/>
            <a:ext cx="4038447" cy="617220"/>
          </a:xfrm>
          <a:prstGeom prst="rect">
            <a:avLst/>
          </a:prstGeom>
          <a:noFill/>
        </p:spPr>
        <p:txBody>
          <a:bodyPr wrap="square" lIns="0" tIns="0" rIns="0" bIns="0" anchor="t"/>
          <a:lstStyle/>
          <a:p>
            <a:pPr algn="l">
              <a:lnSpc>
                <a:spcPct val="105000"/>
              </a:lnSpc>
            </a:pPr>
            <a:r>
              <a:rPr sz="1900" b="0">
                <a:solidFill>
                  <a:srgbClr val="0B0B0B"/>
                </a:solidFill>
                <a:latin typeface="Candara"/>
              </a:rPr>
              <a:t>Постепенное увеличение объема</a:t>
            </a:r>
          </a:p>
        </p:txBody>
      </p:sp>
      <p:sp>
        <p:nvSpPr>
          <p:cNvPr id="27" name="Rectangle 26"/>
          <p:cNvSpPr/>
          <p:nvPr/>
        </p:nvSpPr>
        <p:spPr>
          <a:xfrm>
            <a:off x="6690207" y="39547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147407" y="3794760"/>
            <a:ext cx="4038447" cy="617220"/>
          </a:xfrm>
          <a:prstGeom prst="rect">
            <a:avLst/>
          </a:prstGeom>
          <a:noFill/>
        </p:spPr>
        <p:txBody>
          <a:bodyPr wrap="square" lIns="0" tIns="0" rIns="0" bIns="0" anchor="t"/>
          <a:lstStyle/>
          <a:p>
            <a:pPr algn="l">
              <a:lnSpc>
                <a:spcPct val="105000"/>
              </a:lnSpc>
            </a:pPr>
            <a:r>
              <a:rPr sz="1900" b="0">
                <a:solidFill>
                  <a:srgbClr val="0B0B0B"/>
                </a:solidFill>
                <a:latin typeface="Candara"/>
              </a:rPr>
              <a:t>Развивается в течение недель</a:t>
            </a:r>
          </a:p>
        </p:txBody>
      </p:sp>
      <p:sp>
        <p:nvSpPr>
          <p:cNvPr id="29" name="Rectangle 28"/>
          <p:cNvSpPr/>
          <p:nvPr/>
        </p:nvSpPr>
        <p:spPr>
          <a:xfrm>
            <a:off x="6690207" y="46405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147407" y="4480560"/>
            <a:ext cx="4038447" cy="617220"/>
          </a:xfrm>
          <a:prstGeom prst="rect">
            <a:avLst/>
          </a:prstGeom>
          <a:noFill/>
        </p:spPr>
        <p:txBody>
          <a:bodyPr wrap="square" lIns="0" tIns="0" rIns="0" bIns="0" anchor="t"/>
          <a:lstStyle/>
          <a:p>
            <a:pPr algn="l">
              <a:lnSpc>
                <a:spcPct val="105000"/>
              </a:lnSpc>
            </a:pPr>
            <a:r>
              <a:rPr sz="1900" b="0">
                <a:solidFill>
                  <a:srgbClr val="0B0B0B"/>
                </a:solidFill>
                <a:latin typeface="Candara"/>
              </a:rPr>
              <a:t>Симптомы могут отсутствовать</a:t>
            </a:r>
          </a:p>
        </p:txBody>
      </p:sp>
      <p:sp>
        <p:nvSpPr>
          <p:cNvPr id="31" name="Rectangle 30"/>
          <p:cNvSpPr/>
          <p:nvPr/>
        </p:nvSpPr>
        <p:spPr>
          <a:xfrm>
            <a:off x="6690207" y="53263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147407" y="5166360"/>
            <a:ext cx="4038447" cy="617220"/>
          </a:xfrm>
          <a:prstGeom prst="rect">
            <a:avLst/>
          </a:prstGeom>
          <a:noFill/>
        </p:spPr>
        <p:txBody>
          <a:bodyPr wrap="square" lIns="0" tIns="0" rIns="0" bIns="0" anchor="t"/>
          <a:lstStyle/>
          <a:p>
            <a:pPr algn="l">
              <a:lnSpc>
                <a:spcPct val="105000"/>
              </a:lnSpc>
            </a:pPr>
            <a:r>
              <a:rPr sz="1900" b="0">
                <a:solidFill>
                  <a:srgbClr val="0B0B0B"/>
                </a:solidFill>
                <a:latin typeface="Candara"/>
              </a:rPr>
              <a:t>Требует динамического наблюдения</a:t>
            </a:r>
          </a:p>
        </p:txBody>
      </p:sp>
      <p:sp>
        <p:nvSpPr>
          <p:cNvPr id="33" name="Oval 32"/>
          <p:cNvSpPr/>
          <p:nvPr/>
        </p:nvSpPr>
        <p:spPr>
          <a:xfrm>
            <a:off x="5803239" y="3749039"/>
            <a:ext cx="585216" cy="585216"/>
          </a:xfrm>
          <a:prstGeom prst="ellipse">
            <a:avLst/>
          </a:prstGeom>
          <a:solidFill>
            <a:srgbClr val="1F1612"/>
          </a:solidFill>
          <a:ln w="19050">
            <a:solidFill>
              <a:srgbClr val="B7A89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6004407" y="3950208"/>
            <a:ext cx="182880" cy="182880"/>
          </a:xfrm>
          <a:prstGeom prst="ellipse">
            <a:avLst/>
          </a:prstGeom>
          <a:solidFill>
            <a:srgbClr val="B7A8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Риски при многоводии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10</a:t>
            </a:r>
          </a:p>
        </p:txBody>
      </p:sp>
      <p:sp>
        <p:nvSpPr>
          <p:cNvPr id="11" name="Rounded Rectangle 10"/>
          <p:cNvSpPr/>
          <p:nvPr/>
        </p:nvSpPr>
        <p:spPr>
          <a:xfrm>
            <a:off x="640080" y="1920240"/>
            <a:ext cx="5295747" cy="338328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4747107" cy="1280160"/>
          </a:xfrm>
          <a:prstGeom prst="rect">
            <a:avLst/>
          </a:prstGeom>
          <a:noFill/>
        </p:spPr>
        <p:txBody>
          <a:bodyPr wrap="square" lIns="0" tIns="0" rIns="0" bIns="0" anchor="ctr"/>
          <a:lstStyle/>
          <a:p>
            <a:pPr algn="l">
              <a:lnSpc>
                <a:spcPct val="105000"/>
              </a:lnSpc>
            </a:pPr>
            <a:r>
              <a:rPr sz="7200" b="1">
                <a:solidFill>
                  <a:srgbClr val="0B0B0B"/>
                </a:solidFill>
                <a:latin typeface="Georgia"/>
              </a:rPr>
              <a:t>2,1%</a:t>
            </a:r>
          </a:p>
        </p:txBody>
      </p:sp>
      <p:sp>
        <p:nvSpPr>
          <p:cNvPr id="13" name="Rectangle 12"/>
          <p:cNvSpPr/>
          <p:nvPr/>
        </p:nvSpPr>
        <p:spPr>
          <a:xfrm>
            <a:off x="914400"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4400" y="3840480"/>
            <a:ext cx="4747107" cy="960120"/>
          </a:xfrm>
          <a:prstGeom prst="rect">
            <a:avLst/>
          </a:prstGeom>
          <a:noFill/>
        </p:spPr>
        <p:txBody>
          <a:bodyPr wrap="square" lIns="0" tIns="0" rIns="0" bIns="0" anchor="t"/>
          <a:lstStyle/>
          <a:p>
            <a:pPr algn="l">
              <a:lnSpc>
                <a:spcPct val="105000"/>
              </a:lnSpc>
            </a:pPr>
            <a:r>
              <a:rPr sz="2000" b="0">
                <a:solidFill>
                  <a:srgbClr val="0B0B0B"/>
                </a:solidFill>
                <a:latin typeface="Candara"/>
              </a:rPr>
              <a:t>частота хромосомных аномалий при изолированном идиопатическом многоводии</a:t>
            </a:r>
          </a:p>
        </p:txBody>
      </p:sp>
      <p:sp>
        <p:nvSpPr>
          <p:cNvPr id="15" name="TextBox 14"/>
          <p:cNvSpPr txBox="1"/>
          <p:nvPr/>
        </p:nvSpPr>
        <p:spPr>
          <a:xfrm>
            <a:off x="914400" y="4892040"/>
            <a:ext cx="4747107" cy="320040"/>
          </a:xfrm>
          <a:prstGeom prst="rect">
            <a:avLst/>
          </a:prstGeom>
          <a:noFill/>
        </p:spPr>
        <p:txBody>
          <a:bodyPr wrap="square" lIns="0" tIns="0" rIns="0" bIns="0" anchor="t"/>
          <a:lstStyle/>
          <a:p>
            <a:pPr algn="l">
              <a:lnSpc>
                <a:spcPct val="105000"/>
              </a:lnSpc>
            </a:pPr>
            <a:r>
              <a:rPr sz="1100" b="0">
                <a:solidFill>
                  <a:srgbClr val="203D36"/>
                </a:solidFill>
                <a:latin typeface="Candara"/>
              </a:rPr>
              <a:t>Источник: систематический обзор, 2024</a:t>
            </a:r>
          </a:p>
        </p:txBody>
      </p:sp>
      <p:sp>
        <p:nvSpPr>
          <p:cNvPr id="16" name="Rounded Rectangle 15"/>
          <p:cNvSpPr/>
          <p:nvPr/>
        </p:nvSpPr>
        <p:spPr>
          <a:xfrm>
            <a:off x="6255867" y="1920240"/>
            <a:ext cx="5295747" cy="3383280"/>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530187" y="2194560"/>
            <a:ext cx="4747107" cy="1280160"/>
          </a:xfrm>
          <a:prstGeom prst="rect">
            <a:avLst/>
          </a:prstGeom>
          <a:noFill/>
        </p:spPr>
        <p:txBody>
          <a:bodyPr wrap="square" lIns="0" tIns="0" rIns="0" bIns="0" anchor="ctr"/>
          <a:lstStyle/>
          <a:p>
            <a:pPr algn="l">
              <a:lnSpc>
                <a:spcPct val="105000"/>
              </a:lnSpc>
            </a:pPr>
            <a:r>
              <a:rPr sz="7200" b="1">
                <a:solidFill>
                  <a:srgbClr val="0B0B0B"/>
                </a:solidFill>
                <a:latin typeface="Georgia"/>
              </a:rPr>
              <a:t>5,6%</a:t>
            </a:r>
          </a:p>
        </p:txBody>
      </p:sp>
      <p:sp>
        <p:nvSpPr>
          <p:cNvPr id="18" name="Rectangle 17"/>
          <p:cNvSpPr/>
          <p:nvPr/>
        </p:nvSpPr>
        <p:spPr>
          <a:xfrm>
            <a:off x="6530187"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30187" y="3840480"/>
            <a:ext cx="4747107" cy="960120"/>
          </a:xfrm>
          <a:prstGeom prst="rect">
            <a:avLst/>
          </a:prstGeom>
          <a:noFill/>
        </p:spPr>
        <p:txBody>
          <a:bodyPr wrap="square" lIns="0" tIns="0" rIns="0" bIns="0" anchor="t"/>
          <a:lstStyle/>
          <a:p>
            <a:pPr algn="l">
              <a:lnSpc>
                <a:spcPct val="105000"/>
              </a:lnSpc>
            </a:pPr>
            <a:r>
              <a:rPr sz="2000" b="0">
                <a:solidFill>
                  <a:srgbClr val="0B0B0B"/>
                </a:solidFill>
                <a:latin typeface="Candara"/>
              </a:rPr>
              <a:t>частота моногенных аномалий</a:t>
            </a:r>
          </a:p>
        </p:txBody>
      </p:sp>
      <p:sp>
        <p:nvSpPr>
          <p:cNvPr id="20" name="TextBox 19"/>
          <p:cNvSpPr txBox="1"/>
          <p:nvPr/>
        </p:nvSpPr>
        <p:spPr>
          <a:xfrm>
            <a:off x="6530187" y="4892040"/>
            <a:ext cx="4747107" cy="320040"/>
          </a:xfrm>
          <a:prstGeom prst="rect">
            <a:avLst/>
          </a:prstGeom>
          <a:noFill/>
        </p:spPr>
        <p:txBody>
          <a:bodyPr wrap="square" lIns="0" tIns="0" rIns="0" bIns="0" anchor="t"/>
          <a:lstStyle/>
          <a:p>
            <a:pPr algn="l">
              <a:lnSpc>
                <a:spcPct val="105000"/>
              </a:lnSpc>
            </a:pPr>
            <a:r>
              <a:rPr sz="1100" b="0">
                <a:solidFill>
                  <a:srgbClr val="453420"/>
                </a:solidFill>
                <a:latin typeface="Candara"/>
              </a:rPr>
              <a:t>Источник: систематический обзор, 2024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1">
                <a:solidFill>
                  <a:srgbClr val="5FD3B5"/>
                </a:solidFill>
                <a:latin typeface="Georgia"/>
              </a:rPr>
              <a:t>03</a:t>
            </a:r>
          </a:p>
        </p:txBody>
      </p:sp>
      <p:sp>
        <p:nvSpPr>
          <p:cNvPr id="3" name="Rectangle 2"/>
          <p:cNvSpPr/>
          <p:nvPr/>
        </p:nvSpPr>
        <p:spPr>
          <a:xfrm>
            <a:off x="5364327" y="2560320"/>
            <a:ext cx="1463040" cy="73152"/>
          </a:xfrm>
          <a:prstGeom prst="rect">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1">
                <a:solidFill>
                  <a:srgbClr val="F7EFE8"/>
                </a:solidFill>
                <a:latin typeface="Georgia"/>
              </a:rPr>
              <a:t>Маловодие</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B7A89D"/>
                </a:solidFill>
                <a:latin typeface="Candara"/>
              </a:rPr>
              <a:t>Причины и клиническое значение</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Основные причины маловодия</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12</a:t>
            </a:r>
          </a:p>
        </p:txBody>
      </p:sp>
      <p:sp>
        <p:nvSpPr>
          <p:cNvPr id="11" name="Rounded Rectangle 10"/>
          <p:cNvSpPr/>
          <p:nvPr/>
        </p:nvSpPr>
        <p:spPr>
          <a:xfrm>
            <a:off x="640080"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914400"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Плацентарная недостаточность — нарушение функции плаценты</a:t>
            </a:r>
          </a:p>
        </p:txBody>
      </p:sp>
      <p:sp>
        <p:nvSpPr>
          <p:cNvPr id="14" name="Rounded Rectangle 13"/>
          <p:cNvSpPr/>
          <p:nvPr/>
        </p:nvSpPr>
        <p:spPr>
          <a:xfrm>
            <a:off x="640080"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914400"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Преждевременный разрыв плодных оболочек</a:t>
            </a:r>
          </a:p>
        </p:txBody>
      </p:sp>
      <p:sp>
        <p:nvSpPr>
          <p:cNvPr id="17" name="Rounded Rectangle 16"/>
          <p:cNvSpPr/>
          <p:nvPr/>
        </p:nvSpPr>
        <p:spPr>
          <a:xfrm>
            <a:off x="640080" y="4724399"/>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4400" y="529041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Переношенная беременность — срок 42 недели и более</a:t>
            </a:r>
          </a:p>
        </p:txBody>
      </p:sp>
      <p:sp>
        <p:nvSpPr>
          <p:cNvPr id="20" name="Rounded Rectangle 19"/>
          <p:cNvSpPr/>
          <p:nvPr/>
        </p:nvSpPr>
        <p:spPr>
          <a:xfrm>
            <a:off x="6415887"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690207"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Врожденные аномалии мочевыделительной системы плода</a:t>
            </a:r>
          </a:p>
        </p:txBody>
      </p:sp>
      <p:sp>
        <p:nvSpPr>
          <p:cNvPr id="23" name="Rounded Rectangle 22"/>
          <p:cNvSpPr/>
          <p:nvPr/>
        </p:nvSpPr>
        <p:spPr>
          <a:xfrm>
            <a:off x="6415887"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690207"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Прием некоторых лекарств — ингибиторы АПФ, НПВС</a:t>
            </a:r>
          </a:p>
        </p:txBody>
      </p:sp>
      <p:sp>
        <p:nvSpPr>
          <p:cNvPr id="26" name="Rounded Rectangle 25"/>
          <p:cNvSpPr/>
          <p:nvPr/>
        </p:nvSpPr>
        <p:spPr>
          <a:xfrm>
            <a:off x="6415887" y="4724399"/>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690207" y="529041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147407" y="4724399"/>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Идиопатическое маловодие — причина не установлена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62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Последствия маловодия для плода</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13</a:t>
            </a:r>
          </a:p>
        </p:txBody>
      </p:sp>
      <p:sp>
        <p:nvSpPr>
          <p:cNvPr id="11" name="Rounded Rectangle 10"/>
          <p:cNvSpPr/>
          <p:nvPr/>
        </p:nvSpPr>
        <p:spPr>
          <a:xfrm>
            <a:off x="640080"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914400"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Сдавление пуповины и нарушение кровоснабжения</a:t>
            </a:r>
          </a:p>
        </p:txBody>
      </p:sp>
      <p:sp>
        <p:nvSpPr>
          <p:cNvPr id="14" name="Rounded Rectangle 13"/>
          <p:cNvSpPr/>
          <p:nvPr/>
        </p:nvSpPr>
        <p:spPr>
          <a:xfrm>
            <a:off x="640080"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914400"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Задержка внутриутробного роста плода</a:t>
            </a:r>
          </a:p>
        </p:txBody>
      </p:sp>
      <p:sp>
        <p:nvSpPr>
          <p:cNvPr id="17" name="Rounded Rectangle 16"/>
          <p:cNvSpPr/>
          <p:nvPr/>
        </p:nvSpPr>
        <p:spPr>
          <a:xfrm>
            <a:off x="640080" y="4724399"/>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4400" y="529041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Деформации конечностей и лица при раннем начале</a:t>
            </a:r>
          </a:p>
        </p:txBody>
      </p:sp>
      <p:sp>
        <p:nvSpPr>
          <p:cNvPr id="20" name="Rounded Rectangle 19"/>
          <p:cNvSpPr/>
          <p:nvPr/>
        </p:nvSpPr>
        <p:spPr>
          <a:xfrm>
            <a:off x="6415887"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690207"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Нарушение созревания легких</a:t>
            </a:r>
          </a:p>
        </p:txBody>
      </p:sp>
      <p:sp>
        <p:nvSpPr>
          <p:cNvPr id="23" name="Rounded Rectangle 22"/>
          <p:cNvSpPr/>
          <p:nvPr/>
        </p:nvSpPr>
        <p:spPr>
          <a:xfrm>
            <a:off x="6415887"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690207"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Плохая переносимость родов — риск гипоксии</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1">
                <a:solidFill>
                  <a:srgbClr val="5FD3B5"/>
                </a:solidFill>
                <a:latin typeface="Georgia"/>
              </a:rPr>
              <a:t>04</a:t>
            </a:r>
          </a:p>
        </p:txBody>
      </p:sp>
      <p:sp>
        <p:nvSpPr>
          <p:cNvPr id="3" name="Rectangle 2"/>
          <p:cNvSpPr/>
          <p:nvPr/>
        </p:nvSpPr>
        <p:spPr>
          <a:xfrm>
            <a:off x="5364327" y="2560320"/>
            <a:ext cx="1463040" cy="73152"/>
          </a:xfrm>
          <a:prstGeom prst="rect">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1">
                <a:solidFill>
                  <a:srgbClr val="F7EFE8"/>
                </a:solidFill>
                <a:latin typeface="Georgia"/>
              </a:rPr>
              <a:t>Диагностика и тактика ведения</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B7A89D"/>
                </a:solidFill>
                <a:latin typeface="Candara"/>
              </a:rPr>
              <a:t>Современные подходы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Алгоритм диагностики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15</a:t>
            </a:r>
          </a:p>
        </p:txBody>
      </p:sp>
      <p:sp>
        <p:nvSpPr>
          <p:cNvPr id="11" name="Rounded Rectangle 10"/>
          <p:cNvSpPr/>
          <p:nvPr/>
        </p:nvSpPr>
        <p:spPr>
          <a:xfrm>
            <a:off x="640080" y="3246120"/>
            <a:ext cx="2618155" cy="274320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59" y="3383279"/>
            <a:ext cx="2270683" cy="548640"/>
          </a:xfrm>
          <a:prstGeom prst="rect">
            <a:avLst/>
          </a:prstGeom>
          <a:noFill/>
        </p:spPr>
        <p:txBody>
          <a:bodyPr wrap="square" lIns="0" tIns="0" rIns="0" bIns="0" anchor="t"/>
          <a:lstStyle/>
          <a:p>
            <a:pPr algn="l">
              <a:lnSpc>
                <a:spcPct val="105000"/>
              </a:lnSpc>
            </a:pPr>
            <a:r>
              <a:rPr sz="2600" b="1">
                <a:solidFill>
                  <a:srgbClr val="0B0B0B"/>
                </a:solidFill>
                <a:latin typeface="Georgia"/>
              </a:rPr>
              <a:t>01</a:t>
            </a:r>
          </a:p>
        </p:txBody>
      </p:sp>
      <p:sp>
        <p:nvSpPr>
          <p:cNvPr id="13" name="TextBox 12"/>
          <p:cNvSpPr txBox="1"/>
          <p:nvPr/>
        </p:nvSpPr>
        <p:spPr>
          <a:xfrm>
            <a:off x="822959" y="3977639"/>
            <a:ext cx="2252395" cy="868680"/>
          </a:xfrm>
          <a:prstGeom prst="rect">
            <a:avLst/>
          </a:prstGeom>
          <a:noFill/>
        </p:spPr>
        <p:txBody>
          <a:bodyPr wrap="square" lIns="0" tIns="0" rIns="0" bIns="0" anchor="t"/>
          <a:lstStyle/>
          <a:p>
            <a:pPr algn="l">
              <a:lnSpc>
                <a:spcPct val="105000"/>
              </a:lnSpc>
            </a:pPr>
            <a:r>
              <a:rPr sz="2000" b="1">
                <a:solidFill>
                  <a:srgbClr val="0B0B0B"/>
                </a:solidFill>
                <a:latin typeface="Georgia"/>
              </a:rPr>
              <a:t>УЗИ-скрининг</a:t>
            </a:r>
          </a:p>
        </p:txBody>
      </p:sp>
      <p:sp>
        <p:nvSpPr>
          <p:cNvPr id="14" name="TextBox 13"/>
          <p:cNvSpPr txBox="1"/>
          <p:nvPr/>
        </p:nvSpPr>
        <p:spPr>
          <a:xfrm>
            <a:off x="822959" y="4892040"/>
            <a:ext cx="2252395" cy="960120"/>
          </a:xfrm>
          <a:prstGeom prst="rect">
            <a:avLst/>
          </a:prstGeom>
          <a:noFill/>
        </p:spPr>
        <p:txBody>
          <a:bodyPr wrap="square" lIns="0" tIns="0" rIns="0" bIns="0" anchor="t"/>
          <a:lstStyle/>
          <a:p>
            <a:pPr algn="l">
              <a:lnSpc>
                <a:spcPct val="105000"/>
              </a:lnSpc>
            </a:pPr>
            <a:r>
              <a:rPr sz="1500" b="0">
                <a:solidFill>
                  <a:srgbClr val="0B0B0B"/>
                </a:solidFill>
                <a:latin typeface="Candara"/>
              </a:rPr>
              <a:t>Плановая оценка объема амниотической жидкости на каждом УЗИ</a:t>
            </a:r>
          </a:p>
        </p:txBody>
      </p:sp>
      <p:sp>
        <p:nvSpPr>
          <p:cNvPr id="15" name="Rounded Rectangle 14"/>
          <p:cNvSpPr/>
          <p:nvPr/>
        </p:nvSpPr>
        <p:spPr>
          <a:xfrm>
            <a:off x="3367963" y="2788920"/>
            <a:ext cx="2618155" cy="3200400"/>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550843" y="2926079"/>
            <a:ext cx="2270683" cy="548640"/>
          </a:xfrm>
          <a:prstGeom prst="rect">
            <a:avLst/>
          </a:prstGeom>
          <a:noFill/>
        </p:spPr>
        <p:txBody>
          <a:bodyPr wrap="square" lIns="0" tIns="0" rIns="0" bIns="0" anchor="t"/>
          <a:lstStyle/>
          <a:p>
            <a:pPr algn="l">
              <a:lnSpc>
                <a:spcPct val="105000"/>
              </a:lnSpc>
            </a:pPr>
            <a:r>
              <a:rPr sz="2600" b="1">
                <a:solidFill>
                  <a:srgbClr val="0B0B0B"/>
                </a:solidFill>
                <a:latin typeface="Georgia"/>
              </a:rPr>
              <a:t>02</a:t>
            </a:r>
          </a:p>
        </p:txBody>
      </p:sp>
      <p:sp>
        <p:nvSpPr>
          <p:cNvPr id="17" name="TextBox 16"/>
          <p:cNvSpPr txBox="1"/>
          <p:nvPr/>
        </p:nvSpPr>
        <p:spPr>
          <a:xfrm>
            <a:off x="3550843" y="3520439"/>
            <a:ext cx="2252395" cy="868680"/>
          </a:xfrm>
          <a:prstGeom prst="rect">
            <a:avLst/>
          </a:prstGeom>
          <a:noFill/>
        </p:spPr>
        <p:txBody>
          <a:bodyPr wrap="square" lIns="0" tIns="0" rIns="0" bIns="0" anchor="t"/>
          <a:lstStyle/>
          <a:p>
            <a:pPr algn="l">
              <a:lnSpc>
                <a:spcPct val="105000"/>
              </a:lnSpc>
            </a:pPr>
            <a:r>
              <a:rPr sz="2000" b="1">
                <a:solidFill>
                  <a:srgbClr val="0B0B0B"/>
                </a:solidFill>
                <a:latin typeface="Georgia"/>
              </a:rPr>
              <a:t>Измерение ИАЖ или МВК</a:t>
            </a:r>
          </a:p>
        </p:txBody>
      </p:sp>
      <p:sp>
        <p:nvSpPr>
          <p:cNvPr id="18" name="TextBox 17"/>
          <p:cNvSpPr txBox="1"/>
          <p:nvPr/>
        </p:nvSpPr>
        <p:spPr>
          <a:xfrm>
            <a:off x="3550843" y="4434840"/>
            <a:ext cx="2252395" cy="1417320"/>
          </a:xfrm>
          <a:prstGeom prst="rect">
            <a:avLst/>
          </a:prstGeom>
          <a:noFill/>
        </p:spPr>
        <p:txBody>
          <a:bodyPr wrap="square" lIns="0" tIns="0" rIns="0" bIns="0" anchor="t"/>
          <a:lstStyle/>
          <a:p>
            <a:pPr algn="l">
              <a:lnSpc>
                <a:spcPct val="105000"/>
              </a:lnSpc>
            </a:pPr>
            <a:r>
              <a:rPr sz="1600" b="0">
                <a:solidFill>
                  <a:srgbClr val="0B0B0B"/>
                </a:solidFill>
                <a:latin typeface="Candara"/>
              </a:rPr>
              <a:t>Количественная оценка для подтверждения диагноза</a:t>
            </a:r>
          </a:p>
        </p:txBody>
      </p:sp>
      <p:sp>
        <p:nvSpPr>
          <p:cNvPr id="19" name="Rounded Rectangle 18"/>
          <p:cNvSpPr/>
          <p:nvPr/>
        </p:nvSpPr>
        <p:spPr>
          <a:xfrm>
            <a:off x="6095847" y="2331720"/>
            <a:ext cx="2618155" cy="3657600"/>
          </a:xfrm>
          <a:prstGeom prst="roundRect">
            <a:avLst>
              <a:gd name="adj" fmla="val 16000"/>
            </a:avLst>
          </a:prstGeom>
          <a:solidFill>
            <a:srgbClr val="E883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278727" y="2468879"/>
            <a:ext cx="2270683" cy="548640"/>
          </a:xfrm>
          <a:prstGeom prst="rect">
            <a:avLst/>
          </a:prstGeom>
          <a:noFill/>
        </p:spPr>
        <p:txBody>
          <a:bodyPr wrap="square" lIns="0" tIns="0" rIns="0" bIns="0" anchor="t"/>
          <a:lstStyle/>
          <a:p>
            <a:pPr algn="l">
              <a:lnSpc>
                <a:spcPct val="105000"/>
              </a:lnSpc>
            </a:pPr>
            <a:r>
              <a:rPr sz="2600" b="1">
                <a:solidFill>
                  <a:srgbClr val="0B0B0B"/>
                </a:solidFill>
                <a:latin typeface="Georgia"/>
              </a:rPr>
              <a:t>03</a:t>
            </a:r>
          </a:p>
        </p:txBody>
      </p:sp>
      <p:sp>
        <p:nvSpPr>
          <p:cNvPr id="21" name="TextBox 20"/>
          <p:cNvSpPr txBox="1"/>
          <p:nvPr/>
        </p:nvSpPr>
        <p:spPr>
          <a:xfrm>
            <a:off x="6278727" y="3063239"/>
            <a:ext cx="2252395" cy="868680"/>
          </a:xfrm>
          <a:prstGeom prst="rect">
            <a:avLst/>
          </a:prstGeom>
          <a:noFill/>
        </p:spPr>
        <p:txBody>
          <a:bodyPr wrap="square" lIns="0" tIns="0" rIns="0" bIns="0" anchor="t"/>
          <a:lstStyle/>
          <a:p>
            <a:pPr algn="l">
              <a:lnSpc>
                <a:spcPct val="105000"/>
              </a:lnSpc>
            </a:pPr>
            <a:r>
              <a:rPr sz="2000" b="1">
                <a:solidFill>
                  <a:srgbClr val="0B0B0B"/>
                </a:solidFill>
                <a:latin typeface="Georgia"/>
              </a:rPr>
              <a:t>Поиск причины</a:t>
            </a:r>
          </a:p>
        </p:txBody>
      </p:sp>
      <p:sp>
        <p:nvSpPr>
          <p:cNvPr id="22" name="TextBox 21"/>
          <p:cNvSpPr txBox="1"/>
          <p:nvPr/>
        </p:nvSpPr>
        <p:spPr>
          <a:xfrm>
            <a:off x="6278727" y="3977639"/>
            <a:ext cx="2252395" cy="1874519"/>
          </a:xfrm>
          <a:prstGeom prst="rect">
            <a:avLst/>
          </a:prstGeom>
          <a:noFill/>
        </p:spPr>
        <p:txBody>
          <a:bodyPr wrap="square" lIns="0" tIns="0" rIns="0" bIns="0" anchor="t"/>
          <a:lstStyle/>
          <a:p>
            <a:pPr algn="l">
              <a:lnSpc>
                <a:spcPct val="105000"/>
              </a:lnSpc>
            </a:pPr>
            <a:r>
              <a:rPr sz="1600" b="0">
                <a:solidFill>
                  <a:srgbClr val="0B0B0B"/>
                </a:solidFill>
                <a:latin typeface="Candara"/>
              </a:rPr>
              <a:t>Обследование на инфекции, диабет, иммунологический конфликт</a:t>
            </a:r>
          </a:p>
        </p:txBody>
      </p:sp>
      <p:sp>
        <p:nvSpPr>
          <p:cNvPr id="23" name="Rounded Rectangle 22"/>
          <p:cNvSpPr/>
          <p:nvPr/>
        </p:nvSpPr>
        <p:spPr>
          <a:xfrm>
            <a:off x="8823731" y="1874519"/>
            <a:ext cx="2618155" cy="4114800"/>
          </a:xfrm>
          <a:prstGeom prst="roundRect">
            <a:avLst>
              <a:gd name="adj" fmla="val 16000"/>
            </a:avLst>
          </a:prstGeom>
          <a:solidFill>
            <a:srgbClr val="8AB6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006611" y="2011679"/>
            <a:ext cx="2270683" cy="548640"/>
          </a:xfrm>
          <a:prstGeom prst="rect">
            <a:avLst/>
          </a:prstGeom>
          <a:noFill/>
        </p:spPr>
        <p:txBody>
          <a:bodyPr wrap="square" lIns="0" tIns="0" rIns="0" bIns="0" anchor="t"/>
          <a:lstStyle/>
          <a:p>
            <a:pPr algn="l">
              <a:lnSpc>
                <a:spcPct val="105000"/>
              </a:lnSpc>
            </a:pPr>
            <a:r>
              <a:rPr sz="2600" b="1">
                <a:solidFill>
                  <a:srgbClr val="0B0B0B"/>
                </a:solidFill>
                <a:latin typeface="Georgia"/>
              </a:rPr>
              <a:t>04</a:t>
            </a:r>
          </a:p>
        </p:txBody>
      </p:sp>
      <p:sp>
        <p:nvSpPr>
          <p:cNvPr id="25" name="TextBox 24"/>
          <p:cNvSpPr txBox="1"/>
          <p:nvPr/>
        </p:nvSpPr>
        <p:spPr>
          <a:xfrm>
            <a:off x="9006611" y="2606039"/>
            <a:ext cx="2252395" cy="868680"/>
          </a:xfrm>
          <a:prstGeom prst="rect">
            <a:avLst/>
          </a:prstGeom>
          <a:noFill/>
        </p:spPr>
        <p:txBody>
          <a:bodyPr wrap="square" lIns="0" tIns="0" rIns="0" bIns="0" anchor="t"/>
          <a:lstStyle/>
          <a:p>
            <a:pPr algn="l">
              <a:lnSpc>
                <a:spcPct val="105000"/>
              </a:lnSpc>
            </a:pPr>
            <a:r>
              <a:rPr sz="1900" b="1">
                <a:solidFill>
                  <a:srgbClr val="0B0B0B"/>
                </a:solidFill>
                <a:latin typeface="Georgia"/>
              </a:rPr>
              <a:t>Оценка состояния плода</a:t>
            </a:r>
          </a:p>
        </p:txBody>
      </p:sp>
      <p:sp>
        <p:nvSpPr>
          <p:cNvPr id="26" name="TextBox 25"/>
          <p:cNvSpPr txBox="1"/>
          <p:nvPr/>
        </p:nvSpPr>
        <p:spPr>
          <a:xfrm>
            <a:off x="9006611" y="3520439"/>
            <a:ext cx="2252395" cy="2331720"/>
          </a:xfrm>
          <a:prstGeom prst="rect">
            <a:avLst/>
          </a:prstGeom>
          <a:noFill/>
        </p:spPr>
        <p:txBody>
          <a:bodyPr wrap="square" lIns="0" tIns="0" rIns="0" bIns="0" anchor="t"/>
          <a:lstStyle/>
          <a:p>
            <a:pPr algn="l">
              <a:lnSpc>
                <a:spcPct val="105000"/>
              </a:lnSpc>
            </a:pPr>
            <a:r>
              <a:rPr sz="1600" b="0">
                <a:solidFill>
                  <a:srgbClr val="0B0B0B"/>
                </a:solidFill>
                <a:latin typeface="Candara"/>
              </a:rPr>
              <a:t>Допплерометрия, кардиотокография, биометрия</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Тактика при многоводии и маловодии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16</a:t>
            </a:r>
          </a:p>
        </p:txBody>
      </p:sp>
      <p:sp>
        <p:nvSpPr>
          <p:cNvPr id="11" name="Rounded Rectangle 10"/>
          <p:cNvSpPr/>
          <p:nvPr/>
        </p:nvSpPr>
        <p:spPr>
          <a:xfrm>
            <a:off x="640080" y="1920240"/>
            <a:ext cx="5227167" cy="4114800"/>
          </a:xfrm>
          <a:prstGeom prst="roundRect">
            <a:avLst>
              <a:gd name="adj" fmla="val 16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05840" y="2057400"/>
            <a:ext cx="4495647" cy="731520"/>
          </a:xfrm>
          <a:prstGeom prst="rect">
            <a:avLst/>
          </a:prstGeom>
          <a:noFill/>
        </p:spPr>
        <p:txBody>
          <a:bodyPr wrap="square" lIns="0" tIns="0" rIns="0" bIns="0" anchor="ctr"/>
          <a:lstStyle/>
          <a:p>
            <a:pPr algn="l">
              <a:lnSpc>
                <a:spcPct val="105000"/>
              </a:lnSpc>
            </a:pPr>
            <a:r>
              <a:rPr sz="2600" b="1">
                <a:solidFill>
                  <a:srgbClr val="0B0B0B"/>
                </a:solidFill>
                <a:latin typeface="Georgia"/>
              </a:rPr>
              <a:t>Многоводие</a:t>
            </a:r>
          </a:p>
        </p:txBody>
      </p:sp>
      <p:sp>
        <p:nvSpPr>
          <p:cNvPr id="13" name="Rectangle 12"/>
          <p:cNvSpPr/>
          <p:nvPr/>
        </p:nvSpPr>
        <p:spPr>
          <a:xfrm>
            <a:off x="1005840" y="2852928"/>
            <a:ext cx="7315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1005840" y="32689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63040" y="3108960"/>
            <a:ext cx="4038447" cy="493776"/>
          </a:xfrm>
          <a:prstGeom prst="rect">
            <a:avLst/>
          </a:prstGeom>
          <a:noFill/>
        </p:spPr>
        <p:txBody>
          <a:bodyPr wrap="square" lIns="0" tIns="0" rIns="0" bIns="0" anchor="t"/>
          <a:lstStyle/>
          <a:p>
            <a:pPr algn="l">
              <a:lnSpc>
                <a:spcPct val="105000"/>
              </a:lnSpc>
            </a:pPr>
            <a:r>
              <a:rPr sz="1500" b="0">
                <a:solidFill>
                  <a:srgbClr val="0B0B0B"/>
                </a:solidFill>
                <a:latin typeface="Candara"/>
              </a:rPr>
              <a:t>Контроль гликемии при диабете</a:t>
            </a:r>
          </a:p>
        </p:txBody>
      </p:sp>
      <p:sp>
        <p:nvSpPr>
          <p:cNvPr id="16" name="Rectangle 15"/>
          <p:cNvSpPr/>
          <p:nvPr/>
        </p:nvSpPr>
        <p:spPr>
          <a:xfrm>
            <a:off x="1005840" y="381762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463040" y="3657600"/>
            <a:ext cx="4038447" cy="493776"/>
          </a:xfrm>
          <a:prstGeom prst="rect">
            <a:avLst/>
          </a:prstGeom>
          <a:noFill/>
        </p:spPr>
        <p:txBody>
          <a:bodyPr wrap="square" lIns="0" tIns="0" rIns="0" bIns="0" anchor="t"/>
          <a:lstStyle/>
          <a:p>
            <a:pPr algn="l">
              <a:lnSpc>
                <a:spcPct val="105000"/>
              </a:lnSpc>
            </a:pPr>
            <a:r>
              <a:rPr sz="1500" b="0">
                <a:solidFill>
                  <a:srgbClr val="0B0B0B"/>
                </a:solidFill>
                <a:latin typeface="Candara"/>
              </a:rPr>
              <a:t>Скрининг на инфекции</a:t>
            </a:r>
          </a:p>
        </p:txBody>
      </p:sp>
      <p:sp>
        <p:nvSpPr>
          <p:cNvPr id="18" name="Rectangle 17"/>
          <p:cNvSpPr/>
          <p:nvPr/>
        </p:nvSpPr>
        <p:spPr>
          <a:xfrm>
            <a:off x="1005840" y="4366259"/>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463040" y="4206240"/>
            <a:ext cx="4038447" cy="493776"/>
          </a:xfrm>
          <a:prstGeom prst="rect">
            <a:avLst/>
          </a:prstGeom>
          <a:noFill/>
        </p:spPr>
        <p:txBody>
          <a:bodyPr wrap="square" lIns="0" tIns="0" rIns="0" bIns="0" anchor="t"/>
          <a:lstStyle/>
          <a:p>
            <a:pPr algn="l">
              <a:lnSpc>
                <a:spcPct val="105000"/>
              </a:lnSpc>
            </a:pPr>
            <a:r>
              <a:rPr sz="1500" b="0">
                <a:solidFill>
                  <a:srgbClr val="0B0B0B"/>
                </a:solidFill>
                <a:latin typeface="Candara"/>
              </a:rPr>
              <a:t>Оценка анатомии плода</a:t>
            </a:r>
          </a:p>
        </p:txBody>
      </p:sp>
      <p:sp>
        <p:nvSpPr>
          <p:cNvPr id="20" name="Rectangle 19"/>
          <p:cNvSpPr/>
          <p:nvPr/>
        </p:nvSpPr>
        <p:spPr>
          <a:xfrm>
            <a:off x="1005840" y="4914899"/>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463040" y="4754879"/>
            <a:ext cx="4038447" cy="493776"/>
          </a:xfrm>
          <a:prstGeom prst="rect">
            <a:avLst/>
          </a:prstGeom>
          <a:noFill/>
        </p:spPr>
        <p:txBody>
          <a:bodyPr wrap="square" lIns="0" tIns="0" rIns="0" bIns="0" anchor="t"/>
          <a:lstStyle/>
          <a:p>
            <a:pPr algn="l">
              <a:lnSpc>
                <a:spcPct val="105000"/>
              </a:lnSpc>
            </a:pPr>
            <a:r>
              <a:rPr sz="1500" b="0">
                <a:solidFill>
                  <a:srgbClr val="0B0B0B"/>
                </a:solidFill>
                <a:latin typeface="Candara"/>
              </a:rPr>
              <a:t>При остром — возможна амниотомия</a:t>
            </a:r>
          </a:p>
        </p:txBody>
      </p:sp>
      <p:sp>
        <p:nvSpPr>
          <p:cNvPr id="22" name="Rectangle 21"/>
          <p:cNvSpPr/>
          <p:nvPr/>
        </p:nvSpPr>
        <p:spPr>
          <a:xfrm>
            <a:off x="1005840" y="546354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463040" y="5303520"/>
            <a:ext cx="4038447" cy="493776"/>
          </a:xfrm>
          <a:prstGeom prst="rect">
            <a:avLst/>
          </a:prstGeom>
          <a:noFill/>
        </p:spPr>
        <p:txBody>
          <a:bodyPr wrap="square" lIns="0" tIns="0" rIns="0" bIns="0" anchor="t"/>
          <a:lstStyle/>
          <a:p>
            <a:pPr algn="l">
              <a:lnSpc>
                <a:spcPct val="105000"/>
              </a:lnSpc>
            </a:pPr>
            <a:r>
              <a:rPr sz="1500" b="0">
                <a:solidFill>
                  <a:srgbClr val="0B0B0B"/>
                </a:solidFill>
                <a:latin typeface="Candara"/>
              </a:rPr>
              <a:t>Родоразрешение с учетом акушерской ситуации</a:t>
            </a:r>
          </a:p>
        </p:txBody>
      </p:sp>
      <p:sp>
        <p:nvSpPr>
          <p:cNvPr id="24" name="Rounded Rectangle 23"/>
          <p:cNvSpPr/>
          <p:nvPr/>
        </p:nvSpPr>
        <p:spPr>
          <a:xfrm>
            <a:off x="6324447" y="1920240"/>
            <a:ext cx="5227167" cy="4114800"/>
          </a:xfrm>
          <a:prstGeom prst="roundRect">
            <a:avLst>
              <a:gd name="adj" fmla="val 16000"/>
            </a:avLst>
          </a:prstGeom>
          <a:solidFill>
            <a:srgbClr val="F2B0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690207" y="2057400"/>
            <a:ext cx="4495647" cy="731520"/>
          </a:xfrm>
          <a:prstGeom prst="rect">
            <a:avLst/>
          </a:prstGeom>
          <a:noFill/>
        </p:spPr>
        <p:txBody>
          <a:bodyPr wrap="square" lIns="0" tIns="0" rIns="0" bIns="0" anchor="ctr"/>
          <a:lstStyle/>
          <a:p>
            <a:pPr algn="l">
              <a:lnSpc>
                <a:spcPct val="105000"/>
              </a:lnSpc>
            </a:pPr>
            <a:r>
              <a:rPr sz="2600" b="1">
                <a:solidFill>
                  <a:srgbClr val="0B0B0B"/>
                </a:solidFill>
                <a:latin typeface="Georgia"/>
              </a:rPr>
              <a:t>Маловодие</a:t>
            </a:r>
          </a:p>
        </p:txBody>
      </p:sp>
      <p:sp>
        <p:nvSpPr>
          <p:cNvPr id="26" name="Rectangle 25"/>
          <p:cNvSpPr/>
          <p:nvPr/>
        </p:nvSpPr>
        <p:spPr>
          <a:xfrm>
            <a:off x="6690207" y="2852928"/>
            <a:ext cx="7315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690207" y="326898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147407" y="3108960"/>
            <a:ext cx="4038447" cy="493776"/>
          </a:xfrm>
          <a:prstGeom prst="rect">
            <a:avLst/>
          </a:prstGeom>
          <a:noFill/>
        </p:spPr>
        <p:txBody>
          <a:bodyPr wrap="square" lIns="0" tIns="0" rIns="0" bIns="0" anchor="t"/>
          <a:lstStyle/>
          <a:p>
            <a:pPr algn="l">
              <a:lnSpc>
                <a:spcPct val="105000"/>
              </a:lnSpc>
            </a:pPr>
            <a:r>
              <a:rPr sz="1600" b="0">
                <a:solidFill>
                  <a:srgbClr val="0B0B0B"/>
                </a:solidFill>
                <a:latin typeface="Candara"/>
              </a:rPr>
              <a:t>Мониторинг состояния плода</a:t>
            </a:r>
          </a:p>
        </p:txBody>
      </p:sp>
      <p:sp>
        <p:nvSpPr>
          <p:cNvPr id="29" name="Rectangle 28"/>
          <p:cNvSpPr/>
          <p:nvPr/>
        </p:nvSpPr>
        <p:spPr>
          <a:xfrm>
            <a:off x="6690207" y="381762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147407" y="3657600"/>
            <a:ext cx="4038447" cy="493776"/>
          </a:xfrm>
          <a:prstGeom prst="rect">
            <a:avLst/>
          </a:prstGeom>
          <a:noFill/>
        </p:spPr>
        <p:txBody>
          <a:bodyPr wrap="square" lIns="0" tIns="0" rIns="0" bIns="0" anchor="t"/>
          <a:lstStyle/>
          <a:p>
            <a:pPr algn="l">
              <a:lnSpc>
                <a:spcPct val="105000"/>
              </a:lnSpc>
            </a:pPr>
            <a:r>
              <a:rPr sz="1600" b="0">
                <a:solidFill>
                  <a:srgbClr val="0B0B0B"/>
                </a:solidFill>
                <a:latin typeface="Candara"/>
              </a:rPr>
              <a:t>Оценка плацентарной функции</a:t>
            </a:r>
          </a:p>
        </p:txBody>
      </p:sp>
      <p:sp>
        <p:nvSpPr>
          <p:cNvPr id="31" name="Rectangle 30"/>
          <p:cNvSpPr/>
          <p:nvPr/>
        </p:nvSpPr>
        <p:spPr>
          <a:xfrm>
            <a:off x="6690207" y="4366259"/>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147407" y="4206240"/>
            <a:ext cx="4038447" cy="493776"/>
          </a:xfrm>
          <a:prstGeom prst="rect">
            <a:avLst/>
          </a:prstGeom>
          <a:noFill/>
        </p:spPr>
        <p:txBody>
          <a:bodyPr wrap="square" lIns="0" tIns="0" rIns="0" bIns="0" anchor="t"/>
          <a:lstStyle/>
          <a:p>
            <a:pPr algn="l">
              <a:lnSpc>
                <a:spcPct val="105000"/>
              </a:lnSpc>
            </a:pPr>
            <a:r>
              <a:rPr sz="1600" b="0">
                <a:solidFill>
                  <a:srgbClr val="0B0B0B"/>
                </a:solidFill>
                <a:latin typeface="Candara"/>
              </a:rPr>
              <a:t>Исключение разрыва оболочек</a:t>
            </a:r>
          </a:p>
        </p:txBody>
      </p:sp>
      <p:sp>
        <p:nvSpPr>
          <p:cNvPr id="33" name="Rectangle 32"/>
          <p:cNvSpPr/>
          <p:nvPr/>
        </p:nvSpPr>
        <p:spPr>
          <a:xfrm>
            <a:off x="6690207" y="4914899"/>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147407" y="4754879"/>
            <a:ext cx="4038447" cy="493776"/>
          </a:xfrm>
          <a:prstGeom prst="rect">
            <a:avLst/>
          </a:prstGeom>
          <a:noFill/>
        </p:spPr>
        <p:txBody>
          <a:bodyPr wrap="square" lIns="0" tIns="0" rIns="0" bIns="0" anchor="t"/>
          <a:lstStyle/>
          <a:p>
            <a:pPr algn="l">
              <a:lnSpc>
                <a:spcPct val="105000"/>
              </a:lnSpc>
            </a:pPr>
            <a:r>
              <a:rPr sz="1600" b="0">
                <a:solidFill>
                  <a:srgbClr val="0B0B0B"/>
                </a:solidFill>
                <a:latin typeface="Candara"/>
              </a:rPr>
              <a:t>Решение о сроке и способе родоразрешения</a:t>
            </a:r>
          </a:p>
        </p:txBody>
      </p:sp>
      <p:sp>
        <p:nvSpPr>
          <p:cNvPr id="35" name="Rectangle 34"/>
          <p:cNvSpPr/>
          <p:nvPr/>
        </p:nvSpPr>
        <p:spPr>
          <a:xfrm>
            <a:off x="6690207" y="5463540"/>
            <a:ext cx="27432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7147407" y="5303520"/>
            <a:ext cx="4038447" cy="493776"/>
          </a:xfrm>
          <a:prstGeom prst="rect">
            <a:avLst/>
          </a:prstGeom>
          <a:noFill/>
        </p:spPr>
        <p:txBody>
          <a:bodyPr wrap="square" lIns="0" tIns="0" rIns="0" bIns="0" anchor="t"/>
          <a:lstStyle/>
          <a:p>
            <a:pPr algn="l">
              <a:lnSpc>
                <a:spcPct val="105000"/>
              </a:lnSpc>
            </a:pPr>
            <a:r>
              <a:rPr sz="1600" b="0">
                <a:solidFill>
                  <a:srgbClr val="0B0B0B"/>
                </a:solidFill>
                <a:latin typeface="Candara"/>
              </a:rPr>
              <a:t>При доношенном сроке — активная тактика</a:t>
            </a:r>
          </a:p>
        </p:txBody>
      </p:sp>
      <p:sp>
        <p:nvSpPr>
          <p:cNvPr id="37" name="Oval 36"/>
          <p:cNvSpPr/>
          <p:nvPr/>
        </p:nvSpPr>
        <p:spPr>
          <a:xfrm>
            <a:off x="5803239" y="3749039"/>
            <a:ext cx="585216" cy="585216"/>
          </a:xfrm>
          <a:prstGeom prst="ellipse">
            <a:avLst/>
          </a:prstGeom>
          <a:solidFill>
            <a:srgbClr val="1F1612"/>
          </a:solidFill>
          <a:ln w="19050">
            <a:solidFill>
              <a:srgbClr val="B7A89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6004407" y="3950208"/>
            <a:ext cx="182880" cy="182880"/>
          </a:xfrm>
          <a:prstGeom prst="ellipse">
            <a:avLst/>
          </a:prstGeom>
          <a:solidFill>
            <a:srgbClr val="B7A8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89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Ключевые моменты ведения беременности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17</a:t>
            </a:r>
          </a:p>
        </p:txBody>
      </p:sp>
      <p:sp>
        <p:nvSpPr>
          <p:cNvPr id="11" name="Rounded Rectangle 10"/>
          <p:cNvSpPr/>
          <p:nvPr/>
        </p:nvSpPr>
        <p:spPr>
          <a:xfrm>
            <a:off x="640080"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914400"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Динамическая оценка объема амниотической жидкости при каждом УЗИ</a:t>
            </a:r>
          </a:p>
        </p:txBody>
      </p:sp>
      <p:sp>
        <p:nvSpPr>
          <p:cNvPr id="14" name="Rounded Rectangle 13"/>
          <p:cNvSpPr/>
          <p:nvPr/>
        </p:nvSpPr>
        <p:spPr>
          <a:xfrm>
            <a:off x="640080"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914400"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Обязательный скрининг на сахарный диабет при многоводии</a:t>
            </a:r>
          </a:p>
        </p:txBody>
      </p:sp>
      <p:sp>
        <p:nvSpPr>
          <p:cNvPr id="17" name="Rounded Rectangle 16"/>
          <p:cNvSpPr/>
          <p:nvPr/>
        </p:nvSpPr>
        <p:spPr>
          <a:xfrm>
            <a:off x="640080" y="4724399"/>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14400" y="529041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Обследование на инфекции при обоих состояниях</a:t>
            </a:r>
          </a:p>
        </p:txBody>
      </p:sp>
      <p:sp>
        <p:nvSpPr>
          <p:cNvPr id="20" name="Rounded Rectangle 19"/>
          <p:cNvSpPr/>
          <p:nvPr/>
        </p:nvSpPr>
        <p:spPr>
          <a:xfrm>
            <a:off x="6415887" y="192024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690207" y="248625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Консультация генетика при выявлении аномалий плода</a:t>
            </a:r>
          </a:p>
        </p:txBody>
      </p:sp>
      <p:sp>
        <p:nvSpPr>
          <p:cNvPr id="23" name="Rounded Rectangle 22"/>
          <p:cNvSpPr/>
          <p:nvPr/>
        </p:nvSpPr>
        <p:spPr>
          <a:xfrm>
            <a:off x="6415887" y="3322320"/>
            <a:ext cx="5135727" cy="1177747"/>
          </a:xfrm>
          <a:prstGeom prst="roundRect">
            <a:avLst>
              <a:gd name="adj" fmla="val 16000"/>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690207" y="3888333"/>
            <a:ext cx="274320" cy="4572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F7EFE8"/>
                </a:solidFill>
                <a:latin typeface="Candara"/>
              </a:rPr>
              <a:t>Совместное решение с пациенткой о тактике родоразрешения</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Выводы</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18</a:t>
            </a:r>
          </a:p>
        </p:txBody>
      </p:sp>
      <p:sp>
        <p:nvSpPr>
          <p:cNvPr id="11" name="TextBox 10"/>
          <p:cNvSpPr txBox="1"/>
          <p:nvPr/>
        </p:nvSpPr>
        <p:spPr>
          <a:xfrm>
            <a:off x="640080" y="1874519"/>
            <a:ext cx="1005840" cy="668426"/>
          </a:xfrm>
          <a:prstGeom prst="rect">
            <a:avLst/>
          </a:prstGeom>
          <a:noFill/>
        </p:spPr>
        <p:txBody>
          <a:bodyPr wrap="square" lIns="0" tIns="0" rIns="0" bIns="0" anchor="ctr"/>
          <a:lstStyle/>
          <a:p>
            <a:pPr algn="l">
              <a:lnSpc>
                <a:spcPct val="105000"/>
              </a:lnSpc>
            </a:pPr>
            <a:r>
              <a:rPr sz="3600" b="1">
                <a:solidFill>
                  <a:srgbClr val="5FD3B5"/>
                </a:solidFill>
                <a:latin typeface="Georgia"/>
              </a:rPr>
              <a:t>01</a:t>
            </a:r>
          </a:p>
        </p:txBody>
      </p:sp>
      <p:sp>
        <p:nvSpPr>
          <p:cNvPr id="12" name="TextBox 11"/>
          <p:cNvSpPr txBox="1"/>
          <p:nvPr/>
        </p:nvSpPr>
        <p:spPr>
          <a:xfrm>
            <a:off x="1920239" y="1874519"/>
            <a:ext cx="9631375" cy="668426"/>
          </a:xfrm>
          <a:prstGeom prst="rect">
            <a:avLst/>
          </a:prstGeom>
          <a:noFill/>
        </p:spPr>
        <p:txBody>
          <a:bodyPr wrap="square" lIns="0" tIns="0" rIns="0" bIns="0" anchor="ctr"/>
          <a:lstStyle/>
          <a:p>
            <a:pPr algn="l">
              <a:lnSpc>
                <a:spcPct val="105000"/>
              </a:lnSpc>
            </a:pPr>
            <a:r>
              <a:rPr sz="2000" b="0">
                <a:solidFill>
                  <a:srgbClr val="F7EFE8"/>
                </a:solidFill>
                <a:latin typeface="Candara"/>
              </a:rPr>
              <a:t>Многоводие и маловодие — значимые факторы риска акушерских осложнений</a:t>
            </a:r>
          </a:p>
        </p:txBody>
      </p:sp>
      <p:sp>
        <p:nvSpPr>
          <p:cNvPr id="13" name="Rectangle 12"/>
          <p:cNvSpPr/>
          <p:nvPr/>
        </p:nvSpPr>
        <p:spPr>
          <a:xfrm>
            <a:off x="1920239" y="2597993"/>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0080" y="2660903"/>
            <a:ext cx="1005840" cy="668426"/>
          </a:xfrm>
          <a:prstGeom prst="rect">
            <a:avLst/>
          </a:prstGeom>
          <a:noFill/>
        </p:spPr>
        <p:txBody>
          <a:bodyPr wrap="square" lIns="0" tIns="0" rIns="0" bIns="0" anchor="ctr"/>
          <a:lstStyle/>
          <a:p>
            <a:pPr algn="l">
              <a:lnSpc>
                <a:spcPct val="105000"/>
              </a:lnSpc>
            </a:pPr>
            <a:r>
              <a:rPr sz="3600" b="1">
                <a:solidFill>
                  <a:srgbClr val="5FD3B5"/>
                </a:solidFill>
                <a:latin typeface="Georgia"/>
              </a:rPr>
              <a:t>02</a:t>
            </a:r>
          </a:p>
        </p:txBody>
      </p:sp>
      <p:sp>
        <p:nvSpPr>
          <p:cNvPr id="15" name="TextBox 14"/>
          <p:cNvSpPr txBox="1"/>
          <p:nvPr/>
        </p:nvSpPr>
        <p:spPr>
          <a:xfrm>
            <a:off x="1920239" y="2660903"/>
            <a:ext cx="9631375" cy="668426"/>
          </a:xfrm>
          <a:prstGeom prst="rect">
            <a:avLst/>
          </a:prstGeom>
          <a:noFill/>
        </p:spPr>
        <p:txBody>
          <a:bodyPr wrap="square" lIns="0" tIns="0" rIns="0" bIns="0" anchor="ctr"/>
          <a:lstStyle/>
          <a:p>
            <a:pPr algn="l">
              <a:lnSpc>
                <a:spcPct val="105000"/>
              </a:lnSpc>
            </a:pPr>
            <a:r>
              <a:rPr sz="2000" b="0">
                <a:solidFill>
                  <a:srgbClr val="F7EFE8"/>
                </a:solidFill>
                <a:latin typeface="Candara"/>
              </a:rPr>
              <a:t>УЗИ с измерением ИАЖ или МВК — основа диагностики</a:t>
            </a:r>
          </a:p>
        </p:txBody>
      </p:sp>
      <p:sp>
        <p:nvSpPr>
          <p:cNvPr id="16" name="Rectangle 15"/>
          <p:cNvSpPr/>
          <p:nvPr/>
        </p:nvSpPr>
        <p:spPr>
          <a:xfrm>
            <a:off x="1920239" y="3384377"/>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 y="3447287"/>
            <a:ext cx="1005840" cy="668426"/>
          </a:xfrm>
          <a:prstGeom prst="rect">
            <a:avLst/>
          </a:prstGeom>
          <a:noFill/>
        </p:spPr>
        <p:txBody>
          <a:bodyPr wrap="square" lIns="0" tIns="0" rIns="0" bIns="0" anchor="ctr"/>
          <a:lstStyle/>
          <a:p>
            <a:pPr algn="l">
              <a:lnSpc>
                <a:spcPct val="105000"/>
              </a:lnSpc>
            </a:pPr>
            <a:r>
              <a:rPr sz="3600" b="1">
                <a:solidFill>
                  <a:srgbClr val="5FD3B5"/>
                </a:solidFill>
                <a:latin typeface="Georgia"/>
              </a:rPr>
              <a:t>03</a:t>
            </a:r>
          </a:p>
        </p:txBody>
      </p:sp>
      <p:sp>
        <p:nvSpPr>
          <p:cNvPr id="18" name="TextBox 17"/>
          <p:cNvSpPr txBox="1"/>
          <p:nvPr/>
        </p:nvSpPr>
        <p:spPr>
          <a:xfrm>
            <a:off x="1920239" y="3447287"/>
            <a:ext cx="9631375" cy="668426"/>
          </a:xfrm>
          <a:prstGeom prst="rect">
            <a:avLst/>
          </a:prstGeom>
          <a:noFill/>
        </p:spPr>
        <p:txBody>
          <a:bodyPr wrap="square" lIns="0" tIns="0" rIns="0" bIns="0" anchor="ctr"/>
          <a:lstStyle/>
          <a:p>
            <a:pPr algn="l">
              <a:lnSpc>
                <a:spcPct val="105000"/>
              </a:lnSpc>
            </a:pPr>
            <a:r>
              <a:rPr sz="2000" b="0">
                <a:solidFill>
                  <a:srgbClr val="F7EFE8"/>
                </a:solidFill>
                <a:latin typeface="Candara"/>
              </a:rPr>
              <a:t>Причина устанавливается в большинстве случаев, но до 60% многоводии остаются идиопатическими</a:t>
            </a:r>
          </a:p>
        </p:txBody>
      </p:sp>
      <p:sp>
        <p:nvSpPr>
          <p:cNvPr id="19" name="Rectangle 18"/>
          <p:cNvSpPr/>
          <p:nvPr/>
        </p:nvSpPr>
        <p:spPr>
          <a:xfrm>
            <a:off x="1920239" y="4170761"/>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0080" y="4233672"/>
            <a:ext cx="1005840" cy="668426"/>
          </a:xfrm>
          <a:prstGeom prst="rect">
            <a:avLst/>
          </a:prstGeom>
          <a:noFill/>
        </p:spPr>
        <p:txBody>
          <a:bodyPr wrap="square" lIns="0" tIns="0" rIns="0" bIns="0" anchor="ctr"/>
          <a:lstStyle/>
          <a:p>
            <a:pPr algn="l">
              <a:lnSpc>
                <a:spcPct val="105000"/>
              </a:lnSpc>
            </a:pPr>
            <a:r>
              <a:rPr sz="3600" b="1">
                <a:solidFill>
                  <a:srgbClr val="5FD3B5"/>
                </a:solidFill>
                <a:latin typeface="Georgia"/>
              </a:rPr>
              <a:t>04</a:t>
            </a:r>
          </a:p>
        </p:txBody>
      </p:sp>
      <p:sp>
        <p:nvSpPr>
          <p:cNvPr id="21" name="TextBox 20"/>
          <p:cNvSpPr txBox="1"/>
          <p:nvPr/>
        </p:nvSpPr>
        <p:spPr>
          <a:xfrm>
            <a:off x="1920239" y="4233672"/>
            <a:ext cx="9631375" cy="668426"/>
          </a:xfrm>
          <a:prstGeom prst="rect">
            <a:avLst/>
          </a:prstGeom>
          <a:noFill/>
        </p:spPr>
        <p:txBody>
          <a:bodyPr wrap="square" lIns="0" tIns="0" rIns="0" bIns="0" anchor="ctr"/>
          <a:lstStyle/>
          <a:p>
            <a:pPr algn="l">
              <a:lnSpc>
                <a:spcPct val="105000"/>
              </a:lnSpc>
            </a:pPr>
            <a:r>
              <a:rPr sz="2000" b="0">
                <a:solidFill>
                  <a:srgbClr val="F7EFE8"/>
                </a:solidFill>
                <a:latin typeface="Candara"/>
              </a:rPr>
              <a:t>Тактика ведения определяется причиной, сроком и состоянием плода</a:t>
            </a:r>
          </a:p>
        </p:txBody>
      </p:sp>
      <p:sp>
        <p:nvSpPr>
          <p:cNvPr id="22" name="Rectangle 21"/>
          <p:cNvSpPr/>
          <p:nvPr/>
        </p:nvSpPr>
        <p:spPr>
          <a:xfrm>
            <a:off x="1920239" y="4957145"/>
            <a:ext cx="9631375" cy="13716"/>
          </a:xfrm>
          <a:prstGeom prst="rect">
            <a:avLst/>
          </a:prstGeom>
          <a:solidFill>
            <a:srgbClr val="B7A89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40080" y="5020056"/>
            <a:ext cx="1005840" cy="668426"/>
          </a:xfrm>
          <a:prstGeom prst="rect">
            <a:avLst/>
          </a:prstGeom>
          <a:noFill/>
        </p:spPr>
        <p:txBody>
          <a:bodyPr wrap="square" lIns="0" tIns="0" rIns="0" bIns="0" anchor="ctr"/>
          <a:lstStyle/>
          <a:p>
            <a:pPr algn="l">
              <a:lnSpc>
                <a:spcPct val="105000"/>
              </a:lnSpc>
            </a:pPr>
            <a:r>
              <a:rPr sz="3600" b="1">
                <a:solidFill>
                  <a:srgbClr val="5FD3B5"/>
                </a:solidFill>
                <a:latin typeface="Georgia"/>
              </a:rPr>
              <a:t>05</a:t>
            </a:r>
          </a:p>
        </p:txBody>
      </p:sp>
      <p:sp>
        <p:nvSpPr>
          <p:cNvPr id="24" name="TextBox 23"/>
          <p:cNvSpPr txBox="1"/>
          <p:nvPr/>
        </p:nvSpPr>
        <p:spPr>
          <a:xfrm>
            <a:off x="1920239" y="5020056"/>
            <a:ext cx="9631375" cy="668426"/>
          </a:xfrm>
          <a:prstGeom prst="rect">
            <a:avLst/>
          </a:prstGeom>
          <a:noFill/>
        </p:spPr>
        <p:txBody>
          <a:bodyPr wrap="square" lIns="0" tIns="0" rIns="0" bIns="0" anchor="ctr"/>
          <a:lstStyle/>
          <a:p>
            <a:pPr algn="l">
              <a:lnSpc>
                <a:spcPct val="105000"/>
              </a:lnSpc>
            </a:pPr>
            <a:r>
              <a:rPr sz="2000" b="0">
                <a:solidFill>
                  <a:srgbClr val="F7EFE8"/>
                </a:solidFill>
                <a:latin typeface="Candara"/>
              </a:rPr>
              <a:t>Своевременная диагностика и лечение улучшают перинатальные исходы</a:t>
            </a:r>
          </a:p>
        </p:txBody>
      </p:sp>
      <p:sp>
        <p:nvSpPr>
          <p:cNvPr id="25" name="TextBox 24"/>
          <p:cNvSpPr txBox="1"/>
          <p:nvPr/>
        </p:nvSpPr>
        <p:spPr>
          <a:xfrm>
            <a:off x="640080" y="5897880"/>
            <a:ext cx="10911535" cy="457200"/>
          </a:xfrm>
          <a:prstGeom prst="rect">
            <a:avLst/>
          </a:prstGeom>
          <a:noFill/>
        </p:spPr>
        <p:txBody>
          <a:bodyPr wrap="square" lIns="0" tIns="0" rIns="0" bIns="0" anchor="t"/>
          <a:lstStyle/>
          <a:p>
            <a:pPr algn="l">
              <a:lnSpc>
                <a:spcPct val="105000"/>
              </a:lnSpc>
            </a:pPr>
            <a:r>
              <a:rPr sz="2000" b="1">
                <a:solidFill>
                  <a:srgbClr val="F2B05E"/>
                </a:solidFill>
                <a:latin typeface="Candara"/>
              </a:rPr>
              <a:t>Благодарю за внимание!</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1F1612"/>
            </a:gs>
            <a:gs pos="100000">
              <a:srgbClr val="2C3C33"/>
            </a:gs>
          </a:gsLst>
          <a:lin ang="13500000" scaled="0"/>
        </a:gradFill>
        <a:effectLst/>
      </p:bgPr>
    </p:bg>
    <p:spTree>
      <p:nvGrpSpPr>
        <p:cNvPr id="1" name=""/>
        <p:cNvGrpSpPr/>
        <p:nvPr/>
      </p:nvGrpSpPr>
      <p:grpSpPr>
        <a:xfrm>
          <a:off x="0" y="0"/>
          <a:ext cx="0" cy="0"/>
          <a:chOff x="0" y="0"/>
          <a:chExt cx="0" cy="0"/>
        </a:xfrm>
      </p:grpSpPr>
      <p:sp>
        <p:nvSpPr>
          <p:cNvPr id="2" name="Oval 1"/>
          <p:cNvSpPr/>
          <p:nvPr/>
        </p:nvSpPr>
        <p:spPr>
          <a:xfrm>
            <a:off x="7436815" y="-2377440"/>
            <a:ext cx="6583680" cy="6583680"/>
          </a:xfrm>
          <a:prstGeom prst="ellipse">
            <a:avLst/>
          </a:prstGeom>
          <a:solidFill>
            <a:srgbClr val="5FD3B5">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2194560" y="3566160"/>
            <a:ext cx="5669280" cy="5669280"/>
          </a:xfrm>
          <a:prstGeom prst="ellipse">
            <a:avLst/>
          </a:prstGeom>
          <a:solidFill>
            <a:srgbClr val="F2B05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486262" y="4846320"/>
            <a:ext cx="3840480" cy="3840480"/>
          </a:xfrm>
          <a:prstGeom prst="ellipse">
            <a:avLst/>
          </a:prstGeom>
          <a:solidFill>
            <a:srgbClr val="E8838F">
              <a:alpha val="1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457200"/>
            <a:ext cx="12191695" cy="1097280"/>
          </a:xfrm>
          <a:prstGeom prst="rect">
            <a:avLst/>
          </a:prstGeom>
          <a:solidFill>
            <a:srgbClr val="2D2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457200"/>
            <a:ext cx="228600" cy="1097280"/>
          </a:xfrm>
          <a:prstGeom prst="rect">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F7EFE8"/>
                </a:solidFill>
                <a:latin typeface="Georgia"/>
              </a:rPr>
              <a:t>Источники</a:t>
            </a:r>
          </a:p>
        </p:txBody>
      </p:sp>
      <p:sp>
        <p:nvSpPr>
          <p:cNvPr id="8" name="TextBox 7"/>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7A89D"/>
                </a:solidFill>
                <a:latin typeface="Candara"/>
              </a:rPr>
              <a:t>Многоводие и маловодие плода</a:t>
            </a:r>
          </a:p>
        </p:txBody>
      </p:sp>
      <p:sp>
        <p:nvSpPr>
          <p:cNvPr id="9" name="Rounded Rectangle 8"/>
          <p:cNvSpPr/>
          <p:nvPr/>
        </p:nvSpPr>
        <p:spPr>
          <a:xfrm>
            <a:off x="11002975" y="6309360"/>
            <a:ext cx="548640" cy="310896"/>
          </a:xfrm>
          <a:prstGeom prst="roundRect">
            <a:avLst>
              <a:gd name="adj" fmla="val 30000"/>
            </a:avLst>
          </a:prstGeom>
          <a:solidFill>
            <a:srgbClr val="5FD3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0B0B0B"/>
                </a:solidFill>
                <a:latin typeface="Georgia"/>
              </a:rPr>
              <a:t>19</a:t>
            </a:r>
          </a:p>
        </p:txBody>
      </p:sp>
      <p:sp>
        <p:nvSpPr>
          <p:cNvPr id="11" name="TextBox 10"/>
          <p:cNvSpPr txBox="1"/>
          <p:nvPr/>
        </p:nvSpPr>
        <p:spPr>
          <a:xfrm>
            <a:off x="640080" y="1783080"/>
            <a:ext cx="411480" cy="689457"/>
          </a:xfrm>
          <a:prstGeom prst="rect">
            <a:avLst/>
          </a:prstGeom>
          <a:noFill/>
        </p:spPr>
        <p:txBody>
          <a:bodyPr wrap="square" lIns="0" tIns="0" rIns="0" bIns="0" anchor="t"/>
          <a:lstStyle/>
          <a:p>
            <a:pPr algn="l">
              <a:lnSpc>
                <a:spcPct val="105000"/>
              </a:lnSpc>
            </a:pPr>
            <a:r>
              <a:rPr sz="1500" b="1">
                <a:solidFill>
                  <a:srgbClr val="5FD3B5"/>
                </a:solidFill>
                <a:latin typeface="Georgia"/>
              </a:rPr>
              <a:t>1</a:t>
            </a:r>
          </a:p>
        </p:txBody>
      </p:sp>
      <p:sp>
        <p:nvSpPr>
          <p:cNvPr id="12" name="TextBox 11"/>
          <p:cNvSpPr txBox="1"/>
          <p:nvPr/>
        </p:nvSpPr>
        <p:spPr>
          <a:xfrm>
            <a:off x="1143000" y="1783080"/>
            <a:ext cx="10408615" cy="634593"/>
          </a:xfrm>
          <a:prstGeom prst="rect">
            <a:avLst/>
          </a:prstGeom>
          <a:noFill/>
        </p:spPr>
        <p:txBody>
          <a:bodyPr wrap="square" lIns="0" tIns="0" rIns="0" bIns="0" anchor="t"/>
          <a:lstStyle/>
          <a:p>
            <a:pPr algn="l">
              <a:lnSpc>
                <a:spcPct val="105000"/>
              </a:lnSpc>
            </a:pPr>
            <a:r>
              <a:rPr sz="1500" b="0">
                <a:solidFill>
                  <a:srgbClr val="B7A89D"/>
                </a:solidFill>
                <a:latin typeface="Candara"/>
              </a:rPr>
              <a:t>Министерство здравоохранения РФ. Клинические рекомендации: Аномалии объема амниотической жидкости (многоводие, маловодие). 2024</a:t>
            </a:r>
          </a:p>
        </p:txBody>
      </p:sp>
      <p:sp>
        <p:nvSpPr>
          <p:cNvPr id="13" name="TextBox 12"/>
          <p:cNvSpPr txBox="1"/>
          <p:nvPr/>
        </p:nvSpPr>
        <p:spPr>
          <a:xfrm>
            <a:off x="640080" y="2472537"/>
            <a:ext cx="411480" cy="689457"/>
          </a:xfrm>
          <a:prstGeom prst="rect">
            <a:avLst/>
          </a:prstGeom>
          <a:noFill/>
        </p:spPr>
        <p:txBody>
          <a:bodyPr wrap="square" lIns="0" tIns="0" rIns="0" bIns="0" anchor="t"/>
          <a:lstStyle/>
          <a:p>
            <a:pPr algn="l">
              <a:lnSpc>
                <a:spcPct val="105000"/>
              </a:lnSpc>
            </a:pPr>
            <a:r>
              <a:rPr sz="1500" b="1">
                <a:solidFill>
                  <a:srgbClr val="5FD3B5"/>
                </a:solidFill>
                <a:latin typeface="Georgia"/>
              </a:rPr>
              <a:t>2</a:t>
            </a:r>
          </a:p>
        </p:txBody>
      </p:sp>
      <p:sp>
        <p:nvSpPr>
          <p:cNvPr id="14" name="TextBox 13"/>
          <p:cNvSpPr txBox="1"/>
          <p:nvPr/>
        </p:nvSpPr>
        <p:spPr>
          <a:xfrm>
            <a:off x="1143000" y="2472537"/>
            <a:ext cx="10408615" cy="634593"/>
          </a:xfrm>
          <a:prstGeom prst="rect">
            <a:avLst/>
          </a:prstGeom>
          <a:noFill/>
        </p:spPr>
        <p:txBody>
          <a:bodyPr wrap="square" lIns="0" tIns="0" rIns="0" bIns="0" anchor="t"/>
          <a:lstStyle/>
          <a:p>
            <a:pPr algn="l">
              <a:lnSpc>
                <a:spcPct val="105000"/>
              </a:lnSpc>
            </a:pPr>
            <a:r>
              <a:rPr sz="1500" b="0">
                <a:solidFill>
                  <a:srgbClr val="B7A89D"/>
                </a:solidFill>
                <a:latin typeface="Candara"/>
              </a:rPr>
              <a:t>ВОЗ / Wiley Online Library. Management of isolated abnormal amniotic fluid volume in pregnancy. 2026. obgyn.onlinelibrary.wiley.com</a:t>
            </a:r>
          </a:p>
        </p:txBody>
      </p:sp>
      <p:sp>
        <p:nvSpPr>
          <p:cNvPr id="15" name="TextBox 14"/>
          <p:cNvSpPr txBox="1"/>
          <p:nvPr/>
        </p:nvSpPr>
        <p:spPr>
          <a:xfrm>
            <a:off x="640080" y="3161995"/>
            <a:ext cx="411480" cy="417880"/>
          </a:xfrm>
          <a:prstGeom prst="rect">
            <a:avLst/>
          </a:prstGeom>
          <a:noFill/>
        </p:spPr>
        <p:txBody>
          <a:bodyPr wrap="square" lIns="0" tIns="0" rIns="0" bIns="0" anchor="t"/>
          <a:lstStyle/>
          <a:p>
            <a:pPr algn="l">
              <a:lnSpc>
                <a:spcPct val="105000"/>
              </a:lnSpc>
            </a:pPr>
            <a:r>
              <a:rPr sz="1500" b="1">
                <a:solidFill>
                  <a:srgbClr val="5FD3B5"/>
                </a:solidFill>
                <a:latin typeface="Georgia"/>
              </a:rPr>
              <a:t>3</a:t>
            </a:r>
          </a:p>
        </p:txBody>
      </p:sp>
      <p:sp>
        <p:nvSpPr>
          <p:cNvPr id="16" name="TextBox 15"/>
          <p:cNvSpPr txBox="1"/>
          <p:nvPr/>
        </p:nvSpPr>
        <p:spPr>
          <a:xfrm>
            <a:off x="1143000" y="3161995"/>
            <a:ext cx="10408615" cy="363016"/>
          </a:xfrm>
          <a:prstGeom prst="rect">
            <a:avLst/>
          </a:prstGeom>
          <a:noFill/>
        </p:spPr>
        <p:txBody>
          <a:bodyPr wrap="square" lIns="0" tIns="0" rIns="0" bIns="0" anchor="t"/>
          <a:lstStyle/>
          <a:p>
            <a:pPr algn="l">
              <a:lnSpc>
                <a:spcPct val="105000"/>
              </a:lnSpc>
            </a:pPr>
            <a:r>
              <a:rPr sz="1500" b="0">
                <a:solidFill>
                  <a:srgbClr val="B7A89D"/>
                </a:solidFill>
                <a:latin typeface="Candara"/>
              </a:rPr>
              <a:t>MSD Manuals. Problems With Amniotic Fluid (Polyhydramnios; Hydramnios; Oligohydramnios). 2024. msdmanuals.com</a:t>
            </a:r>
          </a:p>
        </p:txBody>
      </p:sp>
      <p:sp>
        <p:nvSpPr>
          <p:cNvPr id="17" name="TextBox 16"/>
          <p:cNvSpPr txBox="1"/>
          <p:nvPr/>
        </p:nvSpPr>
        <p:spPr>
          <a:xfrm>
            <a:off x="640080" y="3579876"/>
            <a:ext cx="411480" cy="417880"/>
          </a:xfrm>
          <a:prstGeom prst="rect">
            <a:avLst/>
          </a:prstGeom>
          <a:noFill/>
        </p:spPr>
        <p:txBody>
          <a:bodyPr wrap="square" lIns="0" tIns="0" rIns="0" bIns="0" anchor="t"/>
          <a:lstStyle/>
          <a:p>
            <a:pPr algn="l">
              <a:lnSpc>
                <a:spcPct val="105000"/>
              </a:lnSpc>
            </a:pPr>
            <a:r>
              <a:rPr sz="1500" b="1">
                <a:solidFill>
                  <a:srgbClr val="5FD3B5"/>
                </a:solidFill>
                <a:latin typeface="Georgia"/>
              </a:rPr>
              <a:t>4</a:t>
            </a:r>
          </a:p>
        </p:txBody>
      </p:sp>
      <p:sp>
        <p:nvSpPr>
          <p:cNvPr id="18" name="TextBox 17"/>
          <p:cNvSpPr txBox="1"/>
          <p:nvPr/>
        </p:nvSpPr>
        <p:spPr>
          <a:xfrm>
            <a:off x="1143000" y="3579876"/>
            <a:ext cx="10408615" cy="363016"/>
          </a:xfrm>
          <a:prstGeom prst="rect">
            <a:avLst/>
          </a:prstGeom>
          <a:noFill/>
        </p:spPr>
        <p:txBody>
          <a:bodyPr wrap="square" lIns="0" tIns="0" rIns="0" bIns="0" anchor="t"/>
          <a:lstStyle/>
          <a:p>
            <a:pPr algn="l">
              <a:lnSpc>
                <a:spcPct val="105000"/>
              </a:lnSpc>
            </a:pPr>
            <a:r>
              <a:rPr sz="1500" b="0">
                <a:solidFill>
                  <a:srgbClr val="B7A89D"/>
                </a:solidFill>
                <a:latin typeface="Candara"/>
              </a:rPr>
              <a:t>American Journal of Obstetrics and Gynecology. Amniotic fluid volumes in normal pregnancies. 1972. sciencedirect.com</a:t>
            </a:r>
          </a:p>
        </p:txBody>
      </p:sp>
      <p:sp>
        <p:nvSpPr>
          <p:cNvPr id="19" name="TextBox 18"/>
          <p:cNvSpPr txBox="1"/>
          <p:nvPr/>
        </p:nvSpPr>
        <p:spPr>
          <a:xfrm>
            <a:off x="640080" y="3997756"/>
            <a:ext cx="411480" cy="417880"/>
          </a:xfrm>
          <a:prstGeom prst="rect">
            <a:avLst/>
          </a:prstGeom>
          <a:noFill/>
        </p:spPr>
        <p:txBody>
          <a:bodyPr wrap="square" lIns="0" tIns="0" rIns="0" bIns="0" anchor="t"/>
          <a:lstStyle/>
          <a:p>
            <a:pPr algn="l">
              <a:lnSpc>
                <a:spcPct val="105000"/>
              </a:lnSpc>
            </a:pPr>
            <a:r>
              <a:rPr sz="1500" b="1">
                <a:solidFill>
                  <a:srgbClr val="5FD3B5"/>
                </a:solidFill>
                <a:latin typeface="Georgia"/>
              </a:rPr>
              <a:t>5</a:t>
            </a:r>
          </a:p>
        </p:txBody>
      </p:sp>
      <p:sp>
        <p:nvSpPr>
          <p:cNvPr id="20" name="TextBox 19"/>
          <p:cNvSpPr txBox="1"/>
          <p:nvPr/>
        </p:nvSpPr>
        <p:spPr>
          <a:xfrm>
            <a:off x="1143000" y="3997756"/>
            <a:ext cx="10408615" cy="363016"/>
          </a:xfrm>
          <a:prstGeom prst="rect">
            <a:avLst/>
          </a:prstGeom>
          <a:noFill/>
        </p:spPr>
        <p:txBody>
          <a:bodyPr wrap="square" lIns="0" tIns="0" rIns="0" bIns="0" anchor="t"/>
          <a:lstStyle/>
          <a:p>
            <a:pPr algn="l">
              <a:lnSpc>
                <a:spcPct val="105000"/>
              </a:lnSpc>
            </a:pPr>
            <a:r>
              <a:rPr sz="1500" b="0">
                <a:solidFill>
                  <a:srgbClr val="B7A89D"/>
                </a:solidFill>
                <a:latin typeface="Candara"/>
              </a:rPr>
              <a:t>Акушерство и гинекология. Частота, факторы риска и причины развития мало- и многоводия. 2005. elib.fesmu.ru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Georg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1525</Words>
  <Application>Microsoft Office PowerPoint</Application>
  <PresentationFormat>Широкоэкранный</PresentationFormat>
  <Paragraphs>190</Paragraphs>
  <Slides>19</Slides>
  <Notes>18</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19</vt:i4>
      </vt:variant>
    </vt:vector>
  </HeadingPairs>
  <TitlesOfParts>
    <vt:vector size="23" baseType="lpstr">
      <vt:lpstr>Arial</vt:lpstr>
      <vt:lpstr>Candara</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2026-10-06T12:36:20Z</dcterms:modified>
  <cp:category/>
</cp:coreProperties>
</file>