
<file path=[Content_Types].xml><?xml version="1.0" encoding="utf-8"?>
<Types xmlns="http://schemas.openxmlformats.org/package/2006/content-types">
  <Default Extension="jpeg" ContentType="image/jpe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rts/chart1.xml" ContentType="application/vnd.openxmlformats-officedocument.drawingml.chart+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8"/>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106" d="100"/>
          <a:sy n="106" d="100"/>
        </p:scale>
        <p:origin x="348" y="11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ru-RU"/>
  <c:roundedCorners val="1"/>
  <c:style val="2"/>
  <c:chart>
    <c:autoTitleDeleted val="1"/>
    <c:plotArea>
      <c:layout/>
      <c:pieChart>
        <c:varyColors val="1"/>
        <c:ser>
          <c:idx val="0"/>
          <c:order val="0"/>
          <c:tx>
            <c:strRef>
              <c:f>Sheet1!$B$1</c:f>
              <c:strCache>
                <c:ptCount val="1"/>
                <c:pt idx="0">
                  <c:v>Доля</c:v>
                </c:pt>
              </c:strCache>
            </c:strRef>
          </c:tx>
          <c:dPt>
            <c:idx val="0"/>
            <c:bubble3D val="0"/>
            <c:spPr>
              <a:solidFill>
                <a:srgbClr val="7DD3FC"/>
              </a:solidFill>
              <a:ln>
                <a:solidFill>
                  <a:srgbClr val="2D1B47"/>
                </a:solidFill>
              </a:ln>
            </c:spPr>
            <c:extLst>
              <c:ext xmlns:c16="http://schemas.microsoft.com/office/drawing/2014/chart" uri="{C3380CC4-5D6E-409C-BE32-E72D297353CC}">
                <c16:uniqueId val="{00000001-95DC-4518-9595-96575CA4A44F}"/>
              </c:ext>
            </c:extLst>
          </c:dPt>
          <c:dPt>
            <c:idx val="1"/>
            <c:bubble3D val="0"/>
            <c:spPr>
              <a:solidFill>
                <a:srgbClr val="FF6F91"/>
              </a:solidFill>
              <a:ln>
                <a:solidFill>
                  <a:srgbClr val="2D1B47"/>
                </a:solidFill>
              </a:ln>
            </c:spPr>
            <c:extLst>
              <c:ext xmlns:c16="http://schemas.microsoft.com/office/drawing/2014/chart" uri="{C3380CC4-5D6E-409C-BE32-E72D297353CC}">
                <c16:uniqueId val="{00000003-95DC-4518-9595-96575CA4A44F}"/>
              </c:ext>
            </c:extLst>
          </c:dPt>
          <c:dPt>
            <c:idx val="2"/>
            <c:bubble3D val="0"/>
            <c:spPr>
              <a:solidFill>
                <a:srgbClr val="FFC75F"/>
              </a:solidFill>
              <a:ln>
                <a:solidFill>
                  <a:srgbClr val="2D1B47"/>
                </a:solidFill>
              </a:ln>
            </c:spPr>
            <c:extLst>
              <c:ext xmlns:c16="http://schemas.microsoft.com/office/drawing/2014/chart" uri="{C3380CC4-5D6E-409C-BE32-E72D297353CC}">
                <c16:uniqueId val="{00000005-95DC-4518-9595-96575CA4A44F}"/>
              </c:ext>
            </c:extLst>
          </c:dPt>
          <c:dPt>
            <c:idx val="3"/>
            <c:bubble3D val="0"/>
            <c:spPr>
              <a:solidFill>
                <a:srgbClr val="5EEAD4"/>
              </a:solidFill>
              <a:ln>
                <a:solidFill>
                  <a:srgbClr val="2D1B47"/>
                </a:solidFill>
              </a:ln>
            </c:spPr>
            <c:extLst>
              <c:ext xmlns:c16="http://schemas.microsoft.com/office/drawing/2014/chart" uri="{C3380CC4-5D6E-409C-BE32-E72D297353CC}">
                <c16:uniqueId val="{00000007-95DC-4518-9595-96575CA4A44F}"/>
              </c:ext>
            </c:extLst>
          </c:dPt>
          <c:dPt>
            <c:idx val="4"/>
            <c:bubble3D val="0"/>
            <c:spPr>
              <a:solidFill>
                <a:srgbClr val="7DD3FC"/>
              </a:solidFill>
              <a:ln>
                <a:solidFill>
                  <a:srgbClr val="2D1B47"/>
                </a:solidFill>
              </a:ln>
            </c:spPr>
            <c:extLst>
              <c:ext xmlns:c16="http://schemas.microsoft.com/office/drawing/2014/chart" uri="{C3380CC4-5D6E-409C-BE32-E72D297353CC}">
                <c16:uniqueId val="{00000009-95DC-4518-9595-96575CA4A44F}"/>
              </c:ext>
            </c:extLst>
          </c:dPt>
          <c:dPt>
            <c:idx val="5"/>
            <c:bubble3D val="0"/>
            <c:spPr>
              <a:solidFill>
                <a:srgbClr val="FF6F91"/>
              </a:solidFill>
              <a:ln>
                <a:solidFill>
                  <a:srgbClr val="2D1B47"/>
                </a:solidFill>
              </a:ln>
            </c:spPr>
            <c:extLst>
              <c:ext xmlns:c16="http://schemas.microsoft.com/office/drawing/2014/chart" uri="{C3380CC4-5D6E-409C-BE32-E72D297353CC}">
                <c16:uniqueId val="{0000000B-95DC-4518-9595-96575CA4A44F}"/>
              </c:ext>
            </c:extLst>
          </c:dPt>
          <c:dLbls>
            <c:numFmt formatCode="0%" sourceLinked="0"/>
            <c:spPr>
              <a:noFill/>
              <a:ln>
                <a:noFill/>
              </a:ln>
              <a:effectLst/>
            </c:spPr>
            <c:txPr>
              <a:bodyPr/>
              <a:lstStyle/>
              <a:p>
                <a:pPr>
                  <a:defRPr sz="1600" b="1">
                    <a:solidFill>
                      <a:srgbClr val="0B0B0B"/>
                    </a:solidFill>
                    <a:latin typeface="Corbel"/>
                  </a:defRPr>
                </a:pPr>
                <a:endParaRPr lang="ru-RU"/>
              </a:p>
            </c:txPr>
            <c:dLblPos val="inEnd"/>
            <c:showLegendKey val="0"/>
            <c:showVal val="0"/>
            <c:showCatName val="0"/>
            <c:showSerName val="0"/>
            <c:showPercent val="1"/>
            <c:showBubbleSize val="0"/>
            <c:showLeaderLines val="1"/>
            <c:extLst>
              <c:ext xmlns:c15="http://schemas.microsoft.com/office/drawing/2012/chart" uri="{CE6537A1-D6FC-4f65-9D91-7224C49458BB}"/>
            </c:extLst>
          </c:dLbls>
          <c:cat>
            <c:strRef>
              <c:f>Sheet1!$A$2:$A$7</c:f>
              <c:strCache>
                <c:ptCount val="6"/>
                <c:pt idx="0">
                  <c:v>Сердечно-сосудистая — 30%</c:v>
                </c:pt>
                <c:pt idx="1">
                  <c:v>Нервная система — 20%</c:v>
                </c:pt>
                <c:pt idx="2">
                  <c:v>Пищеварительная — 15%</c:v>
                </c:pt>
                <c:pt idx="3">
                  <c:v>Мочевыделительная — 10%</c:v>
                </c:pt>
                <c:pt idx="4">
                  <c:v>Костно-мышечная — 15%</c:v>
                </c:pt>
                <c:pt idx="5">
                  <c:v>Прочее — 10%</c:v>
                </c:pt>
              </c:strCache>
            </c:strRef>
          </c:cat>
          <c:val>
            <c:numRef>
              <c:f>Sheet1!$B$2:$B$7</c:f>
              <c:numCache>
                <c:formatCode>General</c:formatCode>
                <c:ptCount val="6"/>
                <c:pt idx="0">
                  <c:v>30</c:v>
                </c:pt>
                <c:pt idx="1">
                  <c:v>20</c:v>
                </c:pt>
                <c:pt idx="2">
                  <c:v>15</c:v>
                </c:pt>
                <c:pt idx="3">
                  <c:v>10</c:v>
                </c:pt>
                <c:pt idx="4">
                  <c:v>15</c:v>
                </c:pt>
                <c:pt idx="5">
                  <c:v>10</c:v>
                </c:pt>
              </c:numCache>
            </c:numRef>
          </c:val>
          <c:extLst>
            <c:ext xmlns:c16="http://schemas.microsoft.com/office/drawing/2014/chart" uri="{C3380CC4-5D6E-409C-BE32-E72D297353CC}">
              <c16:uniqueId val="{0000000C-95DC-4518-9595-96575CA4A44F}"/>
            </c:ext>
          </c:extLst>
        </c:ser>
        <c:dLbls>
          <c:showLegendKey val="0"/>
          <c:showVal val="0"/>
          <c:showCatName val="0"/>
          <c:showSerName val="0"/>
          <c:showPercent val="0"/>
          <c:showBubbleSize val="0"/>
          <c:showLeaderLines val="1"/>
        </c:dLbls>
        <c:firstSliceAng val="0"/>
      </c:pieChart>
    </c:plotArea>
    <c:legend>
      <c:legendPos val="r"/>
      <c:layout>
        <c:manualLayout>
          <c:xMode val="edge"/>
          <c:yMode val="edge"/>
          <c:x val="0.62252041411490233"/>
          <c:y val="9.0564914850759931E-2"/>
          <c:w val="0.3663684747739866"/>
          <c:h val="0.81887017029848008"/>
        </c:manualLayout>
      </c:layout>
      <c:overlay val="0"/>
      <c:txPr>
        <a:bodyPr/>
        <a:lstStyle/>
        <a:p>
          <a:pPr>
            <a:defRPr sz="1500">
              <a:solidFill>
                <a:srgbClr val="F6EEFF"/>
              </a:solidFill>
              <a:latin typeface="Corbel"/>
            </a:defRPr>
          </a:pPr>
          <a:endParaRPr lang="ru-RU"/>
        </a:p>
      </c:txPr>
    </c:legend>
    <c:plotVisOnly val="1"/>
    <c:dispBlanksAs val="gap"/>
    <c:showDLblsOverMax val="1"/>
  </c:chart>
  <c:txPr>
    <a:bodyPr/>
    <a:lstStyle/>
    <a:p>
      <a:pPr>
        <a:defRPr sz="1400">
          <a:solidFill>
            <a:srgbClr val="F6EEFF"/>
          </a:solidFill>
          <a:latin typeface="Corbel"/>
        </a:defRPr>
      </a:pPr>
      <a:endParaRPr lang="ru-RU"/>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643901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Уважаемые коллеги, вашему вниманию представляется обзор актуальных данных по патологиям плода и новорожденного. Мы подробно рассмотрим вопросы эпидемиологии, этиологии, современные стандарты пренатальной и постнатальной диагностики, а также принципы хирургической коррекции наиболее частых врожденных пороков развития. Особое внимание будет уделено клиническим рекомендациям и маршрутизации пациентов.</a:t>
            </a:r>
          </a:p>
        </p:txBody>
      </p:sp>
      <p:sp>
        <p:nvSpPr>
          <p:cNvPr id="4" name="Slide Number Placeholder 3"/>
          <p:cNvSpPr>
            <a:spLocks noGrp="1"/>
          </p:cNvSpPr>
          <p:nvPr>
            <p:ph type="sldNum" sz="quarter" idx="5"/>
          </p:nvPr>
        </p:nvSpPr>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Презентация структурирована по ключевым этапам ведения пациента. Мы начнем с эпидемиологических данных и факторов риска, затем перейдем к алгоритмам пренатального скрининга. Далее будут разобраны основные нозологии, требующие хирургического вмешательства, и завершим обзор вопросами послеоперационного ведения и реабилитации.</a:t>
            </a:r>
          </a:p>
        </p:txBody>
      </p:sp>
      <p:sp>
        <p:nvSpPr>
          <p:cNvPr id="4" name="Slide Number Placeholder 3"/>
          <p:cNvSpPr>
            <a:spLocks noGrp="1"/>
          </p:cNvSpPr>
          <p:nvPr>
            <p:ph type="sldNum" sz="quarter" idx="5"/>
          </p:nvPr>
        </p:nvSpPr>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В этом разделе мы рассмотрим статистические данные по распространенности врожденных пороков развития в Российской Федерации и в мире, чтобы оценить масштаб проблемы и важность своевременной диагностики.</a:t>
            </a:r>
          </a:p>
        </p:txBody>
      </p:sp>
      <p:sp>
        <p:nvSpPr>
          <p:cNvPr id="4" name="Slide Number Placeholder 3"/>
          <p:cNvSpPr>
            <a:spLocks noGrp="1"/>
          </p:cNvSpPr>
          <p:nvPr>
            <p:ph type="sldNum" sz="quarter" idx="5"/>
          </p:nvPr>
        </p:nvSpPr>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По данным отечественных исследований, частота врожденных пороков развития в Российской Федерации составляет около двадцати трех-двадцати пяти случаев на тысячу родов. Глобальная статистика Всемирной организации здравоохранения указывает, что примерно шесть процентов детей во всем мире появляются на свет с различными аномалиями развития. Ежегодно в мире рождается около восьми миллионов детей с такими патологиями, что подчеркивает критическую важность совершенствования систем скрининга.</a:t>
            </a:r>
          </a:p>
        </p:txBody>
      </p:sp>
      <p:sp>
        <p:nvSpPr>
          <p:cNvPr id="4" name="Slide Number Placeholder 3"/>
          <p:cNvSpPr>
            <a:spLocks noGrp="1"/>
          </p:cNvSpPr>
          <p:nvPr>
            <p:ph type="sldNum" sz="quarter" idx="5"/>
          </p:nvPr>
        </p:nvSpPr>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Формирование врожденных пороков развития обусловлено сложным взаимодействием множества факторов. Генетические нарушения, включая хромосомные аномалии, занимают ведущее место в структуре этиологии. Значимую роль играют инфекционные агенты, особенно из группы TORCH-инфекций, перенесенные в первом триместре. Не менее важны экзогенные тератогены и хронические соматические заболевания матери, которые существенно повышают риски нарушения эмбриогенеза.</a:t>
            </a:r>
          </a:p>
        </p:txBody>
      </p:sp>
      <p:sp>
        <p:nvSpPr>
          <p:cNvPr id="4" name="Slide Number Placeholder 3"/>
          <p:cNvSpPr>
            <a:spLocks noGrp="1"/>
          </p:cNvSpPr>
          <p:nvPr>
            <p:ph type="sldNum" sz="quarter" idx="5"/>
          </p:nvPr>
        </p:nvSpPr>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Патогенез врожденных аномалий проходит несколько последовательных стадий. Все начинается с момента зачатия, когда может произойти генетическая поломка. Наиболее критическим является период эмбриогенеза, длящийся с третьей по восьмую неделю, когда происходит закладка всех основных систем органов. Воздействие повреждающих факторов в это время приводит к грубым порокам развития. В последующем периоде фетогенеза нарушения касаются преимущественно роста и функциональной дифференцировки уже сформированных структур.</a:t>
            </a:r>
          </a:p>
        </p:txBody>
      </p:sp>
      <p:sp>
        <p:nvSpPr>
          <p:cNvPr id="4" name="Slide Number Placeholder 3"/>
          <p:cNvSpPr>
            <a:spLocks noGrp="1"/>
          </p:cNvSpPr>
          <p:nvPr>
            <p:ph type="sldNum" sz="quarter" idx="5"/>
          </p:nvPr>
        </p:nvSpPr>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Своевременное выявление патологий плода является залогом успешного лечения. В данном разделе мы разберем современные стандарты пренатального скрининга и инвазивных методов диагностики, рекомендованных клиническими протоколами.</a:t>
            </a:r>
          </a:p>
        </p:txBody>
      </p:sp>
      <p:sp>
        <p:nvSpPr>
          <p:cNvPr id="4" name="Slide Number Placeholder 3"/>
          <p:cNvSpPr>
            <a:spLocks noGrp="1"/>
          </p:cNvSpPr>
          <p:nvPr>
            <p:ph type="sldNum" sz="quarter" idx="5"/>
          </p:nvPr>
        </p:nvSpPr>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Основой пренатальной диагностики является трехэтапный ультразвуковой скрининг. Первый скрининг в сроке одиннадцать-четырнадцать недель позволяет выявить маркеры хромосомных патологий. Второй скрининг в восемнадцать-двадцать одну неделю направлен на детальную оценку анатомии плода и выявление структурных пороков. Третий скрининг оценивает темпы роста и состояние фетоплацентарного комплекса. При выявлении отклонений дополнительно назначаются фетальная эхокардиография и магнитно-резонансная томография для уточнения диагноза.</a:t>
            </a:r>
          </a:p>
        </p:txBody>
      </p:sp>
      <p:sp>
        <p:nvSpPr>
          <p:cNvPr id="4" name="Slide Number Placeholder 3"/>
          <p:cNvSpPr>
            <a:spLocks noGrp="1"/>
          </p:cNvSpPr>
          <p:nvPr>
            <p:ph type="sldNum" sz="quarter" idx="5"/>
          </p:nvPr>
        </p:nvSpPr>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Когда скрининговые тесты показывают высокий риск, применяются инвазивные методы диагностики. Биопсия ворсин хориона позволяет получить генетический материал на ранних сроках беременности. Амниоцентез, выполняемый после пятнадцати недель, является золотым стандартом для подтверждения хромосомных аномалий и внутриутробных инфекций. Кордоцентез используется в более поздние сроки для оценки состояния крови плода, включая группу крови и наличие анемии.</a:t>
            </a:r>
          </a:p>
        </p:txBody>
      </p:sp>
      <p:sp>
        <p:nvSpPr>
          <p:cNvPr id="4" name="Slide Number Placeholder 3"/>
          <p:cNvSpPr>
            <a:spLocks noGrp="1"/>
          </p:cNvSpPr>
          <p:nvPr>
            <p:ph type="sldNum" sz="quarter" idx="5"/>
          </p:nvPr>
        </p:nvSpPr>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Согласно методическим рекомендациям Минздрава, выявление врожденного порока развития требует четкой маршрутизации. Пациентка должна быть направлена в перинатальный центр третьего уровня для проведения консилиума. В консилиум обязательно входят акушер-гинеколог, неонатолог, профильный детский хирург и медицинский генетик. Совместно они разрабатывают план ведения беременности, выбирают оптимальный срок и метод родоразрешения, обеспечивая бесшовный переход ребенка в отделение реанимации сразу после рождения.</a:t>
            </a:r>
          </a:p>
        </p:txBody>
      </p:sp>
      <p:sp>
        <p:nvSpPr>
          <p:cNvPr id="4" name="Slide Number Placeholder 3"/>
          <p:cNvSpPr>
            <a:spLocks noGrp="1"/>
          </p:cNvSpPr>
          <p:nvPr>
            <p:ph type="sldNum" sz="quarter" idx="5"/>
          </p:nvPr>
        </p:nvSpPr>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В этом разделе мы детально рассмотрим наиболее частые и клинически значимые группы врожденных пороков развития, которые требуют пристального внимания мультидисциплинарной команды и последующей хирургической коррекции.</a:t>
            </a:r>
          </a:p>
        </p:txBody>
      </p:sp>
      <p:sp>
        <p:nvSpPr>
          <p:cNvPr id="4" name="Slide Number Placeholder 3"/>
          <p:cNvSpPr>
            <a:spLocks noGrp="1"/>
          </p:cNvSpPr>
          <p:nvPr>
            <p:ph type="sldNum" sz="quarter" idx="5"/>
          </p:nvPr>
        </p:nvSpPr>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Врожденные пороки сердца занимают ведущее место в структуре перинатальной заболеваемости и смертности. Критические формы, такие как транспозиция магистральных сосудов, требуют немедленного вмешательства после рождения. Золотым стандартом диагностики является пренатальная эхокардиография, дополненная постнатальным скринингом с помощью пульсоксиметрии. Первичная медикаментозная поддержка часто включает введение простагландинов для поддержания системного или легочного кровотока до момента хирургической коррекции.</a:t>
            </a:r>
          </a:p>
        </p:txBody>
      </p:sp>
      <p:sp>
        <p:nvSpPr>
          <p:cNvPr id="4" name="Slide Number Placeholder 3"/>
          <p:cNvSpPr>
            <a:spLocks noGrp="1"/>
          </p:cNvSpPr>
          <p:nvPr>
            <p:ph type="sldNum" sz="quarter" idx="5"/>
          </p:nvPr>
        </p:nvSpPr>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Пороки развития нервной системы требуют дифференцированного подхода. При спина бифида критически важно закрыть дефект в первые сорок восемь часов для профилактики инфекций. Анэнцефалия, к сожалению, несовместима с жизнью и требует лишь паллиативной поддержки. При гидроцефалии основным методом лечения является шунтирование для нормализации внутричерепного давления и предотвращения повреждения мозговой ткани.</a:t>
            </a:r>
          </a:p>
        </p:txBody>
      </p:sp>
      <p:sp>
        <p:nvSpPr>
          <p:cNvPr id="4" name="Slide Number Placeholder 3"/>
          <p:cNvSpPr>
            <a:spLocks noGrp="1"/>
          </p:cNvSpPr>
          <p:nvPr>
            <p:ph type="sldNum" sz="quarter" idx="5"/>
          </p:nvPr>
        </p:nvSpPr>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Врожденные аномалии пищеварительной системы требуют быстрой диагностики и специализированной помощи. Атрезии проявляются характерными ультразвуковыми маркерами, такими как многоводие. Дефекты передней брюшной стенки, такие как гастрошизис, требуют защиты эвисцерированных органов сразу после рождения. Врожденная диафрагмальная грыжа является наиболее опасной патологией из-за сопутствующей гипоплазии легких, что диктует необходимость сложной предоперационной стабилизации.</a:t>
            </a:r>
          </a:p>
        </p:txBody>
      </p:sp>
      <p:sp>
        <p:nvSpPr>
          <p:cNvPr id="4" name="Slide Number Placeholder 3"/>
          <p:cNvSpPr>
            <a:spLocks noGrp="1"/>
          </p:cNvSpPr>
          <p:nvPr>
            <p:ph type="sldNum" sz="quarter" idx="5"/>
          </p:nvPr>
        </p:nvSpPr>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Структура врожденных пороков развития варьируется, но пороки сердечно-сосудистой системы стабильно занимают первое место, составляя около тридцати процентов от всех случаев. На втором месте находятся аномалии нервной системы. Знание этой структуры помогает правильно организовывать специализированную помощь и распределять ресурсы перинатальных центров для оказания своевременной помощи.</a:t>
            </a:r>
          </a:p>
        </p:txBody>
      </p:sp>
      <p:sp>
        <p:nvSpPr>
          <p:cNvPr id="4" name="Slide Number Placeholder 3"/>
          <p:cNvSpPr>
            <a:spLocks noGrp="1"/>
          </p:cNvSpPr>
          <p:nvPr>
            <p:ph type="sldNum" sz="quarter" idx="5"/>
          </p:nvPr>
        </p:nvSpPr>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Момент рождения ребенка с врожденным пороком развития является критическим. В этом разделе мы обсудим алгоритмы первичной реанимации, стабилизации жизненно важных функций и уточняющей диагностики в условиях отделения реанимации новорожденных.</a:t>
            </a:r>
          </a:p>
        </p:txBody>
      </p:sp>
      <p:sp>
        <p:nvSpPr>
          <p:cNvPr id="4" name="Slide Number Placeholder 3"/>
          <p:cNvSpPr>
            <a:spLocks noGrp="1"/>
          </p:cNvSpPr>
          <p:nvPr>
            <p:ph type="sldNum" sz="quarter" idx="5"/>
          </p:nvPr>
        </p:nvSpPr>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Первичная реанимация новорожденного с пороком развития строго следует международным протоколам. Первым шагом является оценка по шкале Апгар и обеспечение проходимости дыхательных путей, при необходимости проводится интубация трахеи. Критически важно поддерживать гемодинамику с помощью инфузионной терапии, а при зависимых от протока пороках сердца своевременно вводить простагландины. Особое внимание уделяется терморегуляции и защите анатомических дефектов стерильными материалами для предотвращения инфекций.</a:t>
            </a:r>
          </a:p>
        </p:txBody>
      </p:sp>
      <p:sp>
        <p:nvSpPr>
          <p:cNvPr id="4" name="Slide Number Placeholder 3"/>
          <p:cNvSpPr>
            <a:spLocks noGrp="1"/>
          </p:cNvSpPr>
          <p:nvPr>
            <p:ph type="sldNum" sz="quarter" idx="5"/>
          </p:nvPr>
        </p:nvSpPr>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После стабилизации состояния проводится углубленная инструментальная диагностика. Эхокардиография остается незаменимым методом для верификации анатомии сердца. Нейросонография и магнитно-резонансная томография позволяют детально оценить структуру головного мозга. Рентгенологические методы, включая компьютерную томографию, необходимы для планирования хирургического вмешательства при аномалиях пищеварительного тракта. Параллельно проводится генетическое тестирование для исключения синдромальной природы порока.</a:t>
            </a:r>
          </a:p>
        </p:txBody>
      </p:sp>
      <p:sp>
        <p:nvSpPr>
          <p:cNvPr id="4" name="Slide Number Placeholder 3"/>
          <p:cNvSpPr>
            <a:spLocks noGrp="1"/>
          </p:cNvSpPr>
          <p:nvPr>
            <p:ph type="sldNum" sz="quarter" idx="5"/>
          </p:nvPr>
        </p:nvSpPr>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Хирургическое лечение является основным методом коррекции большинства врожденных пороков развития. В данном разделе мы рассмотрим принципы выбора сроков операции и современные подходы к хирургическому вмешательству у новорожденных.</a:t>
            </a:r>
          </a:p>
        </p:txBody>
      </p:sp>
      <p:sp>
        <p:nvSpPr>
          <p:cNvPr id="4" name="Slide Number Placeholder 3"/>
          <p:cNvSpPr>
            <a:spLocks noGrp="1"/>
          </p:cNvSpPr>
          <p:nvPr>
            <p:ph type="sldNum" sz="quarter" idx="5"/>
          </p:nvPr>
        </p:nvSpPr>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Сроки хирургического вмешательства строго дифференцированы в зависимости от угрозы жизни. Экстренные операции проводятся в первые двадцать четыре часа при таких состояниях, как врожденная диафрагмальная грыжа или критические пороки сердца. Срочные вмешательства, например при атрезии пищевода или гастрошизисе, выполняются в первую неделю жизни. Отсроченные и плановые операции проводятся после достижения ребенком оптимального веса и стабилизации функций органов, что снижает операционные риски.</a:t>
            </a:r>
          </a:p>
        </p:txBody>
      </p:sp>
      <p:sp>
        <p:nvSpPr>
          <p:cNvPr id="4" name="Slide Number Placeholder 3"/>
          <p:cNvSpPr>
            <a:spLocks noGrp="1"/>
          </p:cNvSpPr>
          <p:nvPr>
            <p:ph type="sldNum" sz="quarter" idx="5"/>
          </p:nvPr>
        </p:nvSpPr>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Выбор хирургического доступа зависит от нозологии и состояния пациента. Традиционные открытые операции обеспечивают широкий обзор и необходимы для сложных реконструктивных этапов, таких как закрытие больших дефектов брюшной стенки. В то же время, малоинвазивные технологии, включая торако- и лапароскопию, активно внедряются в неонатальную хирургию. Они обеспечивают меньшую травматичность и более быстрое восстановление, однако их применение ограничено массой тела ребенка и стабильностью его гемодинамики.</a:t>
            </a:r>
          </a:p>
        </p:txBody>
      </p:sp>
      <p:sp>
        <p:nvSpPr>
          <p:cNvPr id="4" name="Slide Number Placeholder 3"/>
          <p:cNvSpPr>
            <a:spLocks noGrp="1"/>
          </p:cNvSpPr>
          <p:nvPr>
            <p:ph type="sldNum" sz="quarter" idx="5"/>
          </p:nvPr>
        </p:nvSpPr>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Послеоперационный период у новорожденных с врожденными пороками развития сопряжен с высокими рисками. В этом разделе мы обсудим возможные осложнения, принципы реабилитации и важность долгосрочного диспансерного наблюдения.</a:t>
            </a:r>
          </a:p>
        </p:txBody>
      </p:sp>
      <p:sp>
        <p:nvSpPr>
          <p:cNvPr id="4" name="Slide Number Placeholder 3"/>
          <p:cNvSpPr>
            <a:spLocks noGrp="1"/>
          </p:cNvSpPr>
          <p:nvPr>
            <p:ph type="sldNum" sz="quarter" idx="5"/>
          </p:nvPr>
        </p:nvSpPr>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Послеоперационные осложнения делятся на ранние и поздние. К ранним относятся дыхательная недостаточность, инфекционные осложнения и несостоятельность хирургических швов. Поздние осложнения могут включать спаечную болезнь, стриктуры и задержку психомоторного развития. Риск неблагоприятных исходов значительно возрастает у недоношенных детей с низкой массой тела и при наличии сопутствующих генетических синдромов, что требует особого внимания в отделении реанимации.</a:t>
            </a:r>
          </a:p>
        </p:txBody>
      </p:sp>
      <p:sp>
        <p:nvSpPr>
          <p:cNvPr id="4" name="Slide Number Placeholder 3"/>
          <p:cNvSpPr>
            <a:spLocks noGrp="1"/>
          </p:cNvSpPr>
          <p:nvPr>
            <p:ph type="sldNum" sz="quarter" idx="5"/>
          </p:nvPr>
        </p:nvSpPr>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Успех лечения врожденных пороков развития определяется не только качеством операции, но и долгосрочным наблюдением. Ребенок должен находиться под контролем мультидисциплинарной команды специалистов. Регулярные инструментальные исследования и оценка нервно-психического развития позволяют своевременно корректировать отклонения. Ранняя реабилитация, включающая массаж и физиотерапию, начинается сразу после стабилизации состояния. Не менее важна психологическая поддержка семьи и составление индивидуального, безопасного графика вакцинации.</a:t>
            </a:r>
          </a:p>
        </p:txBody>
      </p:sp>
      <p:sp>
        <p:nvSpPr>
          <p:cNvPr id="4" name="Slide Number Placeholder 3"/>
          <p:cNvSpPr>
            <a:spLocks noGrp="1"/>
          </p:cNvSpPr>
          <p:nvPr>
            <p:ph type="sldNum" sz="quarter" idx="5"/>
          </p:nvPr>
        </p:nvSpPr>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Подводя итог, хочется подчеркнуть, что ранняя пренатальная диагностика и четкая маршрутизация являются фундаментом успешного лечения. Мультидисциплинарный подход обеспечивает непрерывность помощи от внутриутробного периода до взрослой жизни. Современные хирургические технологии позволяют успешно корректировать сложнейшие пороки развития. Однако ключевым фактором долгосрочного успеха остается качественное диспансерное наблюдение и комплексная реабилитация, которые дарят этим детям шанс на полноценную жизнь.</a:t>
            </a:r>
          </a:p>
        </p:txBody>
      </p:sp>
      <p:sp>
        <p:nvSpPr>
          <p:cNvPr id="4" name="Slide Number Placeholder 3"/>
          <p:cNvSpPr>
            <a:spLocks noGrp="1"/>
          </p:cNvSpPr>
          <p:nvPr>
            <p:ph type="sldNum" sz="quarter" idx="5"/>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10/3/2026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10/3/2026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10/3/2026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10/3/2026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10/3/2026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10/3/2026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10/3/2026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10/3/2026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10/3/2026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E1030"/>
        </a:solidFill>
        <a:effectLst/>
      </p:bgPr>
    </p:bg>
    <p:spTree>
      <p:nvGrpSpPr>
        <p:cNvPr id="1" name=""/>
        <p:cNvGrpSpPr/>
        <p:nvPr/>
      </p:nvGrpSpPr>
      <p:grpSpPr>
        <a:xfrm>
          <a:off x="0" y="0"/>
          <a:ext cx="0" cy="0"/>
          <a:chOff x="0" y="0"/>
          <a:chExt cx="0" cy="0"/>
        </a:xfrm>
      </p:grpSpPr>
      <p:sp>
        <p:nvSpPr>
          <p:cNvPr id="2" name="Oval 1"/>
          <p:cNvSpPr/>
          <p:nvPr/>
        </p:nvSpPr>
        <p:spPr>
          <a:xfrm>
            <a:off x="8442655" y="548640"/>
            <a:ext cx="109728" cy="109728"/>
          </a:xfrm>
          <a:prstGeom prst="ellipse">
            <a:avLst/>
          </a:prstGeom>
          <a:solidFill>
            <a:srgbClr val="FF6F91">
              <a:alpha val="6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Oval 2"/>
          <p:cNvSpPr/>
          <p:nvPr/>
        </p:nvSpPr>
        <p:spPr>
          <a:xfrm>
            <a:off x="8753551" y="548640"/>
            <a:ext cx="109728" cy="109728"/>
          </a:xfrm>
          <a:prstGeom prst="ellipse">
            <a:avLst/>
          </a:prstGeom>
          <a:solidFill>
            <a:srgbClr val="FF6F91">
              <a:alpha val="6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Oval 3"/>
          <p:cNvSpPr/>
          <p:nvPr/>
        </p:nvSpPr>
        <p:spPr>
          <a:xfrm>
            <a:off x="9064447" y="548640"/>
            <a:ext cx="109728" cy="109728"/>
          </a:xfrm>
          <a:prstGeom prst="ellipse">
            <a:avLst/>
          </a:prstGeom>
          <a:solidFill>
            <a:srgbClr val="FF6F91">
              <a:alpha val="6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Oval 4"/>
          <p:cNvSpPr/>
          <p:nvPr/>
        </p:nvSpPr>
        <p:spPr>
          <a:xfrm>
            <a:off x="9375343" y="548640"/>
            <a:ext cx="109728" cy="109728"/>
          </a:xfrm>
          <a:prstGeom prst="ellipse">
            <a:avLst/>
          </a:prstGeom>
          <a:solidFill>
            <a:srgbClr val="FF6F91">
              <a:alpha val="6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Oval 5"/>
          <p:cNvSpPr/>
          <p:nvPr/>
        </p:nvSpPr>
        <p:spPr>
          <a:xfrm>
            <a:off x="9686239" y="548640"/>
            <a:ext cx="109728" cy="109728"/>
          </a:xfrm>
          <a:prstGeom prst="ellipse">
            <a:avLst/>
          </a:prstGeom>
          <a:solidFill>
            <a:srgbClr val="FF6F91">
              <a:alpha val="6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Oval 6"/>
          <p:cNvSpPr/>
          <p:nvPr/>
        </p:nvSpPr>
        <p:spPr>
          <a:xfrm>
            <a:off x="9997135" y="548640"/>
            <a:ext cx="109728" cy="109728"/>
          </a:xfrm>
          <a:prstGeom prst="ellipse">
            <a:avLst/>
          </a:prstGeom>
          <a:solidFill>
            <a:srgbClr val="FF6F91">
              <a:alpha val="6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Oval 7"/>
          <p:cNvSpPr/>
          <p:nvPr/>
        </p:nvSpPr>
        <p:spPr>
          <a:xfrm>
            <a:off x="10308031" y="548640"/>
            <a:ext cx="109728" cy="109728"/>
          </a:xfrm>
          <a:prstGeom prst="ellipse">
            <a:avLst/>
          </a:prstGeom>
          <a:solidFill>
            <a:srgbClr val="FF6F91">
              <a:alpha val="6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Oval 8"/>
          <p:cNvSpPr/>
          <p:nvPr/>
        </p:nvSpPr>
        <p:spPr>
          <a:xfrm>
            <a:off x="10618927" y="548640"/>
            <a:ext cx="109728" cy="109728"/>
          </a:xfrm>
          <a:prstGeom prst="ellipse">
            <a:avLst/>
          </a:prstGeom>
          <a:solidFill>
            <a:srgbClr val="FF6F91">
              <a:alpha val="6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Oval 9"/>
          <p:cNvSpPr/>
          <p:nvPr/>
        </p:nvSpPr>
        <p:spPr>
          <a:xfrm>
            <a:off x="10929823" y="548640"/>
            <a:ext cx="109728" cy="109728"/>
          </a:xfrm>
          <a:prstGeom prst="ellipse">
            <a:avLst/>
          </a:prstGeom>
          <a:solidFill>
            <a:srgbClr val="FF6F91">
              <a:alpha val="6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Oval 10"/>
          <p:cNvSpPr/>
          <p:nvPr/>
        </p:nvSpPr>
        <p:spPr>
          <a:xfrm>
            <a:off x="11240719" y="548640"/>
            <a:ext cx="109728" cy="109728"/>
          </a:xfrm>
          <a:prstGeom prst="ellipse">
            <a:avLst/>
          </a:prstGeom>
          <a:solidFill>
            <a:srgbClr val="FF6F91">
              <a:alpha val="6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Oval 11"/>
          <p:cNvSpPr/>
          <p:nvPr/>
        </p:nvSpPr>
        <p:spPr>
          <a:xfrm>
            <a:off x="11551615" y="548640"/>
            <a:ext cx="109728" cy="109728"/>
          </a:xfrm>
          <a:prstGeom prst="ellipse">
            <a:avLst/>
          </a:prstGeom>
          <a:solidFill>
            <a:srgbClr val="FF6F91">
              <a:alpha val="6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Oval 12"/>
          <p:cNvSpPr/>
          <p:nvPr/>
        </p:nvSpPr>
        <p:spPr>
          <a:xfrm>
            <a:off x="8442655" y="859536"/>
            <a:ext cx="109728" cy="109728"/>
          </a:xfrm>
          <a:prstGeom prst="ellipse">
            <a:avLst/>
          </a:prstGeom>
          <a:solidFill>
            <a:srgbClr val="FF6F91">
              <a:alpha val="6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Oval 13"/>
          <p:cNvSpPr/>
          <p:nvPr/>
        </p:nvSpPr>
        <p:spPr>
          <a:xfrm>
            <a:off x="8753551" y="859536"/>
            <a:ext cx="109728" cy="109728"/>
          </a:xfrm>
          <a:prstGeom prst="ellipse">
            <a:avLst/>
          </a:prstGeom>
          <a:solidFill>
            <a:srgbClr val="FF6F91">
              <a:alpha val="6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Oval 14"/>
          <p:cNvSpPr/>
          <p:nvPr/>
        </p:nvSpPr>
        <p:spPr>
          <a:xfrm>
            <a:off x="9064447" y="859536"/>
            <a:ext cx="109728" cy="109728"/>
          </a:xfrm>
          <a:prstGeom prst="ellipse">
            <a:avLst/>
          </a:prstGeom>
          <a:solidFill>
            <a:srgbClr val="FF6F91">
              <a:alpha val="6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Oval 15"/>
          <p:cNvSpPr/>
          <p:nvPr/>
        </p:nvSpPr>
        <p:spPr>
          <a:xfrm>
            <a:off x="9375343" y="859536"/>
            <a:ext cx="109728" cy="109728"/>
          </a:xfrm>
          <a:prstGeom prst="ellipse">
            <a:avLst/>
          </a:prstGeom>
          <a:solidFill>
            <a:srgbClr val="FF6F91">
              <a:alpha val="6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Oval 16"/>
          <p:cNvSpPr/>
          <p:nvPr/>
        </p:nvSpPr>
        <p:spPr>
          <a:xfrm>
            <a:off x="9686239" y="859536"/>
            <a:ext cx="109728" cy="109728"/>
          </a:xfrm>
          <a:prstGeom prst="ellipse">
            <a:avLst/>
          </a:prstGeom>
          <a:solidFill>
            <a:srgbClr val="FF6F91">
              <a:alpha val="6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Oval 17"/>
          <p:cNvSpPr/>
          <p:nvPr/>
        </p:nvSpPr>
        <p:spPr>
          <a:xfrm>
            <a:off x="9997135" y="859536"/>
            <a:ext cx="109728" cy="109728"/>
          </a:xfrm>
          <a:prstGeom prst="ellipse">
            <a:avLst/>
          </a:prstGeom>
          <a:solidFill>
            <a:srgbClr val="FF6F91">
              <a:alpha val="6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Oval 18"/>
          <p:cNvSpPr/>
          <p:nvPr/>
        </p:nvSpPr>
        <p:spPr>
          <a:xfrm>
            <a:off x="10308031" y="859536"/>
            <a:ext cx="109728" cy="109728"/>
          </a:xfrm>
          <a:prstGeom prst="ellipse">
            <a:avLst/>
          </a:prstGeom>
          <a:solidFill>
            <a:srgbClr val="FF6F91">
              <a:alpha val="6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Oval 19"/>
          <p:cNvSpPr/>
          <p:nvPr/>
        </p:nvSpPr>
        <p:spPr>
          <a:xfrm>
            <a:off x="10618927" y="859536"/>
            <a:ext cx="109728" cy="109728"/>
          </a:xfrm>
          <a:prstGeom prst="ellipse">
            <a:avLst/>
          </a:prstGeom>
          <a:solidFill>
            <a:srgbClr val="FF6F91">
              <a:alpha val="6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Oval 20"/>
          <p:cNvSpPr/>
          <p:nvPr/>
        </p:nvSpPr>
        <p:spPr>
          <a:xfrm>
            <a:off x="10929823" y="859536"/>
            <a:ext cx="109728" cy="109728"/>
          </a:xfrm>
          <a:prstGeom prst="ellipse">
            <a:avLst/>
          </a:prstGeom>
          <a:solidFill>
            <a:srgbClr val="FF6F91">
              <a:alpha val="6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Oval 21"/>
          <p:cNvSpPr/>
          <p:nvPr/>
        </p:nvSpPr>
        <p:spPr>
          <a:xfrm>
            <a:off x="11240719" y="859536"/>
            <a:ext cx="109728" cy="109728"/>
          </a:xfrm>
          <a:prstGeom prst="ellipse">
            <a:avLst/>
          </a:prstGeom>
          <a:solidFill>
            <a:srgbClr val="FF6F91">
              <a:alpha val="6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Oval 22"/>
          <p:cNvSpPr/>
          <p:nvPr/>
        </p:nvSpPr>
        <p:spPr>
          <a:xfrm>
            <a:off x="11551615" y="859536"/>
            <a:ext cx="109728" cy="109728"/>
          </a:xfrm>
          <a:prstGeom prst="ellipse">
            <a:avLst/>
          </a:prstGeom>
          <a:solidFill>
            <a:srgbClr val="FF6F91">
              <a:alpha val="6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 name="Oval 23"/>
          <p:cNvSpPr/>
          <p:nvPr/>
        </p:nvSpPr>
        <p:spPr>
          <a:xfrm>
            <a:off x="8442655" y="1170432"/>
            <a:ext cx="109728" cy="109728"/>
          </a:xfrm>
          <a:prstGeom prst="ellipse">
            <a:avLst/>
          </a:prstGeom>
          <a:solidFill>
            <a:srgbClr val="FF6F91">
              <a:alpha val="6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 name="Oval 24"/>
          <p:cNvSpPr/>
          <p:nvPr/>
        </p:nvSpPr>
        <p:spPr>
          <a:xfrm>
            <a:off x="8753551" y="1170432"/>
            <a:ext cx="109728" cy="109728"/>
          </a:xfrm>
          <a:prstGeom prst="ellipse">
            <a:avLst/>
          </a:prstGeom>
          <a:solidFill>
            <a:srgbClr val="FF6F91">
              <a:alpha val="6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6" name="Oval 25"/>
          <p:cNvSpPr/>
          <p:nvPr/>
        </p:nvSpPr>
        <p:spPr>
          <a:xfrm>
            <a:off x="9064447" y="1170432"/>
            <a:ext cx="109728" cy="109728"/>
          </a:xfrm>
          <a:prstGeom prst="ellipse">
            <a:avLst/>
          </a:prstGeom>
          <a:solidFill>
            <a:srgbClr val="FF6F91">
              <a:alpha val="6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7" name="Oval 26"/>
          <p:cNvSpPr/>
          <p:nvPr/>
        </p:nvSpPr>
        <p:spPr>
          <a:xfrm>
            <a:off x="9375343" y="1170432"/>
            <a:ext cx="109728" cy="109728"/>
          </a:xfrm>
          <a:prstGeom prst="ellipse">
            <a:avLst/>
          </a:prstGeom>
          <a:solidFill>
            <a:srgbClr val="FF6F91">
              <a:alpha val="6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8" name="Oval 27"/>
          <p:cNvSpPr/>
          <p:nvPr/>
        </p:nvSpPr>
        <p:spPr>
          <a:xfrm>
            <a:off x="9686239" y="1170432"/>
            <a:ext cx="109728" cy="109728"/>
          </a:xfrm>
          <a:prstGeom prst="ellipse">
            <a:avLst/>
          </a:prstGeom>
          <a:solidFill>
            <a:srgbClr val="FF6F91">
              <a:alpha val="6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9" name="Oval 28"/>
          <p:cNvSpPr/>
          <p:nvPr/>
        </p:nvSpPr>
        <p:spPr>
          <a:xfrm>
            <a:off x="9997135" y="1170432"/>
            <a:ext cx="109728" cy="109728"/>
          </a:xfrm>
          <a:prstGeom prst="ellipse">
            <a:avLst/>
          </a:prstGeom>
          <a:solidFill>
            <a:srgbClr val="FF6F91">
              <a:alpha val="6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0" name="Oval 29"/>
          <p:cNvSpPr/>
          <p:nvPr/>
        </p:nvSpPr>
        <p:spPr>
          <a:xfrm>
            <a:off x="10308031" y="1170432"/>
            <a:ext cx="109728" cy="109728"/>
          </a:xfrm>
          <a:prstGeom prst="ellipse">
            <a:avLst/>
          </a:prstGeom>
          <a:solidFill>
            <a:srgbClr val="FF6F91">
              <a:alpha val="6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1" name="Oval 30"/>
          <p:cNvSpPr/>
          <p:nvPr/>
        </p:nvSpPr>
        <p:spPr>
          <a:xfrm>
            <a:off x="10618927" y="1170432"/>
            <a:ext cx="109728" cy="109728"/>
          </a:xfrm>
          <a:prstGeom prst="ellipse">
            <a:avLst/>
          </a:prstGeom>
          <a:solidFill>
            <a:srgbClr val="FF6F91">
              <a:alpha val="6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2" name="Oval 31"/>
          <p:cNvSpPr/>
          <p:nvPr/>
        </p:nvSpPr>
        <p:spPr>
          <a:xfrm>
            <a:off x="10929823" y="1170432"/>
            <a:ext cx="109728" cy="109728"/>
          </a:xfrm>
          <a:prstGeom prst="ellipse">
            <a:avLst/>
          </a:prstGeom>
          <a:solidFill>
            <a:srgbClr val="FF6F91">
              <a:alpha val="6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3" name="Oval 32"/>
          <p:cNvSpPr/>
          <p:nvPr/>
        </p:nvSpPr>
        <p:spPr>
          <a:xfrm>
            <a:off x="11240719" y="1170432"/>
            <a:ext cx="109728" cy="109728"/>
          </a:xfrm>
          <a:prstGeom prst="ellipse">
            <a:avLst/>
          </a:prstGeom>
          <a:solidFill>
            <a:srgbClr val="FF6F91">
              <a:alpha val="6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4" name="Oval 33"/>
          <p:cNvSpPr/>
          <p:nvPr/>
        </p:nvSpPr>
        <p:spPr>
          <a:xfrm>
            <a:off x="11551615" y="1170432"/>
            <a:ext cx="109728" cy="109728"/>
          </a:xfrm>
          <a:prstGeom prst="ellipse">
            <a:avLst/>
          </a:prstGeom>
          <a:solidFill>
            <a:srgbClr val="FF6F91">
              <a:alpha val="6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5" name="Oval 34"/>
          <p:cNvSpPr/>
          <p:nvPr/>
        </p:nvSpPr>
        <p:spPr>
          <a:xfrm>
            <a:off x="8442655" y="1481328"/>
            <a:ext cx="109728" cy="109728"/>
          </a:xfrm>
          <a:prstGeom prst="ellipse">
            <a:avLst/>
          </a:prstGeom>
          <a:solidFill>
            <a:srgbClr val="FF6F91">
              <a:alpha val="6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6" name="Oval 35"/>
          <p:cNvSpPr/>
          <p:nvPr/>
        </p:nvSpPr>
        <p:spPr>
          <a:xfrm>
            <a:off x="8753551" y="1481328"/>
            <a:ext cx="109728" cy="109728"/>
          </a:xfrm>
          <a:prstGeom prst="ellipse">
            <a:avLst/>
          </a:prstGeom>
          <a:solidFill>
            <a:srgbClr val="FF6F91">
              <a:alpha val="6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7" name="Oval 36"/>
          <p:cNvSpPr/>
          <p:nvPr/>
        </p:nvSpPr>
        <p:spPr>
          <a:xfrm>
            <a:off x="9064447" y="1481328"/>
            <a:ext cx="109728" cy="109728"/>
          </a:xfrm>
          <a:prstGeom prst="ellipse">
            <a:avLst/>
          </a:prstGeom>
          <a:solidFill>
            <a:srgbClr val="FF6F91">
              <a:alpha val="6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8" name="Oval 37"/>
          <p:cNvSpPr/>
          <p:nvPr/>
        </p:nvSpPr>
        <p:spPr>
          <a:xfrm>
            <a:off x="9375343" y="1481328"/>
            <a:ext cx="109728" cy="109728"/>
          </a:xfrm>
          <a:prstGeom prst="ellipse">
            <a:avLst/>
          </a:prstGeom>
          <a:solidFill>
            <a:srgbClr val="FF6F91">
              <a:alpha val="6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9" name="Oval 38"/>
          <p:cNvSpPr/>
          <p:nvPr/>
        </p:nvSpPr>
        <p:spPr>
          <a:xfrm>
            <a:off x="9686239" y="1481328"/>
            <a:ext cx="109728" cy="109728"/>
          </a:xfrm>
          <a:prstGeom prst="ellipse">
            <a:avLst/>
          </a:prstGeom>
          <a:solidFill>
            <a:srgbClr val="FF6F91">
              <a:alpha val="6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0" name="Oval 39"/>
          <p:cNvSpPr/>
          <p:nvPr/>
        </p:nvSpPr>
        <p:spPr>
          <a:xfrm>
            <a:off x="9997135" y="1481328"/>
            <a:ext cx="109728" cy="109728"/>
          </a:xfrm>
          <a:prstGeom prst="ellipse">
            <a:avLst/>
          </a:prstGeom>
          <a:solidFill>
            <a:srgbClr val="FF6F91">
              <a:alpha val="6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1" name="Oval 40"/>
          <p:cNvSpPr/>
          <p:nvPr/>
        </p:nvSpPr>
        <p:spPr>
          <a:xfrm>
            <a:off x="10308031" y="1481328"/>
            <a:ext cx="109728" cy="109728"/>
          </a:xfrm>
          <a:prstGeom prst="ellipse">
            <a:avLst/>
          </a:prstGeom>
          <a:solidFill>
            <a:srgbClr val="FF6F91">
              <a:alpha val="6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2" name="Oval 41"/>
          <p:cNvSpPr/>
          <p:nvPr/>
        </p:nvSpPr>
        <p:spPr>
          <a:xfrm>
            <a:off x="10618927" y="1481328"/>
            <a:ext cx="109728" cy="109728"/>
          </a:xfrm>
          <a:prstGeom prst="ellipse">
            <a:avLst/>
          </a:prstGeom>
          <a:solidFill>
            <a:srgbClr val="FF6F91">
              <a:alpha val="6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3" name="Oval 42"/>
          <p:cNvSpPr/>
          <p:nvPr/>
        </p:nvSpPr>
        <p:spPr>
          <a:xfrm>
            <a:off x="10929823" y="1481328"/>
            <a:ext cx="109728" cy="109728"/>
          </a:xfrm>
          <a:prstGeom prst="ellipse">
            <a:avLst/>
          </a:prstGeom>
          <a:solidFill>
            <a:srgbClr val="FF6F91">
              <a:alpha val="6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4" name="Oval 43"/>
          <p:cNvSpPr/>
          <p:nvPr/>
        </p:nvSpPr>
        <p:spPr>
          <a:xfrm>
            <a:off x="11240719" y="1481328"/>
            <a:ext cx="109728" cy="109728"/>
          </a:xfrm>
          <a:prstGeom prst="ellipse">
            <a:avLst/>
          </a:prstGeom>
          <a:solidFill>
            <a:srgbClr val="FF6F91">
              <a:alpha val="6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5" name="Oval 44"/>
          <p:cNvSpPr/>
          <p:nvPr/>
        </p:nvSpPr>
        <p:spPr>
          <a:xfrm>
            <a:off x="11551615" y="1481328"/>
            <a:ext cx="109728" cy="109728"/>
          </a:xfrm>
          <a:prstGeom prst="ellipse">
            <a:avLst/>
          </a:prstGeom>
          <a:solidFill>
            <a:srgbClr val="FF6F91">
              <a:alpha val="6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6" name="Oval 45"/>
          <p:cNvSpPr/>
          <p:nvPr/>
        </p:nvSpPr>
        <p:spPr>
          <a:xfrm>
            <a:off x="8442655" y="1792224"/>
            <a:ext cx="109728" cy="109728"/>
          </a:xfrm>
          <a:prstGeom prst="ellipse">
            <a:avLst/>
          </a:prstGeom>
          <a:solidFill>
            <a:srgbClr val="FF6F91">
              <a:alpha val="6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7" name="Oval 46"/>
          <p:cNvSpPr/>
          <p:nvPr/>
        </p:nvSpPr>
        <p:spPr>
          <a:xfrm>
            <a:off x="8753551" y="1792224"/>
            <a:ext cx="109728" cy="109728"/>
          </a:xfrm>
          <a:prstGeom prst="ellipse">
            <a:avLst/>
          </a:prstGeom>
          <a:solidFill>
            <a:srgbClr val="FF6F91">
              <a:alpha val="6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8" name="Oval 47"/>
          <p:cNvSpPr/>
          <p:nvPr/>
        </p:nvSpPr>
        <p:spPr>
          <a:xfrm>
            <a:off x="9064447" y="1792224"/>
            <a:ext cx="109728" cy="109728"/>
          </a:xfrm>
          <a:prstGeom prst="ellipse">
            <a:avLst/>
          </a:prstGeom>
          <a:solidFill>
            <a:srgbClr val="FF6F91">
              <a:alpha val="6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9" name="Oval 48"/>
          <p:cNvSpPr/>
          <p:nvPr/>
        </p:nvSpPr>
        <p:spPr>
          <a:xfrm>
            <a:off x="9375343" y="1792224"/>
            <a:ext cx="109728" cy="109728"/>
          </a:xfrm>
          <a:prstGeom prst="ellipse">
            <a:avLst/>
          </a:prstGeom>
          <a:solidFill>
            <a:srgbClr val="FF6F91">
              <a:alpha val="6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0" name="Oval 49"/>
          <p:cNvSpPr/>
          <p:nvPr/>
        </p:nvSpPr>
        <p:spPr>
          <a:xfrm>
            <a:off x="9686239" y="1792224"/>
            <a:ext cx="109728" cy="109728"/>
          </a:xfrm>
          <a:prstGeom prst="ellipse">
            <a:avLst/>
          </a:prstGeom>
          <a:solidFill>
            <a:srgbClr val="FF6F91">
              <a:alpha val="6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1" name="Oval 50"/>
          <p:cNvSpPr/>
          <p:nvPr/>
        </p:nvSpPr>
        <p:spPr>
          <a:xfrm>
            <a:off x="9997135" y="1792224"/>
            <a:ext cx="109728" cy="109728"/>
          </a:xfrm>
          <a:prstGeom prst="ellipse">
            <a:avLst/>
          </a:prstGeom>
          <a:solidFill>
            <a:srgbClr val="FF6F91">
              <a:alpha val="6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2" name="Oval 51"/>
          <p:cNvSpPr/>
          <p:nvPr/>
        </p:nvSpPr>
        <p:spPr>
          <a:xfrm>
            <a:off x="10308031" y="1792224"/>
            <a:ext cx="109728" cy="109728"/>
          </a:xfrm>
          <a:prstGeom prst="ellipse">
            <a:avLst/>
          </a:prstGeom>
          <a:solidFill>
            <a:srgbClr val="FF6F91">
              <a:alpha val="6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3" name="Oval 52"/>
          <p:cNvSpPr/>
          <p:nvPr/>
        </p:nvSpPr>
        <p:spPr>
          <a:xfrm>
            <a:off x="10618927" y="1792224"/>
            <a:ext cx="109728" cy="109728"/>
          </a:xfrm>
          <a:prstGeom prst="ellipse">
            <a:avLst/>
          </a:prstGeom>
          <a:solidFill>
            <a:srgbClr val="FF6F91">
              <a:alpha val="6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4" name="Oval 53"/>
          <p:cNvSpPr/>
          <p:nvPr/>
        </p:nvSpPr>
        <p:spPr>
          <a:xfrm>
            <a:off x="10929823" y="1792224"/>
            <a:ext cx="109728" cy="109728"/>
          </a:xfrm>
          <a:prstGeom prst="ellipse">
            <a:avLst/>
          </a:prstGeom>
          <a:solidFill>
            <a:srgbClr val="FF6F91">
              <a:alpha val="6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5" name="Oval 54"/>
          <p:cNvSpPr/>
          <p:nvPr/>
        </p:nvSpPr>
        <p:spPr>
          <a:xfrm>
            <a:off x="11240719" y="1792224"/>
            <a:ext cx="109728" cy="109728"/>
          </a:xfrm>
          <a:prstGeom prst="ellipse">
            <a:avLst/>
          </a:prstGeom>
          <a:solidFill>
            <a:srgbClr val="FF6F91">
              <a:alpha val="6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6" name="Oval 55"/>
          <p:cNvSpPr/>
          <p:nvPr/>
        </p:nvSpPr>
        <p:spPr>
          <a:xfrm>
            <a:off x="11551615" y="1792224"/>
            <a:ext cx="109728" cy="109728"/>
          </a:xfrm>
          <a:prstGeom prst="ellipse">
            <a:avLst/>
          </a:prstGeom>
          <a:solidFill>
            <a:srgbClr val="FF6F91">
              <a:alpha val="6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7" name="Oval 56"/>
          <p:cNvSpPr/>
          <p:nvPr/>
        </p:nvSpPr>
        <p:spPr>
          <a:xfrm>
            <a:off x="8442655" y="2103120"/>
            <a:ext cx="109728" cy="109728"/>
          </a:xfrm>
          <a:prstGeom prst="ellipse">
            <a:avLst/>
          </a:prstGeom>
          <a:solidFill>
            <a:srgbClr val="FF6F91">
              <a:alpha val="6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8" name="Oval 57"/>
          <p:cNvSpPr/>
          <p:nvPr/>
        </p:nvSpPr>
        <p:spPr>
          <a:xfrm>
            <a:off x="8753551" y="2103120"/>
            <a:ext cx="109728" cy="109728"/>
          </a:xfrm>
          <a:prstGeom prst="ellipse">
            <a:avLst/>
          </a:prstGeom>
          <a:solidFill>
            <a:srgbClr val="FF6F91">
              <a:alpha val="6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9" name="Oval 58"/>
          <p:cNvSpPr/>
          <p:nvPr/>
        </p:nvSpPr>
        <p:spPr>
          <a:xfrm>
            <a:off x="9064447" y="2103120"/>
            <a:ext cx="109728" cy="109728"/>
          </a:xfrm>
          <a:prstGeom prst="ellipse">
            <a:avLst/>
          </a:prstGeom>
          <a:solidFill>
            <a:srgbClr val="FF6F91">
              <a:alpha val="6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0" name="Oval 59"/>
          <p:cNvSpPr/>
          <p:nvPr/>
        </p:nvSpPr>
        <p:spPr>
          <a:xfrm>
            <a:off x="9375343" y="2103120"/>
            <a:ext cx="109728" cy="109728"/>
          </a:xfrm>
          <a:prstGeom prst="ellipse">
            <a:avLst/>
          </a:prstGeom>
          <a:solidFill>
            <a:srgbClr val="FF6F91">
              <a:alpha val="6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1" name="Oval 60"/>
          <p:cNvSpPr/>
          <p:nvPr/>
        </p:nvSpPr>
        <p:spPr>
          <a:xfrm>
            <a:off x="9686239" y="2103120"/>
            <a:ext cx="109728" cy="109728"/>
          </a:xfrm>
          <a:prstGeom prst="ellipse">
            <a:avLst/>
          </a:prstGeom>
          <a:solidFill>
            <a:srgbClr val="FF6F91">
              <a:alpha val="6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2" name="Oval 61"/>
          <p:cNvSpPr/>
          <p:nvPr/>
        </p:nvSpPr>
        <p:spPr>
          <a:xfrm>
            <a:off x="9997135" y="2103120"/>
            <a:ext cx="109728" cy="109728"/>
          </a:xfrm>
          <a:prstGeom prst="ellipse">
            <a:avLst/>
          </a:prstGeom>
          <a:solidFill>
            <a:srgbClr val="FF6F91">
              <a:alpha val="6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3" name="Oval 62"/>
          <p:cNvSpPr/>
          <p:nvPr/>
        </p:nvSpPr>
        <p:spPr>
          <a:xfrm>
            <a:off x="10308031" y="2103120"/>
            <a:ext cx="109728" cy="109728"/>
          </a:xfrm>
          <a:prstGeom prst="ellipse">
            <a:avLst/>
          </a:prstGeom>
          <a:solidFill>
            <a:srgbClr val="FF6F91">
              <a:alpha val="6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4" name="Oval 63"/>
          <p:cNvSpPr/>
          <p:nvPr/>
        </p:nvSpPr>
        <p:spPr>
          <a:xfrm>
            <a:off x="10618927" y="2103120"/>
            <a:ext cx="109728" cy="109728"/>
          </a:xfrm>
          <a:prstGeom prst="ellipse">
            <a:avLst/>
          </a:prstGeom>
          <a:solidFill>
            <a:srgbClr val="FF6F91">
              <a:alpha val="6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5" name="Oval 64"/>
          <p:cNvSpPr/>
          <p:nvPr/>
        </p:nvSpPr>
        <p:spPr>
          <a:xfrm>
            <a:off x="10929823" y="2103120"/>
            <a:ext cx="109728" cy="109728"/>
          </a:xfrm>
          <a:prstGeom prst="ellipse">
            <a:avLst/>
          </a:prstGeom>
          <a:solidFill>
            <a:srgbClr val="FF6F91">
              <a:alpha val="6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6" name="Oval 65"/>
          <p:cNvSpPr/>
          <p:nvPr/>
        </p:nvSpPr>
        <p:spPr>
          <a:xfrm>
            <a:off x="11240719" y="2103120"/>
            <a:ext cx="109728" cy="109728"/>
          </a:xfrm>
          <a:prstGeom prst="ellipse">
            <a:avLst/>
          </a:prstGeom>
          <a:solidFill>
            <a:srgbClr val="FF6F91">
              <a:alpha val="6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7" name="Oval 66"/>
          <p:cNvSpPr/>
          <p:nvPr/>
        </p:nvSpPr>
        <p:spPr>
          <a:xfrm>
            <a:off x="11551615" y="2103120"/>
            <a:ext cx="109728" cy="109728"/>
          </a:xfrm>
          <a:prstGeom prst="ellipse">
            <a:avLst/>
          </a:prstGeom>
          <a:solidFill>
            <a:srgbClr val="FF6F91">
              <a:alpha val="6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8" name="Oval 67"/>
          <p:cNvSpPr/>
          <p:nvPr/>
        </p:nvSpPr>
        <p:spPr>
          <a:xfrm>
            <a:off x="8442655" y="2414016"/>
            <a:ext cx="109728" cy="109728"/>
          </a:xfrm>
          <a:prstGeom prst="ellipse">
            <a:avLst/>
          </a:prstGeom>
          <a:solidFill>
            <a:srgbClr val="FF6F91">
              <a:alpha val="6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9" name="Oval 68"/>
          <p:cNvSpPr/>
          <p:nvPr/>
        </p:nvSpPr>
        <p:spPr>
          <a:xfrm>
            <a:off x="8753551" y="2414016"/>
            <a:ext cx="109728" cy="109728"/>
          </a:xfrm>
          <a:prstGeom prst="ellipse">
            <a:avLst/>
          </a:prstGeom>
          <a:solidFill>
            <a:srgbClr val="FF6F91">
              <a:alpha val="6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0" name="Oval 69"/>
          <p:cNvSpPr/>
          <p:nvPr/>
        </p:nvSpPr>
        <p:spPr>
          <a:xfrm>
            <a:off x="9064447" y="2414016"/>
            <a:ext cx="109728" cy="109728"/>
          </a:xfrm>
          <a:prstGeom prst="ellipse">
            <a:avLst/>
          </a:prstGeom>
          <a:solidFill>
            <a:srgbClr val="FF6F91">
              <a:alpha val="6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1" name="Oval 70"/>
          <p:cNvSpPr/>
          <p:nvPr/>
        </p:nvSpPr>
        <p:spPr>
          <a:xfrm>
            <a:off x="9375343" y="2414016"/>
            <a:ext cx="109728" cy="109728"/>
          </a:xfrm>
          <a:prstGeom prst="ellipse">
            <a:avLst/>
          </a:prstGeom>
          <a:solidFill>
            <a:srgbClr val="FF6F91">
              <a:alpha val="6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2" name="Oval 71"/>
          <p:cNvSpPr/>
          <p:nvPr/>
        </p:nvSpPr>
        <p:spPr>
          <a:xfrm>
            <a:off x="9686239" y="2414016"/>
            <a:ext cx="109728" cy="109728"/>
          </a:xfrm>
          <a:prstGeom prst="ellipse">
            <a:avLst/>
          </a:prstGeom>
          <a:solidFill>
            <a:srgbClr val="FF6F91">
              <a:alpha val="6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3" name="Oval 72"/>
          <p:cNvSpPr/>
          <p:nvPr/>
        </p:nvSpPr>
        <p:spPr>
          <a:xfrm>
            <a:off x="9997135" y="2414016"/>
            <a:ext cx="109728" cy="109728"/>
          </a:xfrm>
          <a:prstGeom prst="ellipse">
            <a:avLst/>
          </a:prstGeom>
          <a:solidFill>
            <a:srgbClr val="FF6F91">
              <a:alpha val="6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4" name="Oval 73"/>
          <p:cNvSpPr/>
          <p:nvPr/>
        </p:nvSpPr>
        <p:spPr>
          <a:xfrm>
            <a:off x="10308031" y="2414016"/>
            <a:ext cx="109728" cy="109728"/>
          </a:xfrm>
          <a:prstGeom prst="ellipse">
            <a:avLst/>
          </a:prstGeom>
          <a:solidFill>
            <a:srgbClr val="FF6F91">
              <a:alpha val="6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5" name="Oval 74"/>
          <p:cNvSpPr/>
          <p:nvPr/>
        </p:nvSpPr>
        <p:spPr>
          <a:xfrm>
            <a:off x="10618927" y="2414016"/>
            <a:ext cx="109728" cy="109728"/>
          </a:xfrm>
          <a:prstGeom prst="ellipse">
            <a:avLst/>
          </a:prstGeom>
          <a:solidFill>
            <a:srgbClr val="FF6F91">
              <a:alpha val="6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6" name="Oval 75"/>
          <p:cNvSpPr/>
          <p:nvPr/>
        </p:nvSpPr>
        <p:spPr>
          <a:xfrm>
            <a:off x="10929823" y="2414016"/>
            <a:ext cx="109728" cy="109728"/>
          </a:xfrm>
          <a:prstGeom prst="ellipse">
            <a:avLst/>
          </a:prstGeom>
          <a:solidFill>
            <a:srgbClr val="FF6F91">
              <a:alpha val="6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7" name="Oval 76"/>
          <p:cNvSpPr/>
          <p:nvPr/>
        </p:nvSpPr>
        <p:spPr>
          <a:xfrm>
            <a:off x="11240719" y="2414016"/>
            <a:ext cx="109728" cy="109728"/>
          </a:xfrm>
          <a:prstGeom prst="ellipse">
            <a:avLst/>
          </a:prstGeom>
          <a:solidFill>
            <a:srgbClr val="FF6F91">
              <a:alpha val="6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8" name="Oval 77"/>
          <p:cNvSpPr/>
          <p:nvPr/>
        </p:nvSpPr>
        <p:spPr>
          <a:xfrm>
            <a:off x="11551615" y="2414016"/>
            <a:ext cx="109728" cy="109728"/>
          </a:xfrm>
          <a:prstGeom prst="ellipse">
            <a:avLst/>
          </a:prstGeom>
          <a:solidFill>
            <a:srgbClr val="FF6F91">
              <a:alpha val="6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9" name="Rectangle 78"/>
          <p:cNvSpPr/>
          <p:nvPr/>
        </p:nvSpPr>
        <p:spPr>
          <a:xfrm>
            <a:off x="9265615" y="4206240"/>
            <a:ext cx="1828800" cy="1828800"/>
          </a:xfrm>
          <a:prstGeom prst="rect">
            <a:avLst/>
          </a:prstGeom>
          <a:solidFill>
            <a:srgbClr val="FFC7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0" name="Rectangle 79"/>
          <p:cNvSpPr/>
          <p:nvPr/>
        </p:nvSpPr>
        <p:spPr>
          <a:xfrm>
            <a:off x="0" y="6583680"/>
            <a:ext cx="5029200" cy="274320"/>
          </a:xfrm>
          <a:prstGeom prst="rect">
            <a:avLst/>
          </a:prstGeom>
          <a:solidFill>
            <a:srgbClr val="FF6F9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1" name="Rectangle 80"/>
          <p:cNvSpPr/>
          <p:nvPr/>
        </p:nvSpPr>
        <p:spPr>
          <a:xfrm>
            <a:off x="640080" y="1234440"/>
            <a:ext cx="1005840" cy="82296"/>
          </a:xfrm>
          <a:prstGeom prst="rect">
            <a:avLst/>
          </a:prstGeom>
          <a:solidFill>
            <a:srgbClr val="FF6F9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2" name="TextBox 81"/>
          <p:cNvSpPr txBox="1"/>
          <p:nvPr/>
        </p:nvSpPr>
        <p:spPr>
          <a:xfrm>
            <a:off x="640080" y="1463040"/>
            <a:ext cx="6400800" cy="365760"/>
          </a:xfrm>
          <a:prstGeom prst="rect">
            <a:avLst/>
          </a:prstGeom>
          <a:noFill/>
        </p:spPr>
        <p:txBody>
          <a:bodyPr wrap="square" lIns="0" tIns="0" rIns="0" bIns="0" anchor="t"/>
          <a:lstStyle/>
          <a:p>
            <a:pPr algn="l">
              <a:lnSpc>
                <a:spcPct val="105000"/>
              </a:lnSpc>
            </a:pPr>
            <a:r>
              <a:rPr sz="1600" b="1">
                <a:solidFill>
                  <a:srgbClr val="FF6F91"/>
                </a:solidFill>
                <a:latin typeface="Corbel"/>
              </a:rPr>
              <a:t>ПРЕЗЕНТАЦИЯ</a:t>
            </a:r>
          </a:p>
        </p:txBody>
      </p:sp>
      <p:sp>
        <p:nvSpPr>
          <p:cNvPr id="83" name="TextBox 82"/>
          <p:cNvSpPr txBox="1"/>
          <p:nvPr/>
        </p:nvSpPr>
        <p:spPr>
          <a:xfrm>
            <a:off x="640080" y="1965960"/>
            <a:ext cx="7498079" cy="2651760"/>
          </a:xfrm>
          <a:prstGeom prst="rect">
            <a:avLst/>
          </a:prstGeom>
          <a:noFill/>
        </p:spPr>
        <p:txBody>
          <a:bodyPr wrap="square" lIns="0" tIns="0" rIns="0" bIns="0" anchor="t"/>
          <a:lstStyle/>
          <a:p>
            <a:pPr algn="l">
              <a:lnSpc>
                <a:spcPct val="105000"/>
              </a:lnSpc>
            </a:pPr>
            <a:r>
              <a:rPr sz="4400" b="0">
                <a:solidFill>
                  <a:srgbClr val="F6EEFF"/>
                </a:solidFill>
                <a:latin typeface="Impact"/>
              </a:rPr>
              <a:t>Патологии плода и новорожденного: диагностика и хирургическая коррекция</a:t>
            </a:r>
          </a:p>
        </p:txBody>
      </p:sp>
      <p:sp>
        <p:nvSpPr>
          <p:cNvPr id="84" name="TextBox 83"/>
          <p:cNvSpPr txBox="1"/>
          <p:nvPr/>
        </p:nvSpPr>
        <p:spPr>
          <a:xfrm>
            <a:off x="640080" y="4754880"/>
            <a:ext cx="6583680" cy="914400"/>
          </a:xfrm>
          <a:prstGeom prst="rect">
            <a:avLst/>
          </a:prstGeom>
          <a:noFill/>
        </p:spPr>
        <p:txBody>
          <a:bodyPr wrap="square" lIns="0" tIns="0" rIns="0" bIns="0" anchor="t"/>
          <a:lstStyle/>
          <a:p>
            <a:pPr algn="l">
              <a:lnSpc>
                <a:spcPct val="105000"/>
              </a:lnSpc>
            </a:pPr>
            <a:r>
              <a:rPr sz="2000" b="0">
                <a:solidFill>
                  <a:srgbClr val="B9A6D6"/>
                </a:solidFill>
                <a:latin typeface="Corbel"/>
              </a:rPr>
              <a:t>Современные подходы к пренатальной диагностике, маршрутизации и лечению врожденных пороков развития</a:t>
            </a:r>
          </a:p>
        </p:txBody>
      </p:sp>
      <p:sp>
        <p:nvSpPr>
          <p:cNvPr id="85" name="TextBox 84"/>
          <p:cNvSpPr txBox="1"/>
          <p:nvPr/>
        </p:nvSpPr>
        <p:spPr>
          <a:xfrm>
            <a:off x="640080" y="5989320"/>
            <a:ext cx="6400800" cy="320040"/>
          </a:xfrm>
          <a:prstGeom prst="rect">
            <a:avLst/>
          </a:prstGeom>
          <a:noFill/>
        </p:spPr>
        <p:txBody>
          <a:bodyPr wrap="square" lIns="0" tIns="0" rIns="0" bIns="0" anchor="t"/>
          <a:lstStyle/>
          <a:p>
            <a:pPr algn="l">
              <a:lnSpc>
                <a:spcPct val="105000"/>
              </a:lnSpc>
            </a:pPr>
            <a:r>
              <a:rPr lang="ru-RU" sz="1300" b="0" dirty="0">
                <a:solidFill>
                  <a:srgbClr val="B9A6D6"/>
                </a:solidFill>
                <a:latin typeface="Corbel"/>
              </a:rPr>
              <a:t>КГБПОУ ММТ</a:t>
            </a:r>
            <a:r>
              <a:rPr sz="1300" b="0" dirty="0">
                <a:solidFill>
                  <a:srgbClr val="B9A6D6"/>
                </a:solidFill>
                <a:latin typeface="Corbel"/>
              </a:rPr>
              <a:t>, 2026 </a:t>
            </a:r>
            <a:r>
              <a:rPr sz="1300" b="0" dirty="0" err="1">
                <a:solidFill>
                  <a:srgbClr val="B9A6D6"/>
                </a:solidFill>
                <a:latin typeface="Corbel"/>
              </a:rPr>
              <a:t>год</a:t>
            </a:r>
            <a:endParaRPr sz="1300" b="0" dirty="0">
              <a:solidFill>
                <a:srgbClr val="B9A6D6"/>
              </a:solidFill>
              <a:latin typeface="Corbe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E1030"/>
        </a:solidFill>
        <a:effectLst/>
      </p:bgPr>
    </p:bg>
    <p:spTree>
      <p:nvGrpSpPr>
        <p:cNvPr id="1" name=""/>
        <p:cNvGrpSpPr/>
        <p:nvPr/>
      </p:nvGrpSpPr>
      <p:grpSpPr>
        <a:xfrm>
          <a:off x="0" y="0"/>
          <a:ext cx="0" cy="0"/>
          <a:chOff x="0" y="0"/>
          <a:chExt cx="0" cy="0"/>
        </a:xfrm>
      </p:grpSpPr>
      <p:sp>
        <p:nvSpPr>
          <p:cNvPr id="2" name="Oval 1"/>
          <p:cNvSpPr/>
          <p:nvPr/>
        </p:nvSpPr>
        <p:spPr>
          <a:xfrm>
            <a:off x="9265615" y="-1737360"/>
            <a:ext cx="4572000" cy="4572000"/>
          </a:xfrm>
          <a:prstGeom prst="ellipse">
            <a:avLst/>
          </a:prstGeom>
          <a:solidFill>
            <a:srgbClr val="FF6F91">
              <a:alpha val="1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40080" y="457200"/>
            <a:ext cx="10911535" cy="1097280"/>
          </a:xfrm>
          <a:prstGeom prst="rect">
            <a:avLst/>
          </a:prstGeom>
          <a:noFill/>
        </p:spPr>
        <p:txBody>
          <a:bodyPr wrap="square" lIns="0" tIns="0" rIns="0" bIns="0" anchor="b"/>
          <a:lstStyle/>
          <a:p>
            <a:pPr algn="l">
              <a:lnSpc>
                <a:spcPct val="105000"/>
              </a:lnSpc>
            </a:pPr>
            <a:r>
              <a:rPr sz="3600" b="0">
                <a:solidFill>
                  <a:srgbClr val="F6EEFF"/>
                </a:solidFill>
                <a:latin typeface="Impact"/>
              </a:rPr>
              <a:t>Содержание презентации</a:t>
            </a:r>
          </a:p>
        </p:txBody>
      </p:sp>
      <p:sp>
        <p:nvSpPr>
          <p:cNvPr id="4" name="Rectangle 3"/>
          <p:cNvSpPr/>
          <p:nvPr/>
        </p:nvSpPr>
        <p:spPr>
          <a:xfrm>
            <a:off x="640080" y="1645920"/>
            <a:ext cx="10911535" cy="18288"/>
          </a:xfrm>
          <a:prstGeom prst="rect">
            <a:avLst/>
          </a:prstGeom>
          <a:solidFill>
            <a:srgbClr val="B9A6D6">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ectangle 4"/>
          <p:cNvSpPr/>
          <p:nvPr/>
        </p:nvSpPr>
        <p:spPr>
          <a:xfrm>
            <a:off x="640080" y="1618488"/>
            <a:ext cx="1188720" cy="64008"/>
          </a:xfrm>
          <a:prstGeom prst="rect">
            <a:avLst/>
          </a:prstGeom>
          <a:solidFill>
            <a:srgbClr val="FF6F9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ectangle 5"/>
          <p:cNvSpPr/>
          <p:nvPr/>
        </p:nvSpPr>
        <p:spPr>
          <a:xfrm>
            <a:off x="640080" y="6254496"/>
            <a:ext cx="10911535" cy="13716"/>
          </a:xfrm>
          <a:prstGeom prst="rect">
            <a:avLst/>
          </a:prstGeom>
          <a:solidFill>
            <a:srgbClr val="B9A6D6">
              <a:alpha val="4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640080" y="6355080"/>
            <a:ext cx="7315200" cy="274320"/>
          </a:xfrm>
          <a:prstGeom prst="rect">
            <a:avLst/>
          </a:prstGeom>
          <a:noFill/>
        </p:spPr>
        <p:txBody>
          <a:bodyPr wrap="square" lIns="0" tIns="0" rIns="0" bIns="0" anchor="t"/>
          <a:lstStyle/>
          <a:p>
            <a:pPr algn="l">
              <a:lnSpc>
                <a:spcPct val="105000"/>
              </a:lnSpc>
            </a:pPr>
            <a:r>
              <a:rPr sz="1100" b="0">
                <a:solidFill>
                  <a:srgbClr val="B9A6D6"/>
                </a:solidFill>
                <a:latin typeface="Corbel"/>
              </a:rPr>
              <a:t>Патологии плода и новорожденного: диагностика и хирургическая коррекци</a:t>
            </a:r>
          </a:p>
        </p:txBody>
      </p:sp>
      <p:sp>
        <p:nvSpPr>
          <p:cNvPr id="8" name="TextBox 7"/>
          <p:cNvSpPr txBox="1"/>
          <p:nvPr/>
        </p:nvSpPr>
        <p:spPr>
          <a:xfrm>
            <a:off x="10637215" y="6355080"/>
            <a:ext cx="914400" cy="274320"/>
          </a:xfrm>
          <a:prstGeom prst="rect">
            <a:avLst/>
          </a:prstGeom>
          <a:noFill/>
        </p:spPr>
        <p:txBody>
          <a:bodyPr wrap="square" lIns="0" tIns="0" rIns="0" bIns="0" anchor="t"/>
          <a:lstStyle/>
          <a:p>
            <a:pPr algn="r">
              <a:lnSpc>
                <a:spcPct val="105000"/>
              </a:lnSpc>
            </a:pPr>
            <a:r>
              <a:rPr sz="1100" b="0">
                <a:solidFill>
                  <a:srgbClr val="B9A6D6"/>
                </a:solidFill>
                <a:latin typeface="Corbel"/>
              </a:rPr>
              <a:t>2</a:t>
            </a:r>
          </a:p>
        </p:txBody>
      </p:sp>
      <p:sp>
        <p:nvSpPr>
          <p:cNvPr id="9" name="TextBox 8"/>
          <p:cNvSpPr txBox="1"/>
          <p:nvPr/>
        </p:nvSpPr>
        <p:spPr>
          <a:xfrm>
            <a:off x="640080" y="1874519"/>
            <a:ext cx="822960" cy="731520"/>
          </a:xfrm>
          <a:prstGeom prst="rect">
            <a:avLst/>
          </a:prstGeom>
          <a:noFill/>
        </p:spPr>
        <p:txBody>
          <a:bodyPr wrap="square" lIns="0" tIns="0" rIns="0" bIns="0" anchor="ctr"/>
          <a:lstStyle/>
          <a:p>
            <a:pPr algn="l">
              <a:lnSpc>
                <a:spcPct val="105000"/>
              </a:lnSpc>
            </a:pPr>
            <a:r>
              <a:rPr sz="3000" b="0">
                <a:solidFill>
                  <a:srgbClr val="FF6F91"/>
                </a:solidFill>
                <a:latin typeface="Impact"/>
              </a:rPr>
              <a:t>01</a:t>
            </a:r>
          </a:p>
        </p:txBody>
      </p:sp>
      <p:sp>
        <p:nvSpPr>
          <p:cNvPr id="10" name="TextBox 9"/>
          <p:cNvSpPr txBox="1"/>
          <p:nvPr/>
        </p:nvSpPr>
        <p:spPr>
          <a:xfrm>
            <a:off x="1645920" y="1874519"/>
            <a:ext cx="4175607" cy="731520"/>
          </a:xfrm>
          <a:prstGeom prst="rect">
            <a:avLst/>
          </a:prstGeom>
          <a:noFill/>
        </p:spPr>
        <p:txBody>
          <a:bodyPr wrap="square" lIns="0" tIns="0" rIns="0" bIns="0" anchor="ctr"/>
          <a:lstStyle/>
          <a:p>
            <a:pPr algn="l">
              <a:lnSpc>
                <a:spcPct val="105000"/>
              </a:lnSpc>
            </a:pPr>
            <a:r>
              <a:rPr sz="2300" b="0">
                <a:solidFill>
                  <a:srgbClr val="F6EEFF"/>
                </a:solidFill>
                <a:latin typeface="Corbel"/>
              </a:rPr>
              <a:t>Актуальность и эпидемиология врожденных пороков</a:t>
            </a:r>
          </a:p>
        </p:txBody>
      </p:sp>
      <p:sp>
        <p:nvSpPr>
          <p:cNvPr id="11" name="Rectangle 10"/>
          <p:cNvSpPr/>
          <p:nvPr/>
        </p:nvSpPr>
        <p:spPr>
          <a:xfrm>
            <a:off x="640080" y="2679191"/>
            <a:ext cx="5181447" cy="13716"/>
          </a:xfrm>
          <a:prstGeom prst="rect">
            <a:avLst/>
          </a:prstGeom>
          <a:solidFill>
            <a:srgbClr val="B9A6D6">
              <a:alpha val="4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640080" y="2788920"/>
            <a:ext cx="822960" cy="731520"/>
          </a:xfrm>
          <a:prstGeom prst="rect">
            <a:avLst/>
          </a:prstGeom>
          <a:noFill/>
        </p:spPr>
        <p:txBody>
          <a:bodyPr wrap="square" lIns="0" tIns="0" rIns="0" bIns="0" anchor="ctr"/>
          <a:lstStyle/>
          <a:p>
            <a:pPr algn="l">
              <a:lnSpc>
                <a:spcPct val="105000"/>
              </a:lnSpc>
            </a:pPr>
            <a:r>
              <a:rPr sz="3000" b="0">
                <a:solidFill>
                  <a:srgbClr val="FF6F91"/>
                </a:solidFill>
                <a:latin typeface="Impact"/>
              </a:rPr>
              <a:t>02</a:t>
            </a:r>
          </a:p>
        </p:txBody>
      </p:sp>
      <p:sp>
        <p:nvSpPr>
          <p:cNvPr id="13" name="TextBox 12"/>
          <p:cNvSpPr txBox="1"/>
          <p:nvPr/>
        </p:nvSpPr>
        <p:spPr>
          <a:xfrm>
            <a:off x="1645920" y="2788920"/>
            <a:ext cx="4175607" cy="731520"/>
          </a:xfrm>
          <a:prstGeom prst="rect">
            <a:avLst/>
          </a:prstGeom>
          <a:noFill/>
        </p:spPr>
        <p:txBody>
          <a:bodyPr wrap="square" lIns="0" tIns="0" rIns="0" bIns="0" anchor="ctr"/>
          <a:lstStyle/>
          <a:p>
            <a:pPr algn="l">
              <a:lnSpc>
                <a:spcPct val="105000"/>
              </a:lnSpc>
            </a:pPr>
            <a:r>
              <a:rPr sz="2300" b="0">
                <a:solidFill>
                  <a:srgbClr val="F6EEFF"/>
                </a:solidFill>
                <a:latin typeface="Corbel"/>
              </a:rPr>
              <a:t>Этиология и патогенез формирования патологий</a:t>
            </a:r>
          </a:p>
        </p:txBody>
      </p:sp>
      <p:sp>
        <p:nvSpPr>
          <p:cNvPr id="14" name="Rectangle 13"/>
          <p:cNvSpPr/>
          <p:nvPr/>
        </p:nvSpPr>
        <p:spPr>
          <a:xfrm>
            <a:off x="640080" y="3593591"/>
            <a:ext cx="5181447" cy="13716"/>
          </a:xfrm>
          <a:prstGeom prst="rect">
            <a:avLst/>
          </a:prstGeom>
          <a:solidFill>
            <a:srgbClr val="B9A6D6">
              <a:alpha val="4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Box 14"/>
          <p:cNvSpPr txBox="1"/>
          <p:nvPr/>
        </p:nvSpPr>
        <p:spPr>
          <a:xfrm>
            <a:off x="640080" y="3703320"/>
            <a:ext cx="822960" cy="731520"/>
          </a:xfrm>
          <a:prstGeom prst="rect">
            <a:avLst/>
          </a:prstGeom>
          <a:noFill/>
        </p:spPr>
        <p:txBody>
          <a:bodyPr wrap="square" lIns="0" tIns="0" rIns="0" bIns="0" anchor="ctr"/>
          <a:lstStyle/>
          <a:p>
            <a:pPr algn="l">
              <a:lnSpc>
                <a:spcPct val="105000"/>
              </a:lnSpc>
            </a:pPr>
            <a:r>
              <a:rPr sz="3000" b="0">
                <a:solidFill>
                  <a:srgbClr val="FF6F91"/>
                </a:solidFill>
                <a:latin typeface="Impact"/>
              </a:rPr>
              <a:t>03</a:t>
            </a:r>
          </a:p>
        </p:txBody>
      </p:sp>
      <p:sp>
        <p:nvSpPr>
          <p:cNvPr id="16" name="TextBox 15"/>
          <p:cNvSpPr txBox="1"/>
          <p:nvPr/>
        </p:nvSpPr>
        <p:spPr>
          <a:xfrm>
            <a:off x="1645920" y="3703320"/>
            <a:ext cx="4175607" cy="731520"/>
          </a:xfrm>
          <a:prstGeom prst="rect">
            <a:avLst/>
          </a:prstGeom>
          <a:noFill/>
        </p:spPr>
        <p:txBody>
          <a:bodyPr wrap="square" lIns="0" tIns="0" rIns="0" bIns="0" anchor="ctr"/>
          <a:lstStyle/>
          <a:p>
            <a:pPr algn="l">
              <a:lnSpc>
                <a:spcPct val="105000"/>
              </a:lnSpc>
            </a:pPr>
            <a:r>
              <a:rPr sz="2300" b="0">
                <a:solidFill>
                  <a:srgbClr val="F6EEFF"/>
                </a:solidFill>
                <a:latin typeface="Corbel"/>
              </a:rPr>
              <a:t>Стандарты пренатальной диагностики и скрининга</a:t>
            </a:r>
          </a:p>
        </p:txBody>
      </p:sp>
      <p:sp>
        <p:nvSpPr>
          <p:cNvPr id="17" name="Rectangle 16"/>
          <p:cNvSpPr/>
          <p:nvPr/>
        </p:nvSpPr>
        <p:spPr>
          <a:xfrm>
            <a:off x="640080" y="4507992"/>
            <a:ext cx="5181447" cy="13716"/>
          </a:xfrm>
          <a:prstGeom prst="rect">
            <a:avLst/>
          </a:prstGeom>
          <a:solidFill>
            <a:srgbClr val="B9A6D6">
              <a:alpha val="4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TextBox 17"/>
          <p:cNvSpPr txBox="1"/>
          <p:nvPr/>
        </p:nvSpPr>
        <p:spPr>
          <a:xfrm>
            <a:off x="640080" y="4617720"/>
            <a:ext cx="822960" cy="731520"/>
          </a:xfrm>
          <a:prstGeom prst="rect">
            <a:avLst/>
          </a:prstGeom>
          <a:noFill/>
        </p:spPr>
        <p:txBody>
          <a:bodyPr wrap="square" lIns="0" tIns="0" rIns="0" bIns="0" anchor="ctr"/>
          <a:lstStyle/>
          <a:p>
            <a:pPr algn="l">
              <a:lnSpc>
                <a:spcPct val="105000"/>
              </a:lnSpc>
            </a:pPr>
            <a:r>
              <a:rPr sz="3000" b="0">
                <a:solidFill>
                  <a:srgbClr val="FF6F91"/>
                </a:solidFill>
                <a:latin typeface="Impact"/>
              </a:rPr>
              <a:t>04</a:t>
            </a:r>
          </a:p>
        </p:txBody>
      </p:sp>
      <p:sp>
        <p:nvSpPr>
          <p:cNvPr id="19" name="TextBox 18"/>
          <p:cNvSpPr txBox="1"/>
          <p:nvPr/>
        </p:nvSpPr>
        <p:spPr>
          <a:xfrm>
            <a:off x="1645920" y="4617720"/>
            <a:ext cx="4175607" cy="731520"/>
          </a:xfrm>
          <a:prstGeom prst="rect">
            <a:avLst/>
          </a:prstGeom>
          <a:noFill/>
        </p:spPr>
        <p:txBody>
          <a:bodyPr wrap="square" lIns="0" tIns="0" rIns="0" bIns="0" anchor="ctr"/>
          <a:lstStyle/>
          <a:p>
            <a:pPr algn="l">
              <a:lnSpc>
                <a:spcPct val="105000"/>
              </a:lnSpc>
            </a:pPr>
            <a:r>
              <a:rPr sz="2300" b="0">
                <a:solidFill>
                  <a:srgbClr val="F6EEFF"/>
                </a:solidFill>
                <a:latin typeface="Corbel"/>
              </a:rPr>
              <a:t>Основные группы врожденных пороков развития</a:t>
            </a:r>
          </a:p>
        </p:txBody>
      </p:sp>
      <p:sp>
        <p:nvSpPr>
          <p:cNvPr id="20" name="Rectangle 19"/>
          <p:cNvSpPr/>
          <p:nvPr/>
        </p:nvSpPr>
        <p:spPr>
          <a:xfrm>
            <a:off x="640080" y="5422392"/>
            <a:ext cx="5181447" cy="13716"/>
          </a:xfrm>
          <a:prstGeom prst="rect">
            <a:avLst/>
          </a:prstGeom>
          <a:solidFill>
            <a:srgbClr val="B9A6D6">
              <a:alpha val="4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TextBox 20"/>
          <p:cNvSpPr txBox="1"/>
          <p:nvPr/>
        </p:nvSpPr>
        <p:spPr>
          <a:xfrm>
            <a:off x="6370167" y="1874519"/>
            <a:ext cx="822960" cy="731520"/>
          </a:xfrm>
          <a:prstGeom prst="rect">
            <a:avLst/>
          </a:prstGeom>
          <a:noFill/>
        </p:spPr>
        <p:txBody>
          <a:bodyPr wrap="square" lIns="0" tIns="0" rIns="0" bIns="0" anchor="ctr"/>
          <a:lstStyle/>
          <a:p>
            <a:pPr algn="l">
              <a:lnSpc>
                <a:spcPct val="105000"/>
              </a:lnSpc>
            </a:pPr>
            <a:r>
              <a:rPr sz="3000" b="0">
                <a:solidFill>
                  <a:srgbClr val="FF6F91"/>
                </a:solidFill>
                <a:latin typeface="Impact"/>
              </a:rPr>
              <a:t>05</a:t>
            </a:r>
          </a:p>
        </p:txBody>
      </p:sp>
      <p:sp>
        <p:nvSpPr>
          <p:cNvPr id="22" name="TextBox 21"/>
          <p:cNvSpPr txBox="1"/>
          <p:nvPr/>
        </p:nvSpPr>
        <p:spPr>
          <a:xfrm>
            <a:off x="7376007" y="1874519"/>
            <a:ext cx="4175607" cy="731520"/>
          </a:xfrm>
          <a:prstGeom prst="rect">
            <a:avLst/>
          </a:prstGeom>
          <a:noFill/>
        </p:spPr>
        <p:txBody>
          <a:bodyPr wrap="square" lIns="0" tIns="0" rIns="0" bIns="0" anchor="ctr"/>
          <a:lstStyle/>
          <a:p>
            <a:pPr algn="l">
              <a:lnSpc>
                <a:spcPct val="105000"/>
              </a:lnSpc>
            </a:pPr>
            <a:r>
              <a:rPr sz="2300" b="0">
                <a:solidFill>
                  <a:srgbClr val="F6EEFF"/>
                </a:solidFill>
                <a:latin typeface="Corbel"/>
              </a:rPr>
              <a:t>Постнатальная стабилизация и диагностика новорожденного</a:t>
            </a:r>
          </a:p>
        </p:txBody>
      </p:sp>
      <p:sp>
        <p:nvSpPr>
          <p:cNvPr id="23" name="Rectangle 22"/>
          <p:cNvSpPr/>
          <p:nvPr/>
        </p:nvSpPr>
        <p:spPr>
          <a:xfrm>
            <a:off x="6370167" y="2679191"/>
            <a:ext cx="5181447" cy="13716"/>
          </a:xfrm>
          <a:prstGeom prst="rect">
            <a:avLst/>
          </a:prstGeom>
          <a:solidFill>
            <a:srgbClr val="B9A6D6">
              <a:alpha val="4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 name="TextBox 23"/>
          <p:cNvSpPr txBox="1"/>
          <p:nvPr/>
        </p:nvSpPr>
        <p:spPr>
          <a:xfrm>
            <a:off x="6370167" y="2788920"/>
            <a:ext cx="822960" cy="731520"/>
          </a:xfrm>
          <a:prstGeom prst="rect">
            <a:avLst/>
          </a:prstGeom>
          <a:noFill/>
        </p:spPr>
        <p:txBody>
          <a:bodyPr wrap="square" lIns="0" tIns="0" rIns="0" bIns="0" anchor="ctr"/>
          <a:lstStyle/>
          <a:p>
            <a:pPr algn="l">
              <a:lnSpc>
                <a:spcPct val="105000"/>
              </a:lnSpc>
            </a:pPr>
            <a:r>
              <a:rPr sz="3000" b="0">
                <a:solidFill>
                  <a:srgbClr val="FF6F91"/>
                </a:solidFill>
                <a:latin typeface="Impact"/>
              </a:rPr>
              <a:t>06</a:t>
            </a:r>
          </a:p>
        </p:txBody>
      </p:sp>
      <p:sp>
        <p:nvSpPr>
          <p:cNvPr id="25" name="TextBox 24"/>
          <p:cNvSpPr txBox="1"/>
          <p:nvPr/>
        </p:nvSpPr>
        <p:spPr>
          <a:xfrm>
            <a:off x="7376007" y="2788920"/>
            <a:ext cx="4175607" cy="731520"/>
          </a:xfrm>
          <a:prstGeom prst="rect">
            <a:avLst/>
          </a:prstGeom>
          <a:noFill/>
        </p:spPr>
        <p:txBody>
          <a:bodyPr wrap="square" lIns="0" tIns="0" rIns="0" bIns="0" anchor="ctr"/>
          <a:lstStyle/>
          <a:p>
            <a:pPr algn="l">
              <a:lnSpc>
                <a:spcPct val="105000"/>
              </a:lnSpc>
            </a:pPr>
            <a:r>
              <a:rPr sz="2300" b="0">
                <a:solidFill>
                  <a:srgbClr val="F6EEFF"/>
                </a:solidFill>
                <a:latin typeface="Corbel"/>
              </a:rPr>
              <a:t>Принципы и сроки хирургической коррекции</a:t>
            </a:r>
          </a:p>
        </p:txBody>
      </p:sp>
      <p:sp>
        <p:nvSpPr>
          <p:cNvPr id="26" name="Rectangle 25"/>
          <p:cNvSpPr/>
          <p:nvPr/>
        </p:nvSpPr>
        <p:spPr>
          <a:xfrm>
            <a:off x="6370167" y="3593591"/>
            <a:ext cx="5181447" cy="13716"/>
          </a:xfrm>
          <a:prstGeom prst="rect">
            <a:avLst/>
          </a:prstGeom>
          <a:solidFill>
            <a:srgbClr val="B9A6D6">
              <a:alpha val="4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7" name="TextBox 26"/>
          <p:cNvSpPr txBox="1"/>
          <p:nvPr/>
        </p:nvSpPr>
        <p:spPr>
          <a:xfrm>
            <a:off x="6370167" y="3703320"/>
            <a:ext cx="822960" cy="731520"/>
          </a:xfrm>
          <a:prstGeom prst="rect">
            <a:avLst/>
          </a:prstGeom>
          <a:noFill/>
        </p:spPr>
        <p:txBody>
          <a:bodyPr wrap="square" lIns="0" tIns="0" rIns="0" bIns="0" anchor="ctr"/>
          <a:lstStyle/>
          <a:p>
            <a:pPr algn="l">
              <a:lnSpc>
                <a:spcPct val="105000"/>
              </a:lnSpc>
            </a:pPr>
            <a:r>
              <a:rPr sz="3000" b="0">
                <a:solidFill>
                  <a:srgbClr val="FF6F91"/>
                </a:solidFill>
                <a:latin typeface="Impact"/>
              </a:rPr>
              <a:t>07</a:t>
            </a:r>
          </a:p>
        </p:txBody>
      </p:sp>
      <p:sp>
        <p:nvSpPr>
          <p:cNvPr id="28" name="TextBox 27"/>
          <p:cNvSpPr txBox="1"/>
          <p:nvPr/>
        </p:nvSpPr>
        <p:spPr>
          <a:xfrm>
            <a:off x="7376007" y="3703320"/>
            <a:ext cx="4175607" cy="731520"/>
          </a:xfrm>
          <a:prstGeom prst="rect">
            <a:avLst/>
          </a:prstGeom>
          <a:noFill/>
        </p:spPr>
        <p:txBody>
          <a:bodyPr wrap="square" lIns="0" tIns="0" rIns="0" bIns="0" anchor="ctr"/>
          <a:lstStyle/>
          <a:p>
            <a:pPr algn="l">
              <a:lnSpc>
                <a:spcPct val="105000"/>
              </a:lnSpc>
            </a:pPr>
            <a:r>
              <a:rPr sz="2300" b="0">
                <a:solidFill>
                  <a:srgbClr val="F6EEFF"/>
                </a:solidFill>
                <a:latin typeface="Corbel"/>
              </a:rPr>
              <a:t>Осложнения, реабилитация и диспансерное наблюдение</a:t>
            </a:r>
          </a:p>
        </p:txBody>
      </p:sp>
      <p:sp>
        <p:nvSpPr>
          <p:cNvPr id="29" name="Rectangle 28"/>
          <p:cNvSpPr/>
          <p:nvPr/>
        </p:nvSpPr>
        <p:spPr>
          <a:xfrm>
            <a:off x="6370167" y="4507992"/>
            <a:ext cx="5181447" cy="13716"/>
          </a:xfrm>
          <a:prstGeom prst="rect">
            <a:avLst/>
          </a:prstGeom>
          <a:solidFill>
            <a:srgbClr val="B9A6D6">
              <a:alpha val="4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6F91"/>
        </a:solidFill>
        <a:effectLst/>
      </p:bgPr>
    </p:bg>
    <p:spTree>
      <p:nvGrpSpPr>
        <p:cNvPr id="1" name=""/>
        <p:cNvGrpSpPr/>
        <p:nvPr/>
      </p:nvGrpSpPr>
      <p:grpSpPr>
        <a:xfrm>
          <a:off x="0" y="0"/>
          <a:ext cx="0" cy="0"/>
          <a:chOff x="0" y="0"/>
          <a:chExt cx="0" cy="0"/>
        </a:xfrm>
      </p:grpSpPr>
      <p:sp>
        <p:nvSpPr>
          <p:cNvPr id="2" name="TextBox 1"/>
          <p:cNvSpPr txBox="1"/>
          <p:nvPr/>
        </p:nvSpPr>
        <p:spPr>
          <a:xfrm>
            <a:off x="548640" y="365760"/>
            <a:ext cx="5486400" cy="4114800"/>
          </a:xfrm>
          <a:prstGeom prst="rect">
            <a:avLst/>
          </a:prstGeom>
          <a:noFill/>
        </p:spPr>
        <p:txBody>
          <a:bodyPr wrap="square" lIns="0" tIns="0" rIns="0" bIns="0" anchor="t"/>
          <a:lstStyle/>
          <a:p>
            <a:pPr algn="l">
              <a:lnSpc>
                <a:spcPct val="105000"/>
              </a:lnSpc>
            </a:pPr>
            <a:r>
              <a:rPr sz="22000" b="0">
                <a:solidFill>
                  <a:srgbClr val="D35D79"/>
                </a:solidFill>
                <a:latin typeface="Impact"/>
              </a:rPr>
              <a:t>01</a:t>
            </a:r>
          </a:p>
        </p:txBody>
      </p:sp>
      <p:sp>
        <p:nvSpPr>
          <p:cNvPr id="3" name="Rectangle 2"/>
          <p:cNvSpPr/>
          <p:nvPr/>
        </p:nvSpPr>
        <p:spPr>
          <a:xfrm>
            <a:off x="640080" y="4297680"/>
            <a:ext cx="1097280" cy="82296"/>
          </a:xfrm>
          <a:prstGeom prst="rect">
            <a:avLst/>
          </a:prstGeom>
          <a:solidFill>
            <a:srgbClr val="0B0B0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640080" y="4526280"/>
            <a:ext cx="10911535" cy="1188720"/>
          </a:xfrm>
          <a:prstGeom prst="rect">
            <a:avLst/>
          </a:prstGeom>
          <a:noFill/>
        </p:spPr>
        <p:txBody>
          <a:bodyPr wrap="square" lIns="0" tIns="0" rIns="0" bIns="0" anchor="t"/>
          <a:lstStyle/>
          <a:p>
            <a:pPr algn="l">
              <a:lnSpc>
                <a:spcPct val="105000"/>
              </a:lnSpc>
            </a:pPr>
            <a:r>
              <a:rPr sz="4400" b="0">
                <a:solidFill>
                  <a:srgbClr val="0B0B0B"/>
                </a:solidFill>
                <a:latin typeface="Impact"/>
              </a:rPr>
              <a:t>Актуальность и эпидемиология</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E1030"/>
        </a:solidFill>
        <a:effectLst/>
      </p:bgPr>
    </p:bg>
    <p:spTree>
      <p:nvGrpSpPr>
        <p:cNvPr id="1" name=""/>
        <p:cNvGrpSpPr/>
        <p:nvPr/>
      </p:nvGrpSpPr>
      <p:grpSpPr>
        <a:xfrm>
          <a:off x="0" y="0"/>
          <a:ext cx="0" cy="0"/>
          <a:chOff x="0" y="0"/>
          <a:chExt cx="0" cy="0"/>
        </a:xfrm>
      </p:grpSpPr>
      <p:sp>
        <p:nvSpPr>
          <p:cNvPr id="2" name="Oval 1"/>
          <p:cNvSpPr/>
          <p:nvPr/>
        </p:nvSpPr>
        <p:spPr>
          <a:xfrm>
            <a:off x="9265615" y="-1737360"/>
            <a:ext cx="4572000" cy="4572000"/>
          </a:xfrm>
          <a:prstGeom prst="ellipse">
            <a:avLst/>
          </a:prstGeom>
          <a:solidFill>
            <a:srgbClr val="FF6F91">
              <a:alpha val="1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40080" y="457200"/>
            <a:ext cx="10911535" cy="1097280"/>
          </a:xfrm>
          <a:prstGeom prst="rect">
            <a:avLst/>
          </a:prstGeom>
          <a:noFill/>
        </p:spPr>
        <p:txBody>
          <a:bodyPr wrap="square" lIns="0" tIns="0" rIns="0" bIns="0" anchor="b"/>
          <a:lstStyle/>
          <a:p>
            <a:pPr algn="l">
              <a:lnSpc>
                <a:spcPct val="105000"/>
              </a:lnSpc>
            </a:pPr>
            <a:r>
              <a:rPr sz="3600" b="0">
                <a:solidFill>
                  <a:srgbClr val="F6EEFF"/>
                </a:solidFill>
                <a:latin typeface="Impact"/>
              </a:rPr>
              <a:t>Эпидемиология врожденных пороков развития</a:t>
            </a:r>
          </a:p>
        </p:txBody>
      </p:sp>
      <p:sp>
        <p:nvSpPr>
          <p:cNvPr id="4" name="Rectangle 3"/>
          <p:cNvSpPr/>
          <p:nvPr/>
        </p:nvSpPr>
        <p:spPr>
          <a:xfrm>
            <a:off x="640080" y="1645920"/>
            <a:ext cx="10911535" cy="18288"/>
          </a:xfrm>
          <a:prstGeom prst="rect">
            <a:avLst/>
          </a:prstGeom>
          <a:solidFill>
            <a:srgbClr val="B9A6D6">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ectangle 4"/>
          <p:cNvSpPr/>
          <p:nvPr/>
        </p:nvSpPr>
        <p:spPr>
          <a:xfrm>
            <a:off x="640080" y="1618488"/>
            <a:ext cx="1188720" cy="64008"/>
          </a:xfrm>
          <a:prstGeom prst="rect">
            <a:avLst/>
          </a:prstGeom>
          <a:solidFill>
            <a:srgbClr val="FF6F9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ectangle 5"/>
          <p:cNvSpPr/>
          <p:nvPr/>
        </p:nvSpPr>
        <p:spPr>
          <a:xfrm>
            <a:off x="640080" y="6254496"/>
            <a:ext cx="10911535" cy="13716"/>
          </a:xfrm>
          <a:prstGeom prst="rect">
            <a:avLst/>
          </a:prstGeom>
          <a:solidFill>
            <a:srgbClr val="B9A6D6">
              <a:alpha val="4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640080" y="6355080"/>
            <a:ext cx="7315200" cy="274320"/>
          </a:xfrm>
          <a:prstGeom prst="rect">
            <a:avLst/>
          </a:prstGeom>
          <a:noFill/>
        </p:spPr>
        <p:txBody>
          <a:bodyPr wrap="square" lIns="0" tIns="0" rIns="0" bIns="0" anchor="t"/>
          <a:lstStyle/>
          <a:p>
            <a:pPr algn="l">
              <a:lnSpc>
                <a:spcPct val="105000"/>
              </a:lnSpc>
            </a:pPr>
            <a:r>
              <a:rPr sz="1100" b="0">
                <a:solidFill>
                  <a:srgbClr val="B9A6D6"/>
                </a:solidFill>
                <a:latin typeface="Corbel"/>
              </a:rPr>
              <a:t>Патологии плода и новорожденного: диагностика и хирургическая коррекци</a:t>
            </a:r>
          </a:p>
        </p:txBody>
      </p:sp>
      <p:sp>
        <p:nvSpPr>
          <p:cNvPr id="8" name="TextBox 7"/>
          <p:cNvSpPr txBox="1"/>
          <p:nvPr/>
        </p:nvSpPr>
        <p:spPr>
          <a:xfrm>
            <a:off x="10637215" y="6355080"/>
            <a:ext cx="914400" cy="274320"/>
          </a:xfrm>
          <a:prstGeom prst="rect">
            <a:avLst/>
          </a:prstGeom>
          <a:noFill/>
        </p:spPr>
        <p:txBody>
          <a:bodyPr wrap="square" lIns="0" tIns="0" rIns="0" bIns="0" anchor="t"/>
          <a:lstStyle/>
          <a:p>
            <a:pPr algn="r">
              <a:lnSpc>
                <a:spcPct val="105000"/>
              </a:lnSpc>
            </a:pPr>
            <a:r>
              <a:rPr sz="1100" b="0">
                <a:solidFill>
                  <a:srgbClr val="B9A6D6"/>
                </a:solidFill>
                <a:latin typeface="Corbel"/>
              </a:rPr>
              <a:t>4</a:t>
            </a:r>
          </a:p>
        </p:txBody>
      </p:sp>
      <p:sp>
        <p:nvSpPr>
          <p:cNvPr id="9" name="Rounded Rectangle 8"/>
          <p:cNvSpPr/>
          <p:nvPr/>
        </p:nvSpPr>
        <p:spPr>
          <a:xfrm>
            <a:off x="640080" y="1920240"/>
            <a:ext cx="3423818" cy="3383280"/>
          </a:xfrm>
          <a:prstGeom prst="roundRect">
            <a:avLst>
              <a:gd name="adj" fmla="val 5000"/>
            </a:avLst>
          </a:prstGeom>
          <a:solidFill>
            <a:srgbClr val="7DD3F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914400" y="2194560"/>
            <a:ext cx="2875178" cy="1280160"/>
          </a:xfrm>
          <a:prstGeom prst="rect">
            <a:avLst/>
          </a:prstGeom>
          <a:noFill/>
        </p:spPr>
        <p:txBody>
          <a:bodyPr wrap="square" lIns="0" tIns="0" rIns="0" bIns="0" anchor="ctr"/>
          <a:lstStyle/>
          <a:p>
            <a:pPr algn="l">
              <a:lnSpc>
                <a:spcPct val="105000"/>
              </a:lnSpc>
            </a:pPr>
            <a:r>
              <a:rPr sz="7200" b="0">
                <a:solidFill>
                  <a:srgbClr val="0B0B0B"/>
                </a:solidFill>
                <a:latin typeface="Impact"/>
              </a:rPr>
              <a:t>23–25</a:t>
            </a:r>
          </a:p>
        </p:txBody>
      </p:sp>
      <p:sp>
        <p:nvSpPr>
          <p:cNvPr id="11" name="Rectangle 10"/>
          <p:cNvSpPr/>
          <p:nvPr/>
        </p:nvSpPr>
        <p:spPr>
          <a:xfrm>
            <a:off x="914400" y="3657600"/>
            <a:ext cx="457200" cy="45720"/>
          </a:xfrm>
          <a:prstGeom prst="rect">
            <a:avLst/>
          </a:prstGeom>
          <a:solidFill>
            <a:srgbClr val="0B0B0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914400" y="3840480"/>
            <a:ext cx="2875178" cy="960120"/>
          </a:xfrm>
          <a:prstGeom prst="rect">
            <a:avLst/>
          </a:prstGeom>
          <a:noFill/>
        </p:spPr>
        <p:txBody>
          <a:bodyPr wrap="square" lIns="0" tIns="0" rIns="0" bIns="0" anchor="t"/>
          <a:lstStyle/>
          <a:p>
            <a:pPr algn="l">
              <a:lnSpc>
                <a:spcPct val="105000"/>
              </a:lnSpc>
            </a:pPr>
            <a:r>
              <a:rPr sz="2000" b="0">
                <a:solidFill>
                  <a:srgbClr val="0B0B0B"/>
                </a:solidFill>
                <a:latin typeface="Corbel"/>
              </a:rPr>
              <a:t>случаев на 1000 родов в России</a:t>
            </a:r>
          </a:p>
        </p:txBody>
      </p:sp>
      <p:sp>
        <p:nvSpPr>
          <p:cNvPr id="13" name="TextBox 12"/>
          <p:cNvSpPr txBox="1"/>
          <p:nvPr/>
        </p:nvSpPr>
        <p:spPr>
          <a:xfrm>
            <a:off x="914400" y="4892040"/>
            <a:ext cx="2875178" cy="320040"/>
          </a:xfrm>
          <a:prstGeom prst="rect">
            <a:avLst/>
          </a:prstGeom>
          <a:noFill/>
        </p:spPr>
        <p:txBody>
          <a:bodyPr wrap="square" lIns="0" tIns="0" rIns="0" bIns="0" anchor="t"/>
          <a:lstStyle/>
          <a:p>
            <a:pPr algn="l">
              <a:lnSpc>
                <a:spcPct val="105000"/>
              </a:lnSpc>
            </a:pPr>
            <a:r>
              <a:rPr sz="1100" b="0">
                <a:solidFill>
                  <a:srgbClr val="283D47"/>
                </a:solidFill>
                <a:latin typeface="Corbel"/>
              </a:rPr>
              <a:t>Источник: Информационный портал, 2024</a:t>
            </a:r>
          </a:p>
        </p:txBody>
      </p:sp>
      <p:sp>
        <p:nvSpPr>
          <p:cNvPr id="14" name="Rounded Rectangle 13"/>
          <p:cNvSpPr/>
          <p:nvPr/>
        </p:nvSpPr>
        <p:spPr>
          <a:xfrm>
            <a:off x="4383938" y="1920240"/>
            <a:ext cx="3423818" cy="3383280"/>
          </a:xfrm>
          <a:prstGeom prst="roundRect">
            <a:avLst>
              <a:gd name="adj" fmla="val 5000"/>
            </a:avLst>
          </a:prstGeom>
          <a:solidFill>
            <a:srgbClr val="FF6F9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Box 14"/>
          <p:cNvSpPr txBox="1"/>
          <p:nvPr/>
        </p:nvSpPr>
        <p:spPr>
          <a:xfrm>
            <a:off x="4658258" y="2194560"/>
            <a:ext cx="2875178" cy="1280160"/>
          </a:xfrm>
          <a:prstGeom prst="rect">
            <a:avLst/>
          </a:prstGeom>
          <a:noFill/>
        </p:spPr>
        <p:txBody>
          <a:bodyPr wrap="square" lIns="0" tIns="0" rIns="0" bIns="0" anchor="ctr"/>
          <a:lstStyle/>
          <a:p>
            <a:pPr algn="l">
              <a:lnSpc>
                <a:spcPct val="105000"/>
              </a:lnSpc>
            </a:pPr>
            <a:r>
              <a:rPr sz="7200" b="0">
                <a:solidFill>
                  <a:srgbClr val="0B0B0B"/>
                </a:solidFill>
                <a:latin typeface="Impact"/>
              </a:rPr>
              <a:t>6%</a:t>
            </a:r>
          </a:p>
        </p:txBody>
      </p:sp>
      <p:sp>
        <p:nvSpPr>
          <p:cNvPr id="16" name="Rectangle 15"/>
          <p:cNvSpPr/>
          <p:nvPr/>
        </p:nvSpPr>
        <p:spPr>
          <a:xfrm>
            <a:off x="4658258" y="3657600"/>
            <a:ext cx="457200" cy="45720"/>
          </a:xfrm>
          <a:prstGeom prst="rect">
            <a:avLst/>
          </a:prstGeom>
          <a:solidFill>
            <a:srgbClr val="0B0B0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TextBox 16"/>
          <p:cNvSpPr txBox="1"/>
          <p:nvPr/>
        </p:nvSpPr>
        <p:spPr>
          <a:xfrm>
            <a:off x="4658258" y="3840480"/>
            <a:ext cx="2875178" cy="960120"/>
          </a:xfrm>
          <a:prstGeom prst="rect">
            <a:avLst/>
          </a:prstGeom>
          <a:noFill/>
        </p:spPr>
        <p:txBody>
          <a:bodyPr wrap="square" lIns="0" tIns="0" rIns="0" bIns="0" anchor="t"/>
          <a:lstStyle/>
          <a:p>
            <a:pPr algn="l">
              <a:lnSpc>
                <a:spcPct val="105000"/>
              </a:lnSpc>
            </a:pPr>
            <a:r>
              <a:rPr sz="2000" b="0">
                <a:solidFill>
                  <a:srgbClr val="0B0B0B"/>
                </a:solidFill>
                <a:latin typeface="Corbel"/>
              </a:rPr>
              <a:t>детей в мире рождаются с ВПР</a:t>
            </a:r>
          </a:p>
        </p:txBody>
      </p:sp>
      <p:sp>
        <p:nvSpPr>
          <p:cNvPr id="18" name="TextBox 17"/>
          <p:cNvSpPr txBox="1"/>
          <p:nvPr/>
        </p:nvSpPr>
        <p:spPr>
          <a:xfrm>
            <a:off x="4658258" y="4892040"/>
            <a:ext cx="2875178" cy="320040"/>
          </a:xfrm>
          <a:prstGeom prst="rect">
            <a:avLst/>
          </a:prstGeom>
          <a:noFill/>
        </p:spPr>
        <p:txBody>
          <a:bodyPr wrap="square" lIns="0" tIns="0" rIns="0" bIns="0" anchor="t"/>
          <a:lstStyle/>
          <a:p>
            <a:pPr algn="l">
              <a:lnSpc>
                <a:spcPct val="105000"/>
              </a:lnSpc>
            </a:pPr>
            <a:r>
              <a:rPr sz="1100" b="0">
                <a:solidFill>
                  <a:srgbClr val="48242C"/>
                </a:solidFill>
                <a:latin typeface="Corbel"/>
              </a:rPr>
              <a:t>Источник: ВОЗ, 2025</a:t>
            </a:r>
          </a:p>
        </p:txBody>
      </p:sp>
      <p:sp>
        <p:nvSpPr>
          <p:cNvPr id="19" name="Rounded Rectangle 18"/>
          <p:cNvSpPr/>
          <p:nvPr/>
        </p:nvSpPr>
        <p:spPr>
          <a:xfrm>
            <a:off x="8127796" y="1920240"/>
            <a:ext cx="3423818" cy="3383280"/>
          </a:xfrm>
          <a:prstGeom prst="roundRect">
            <a:avLst>
              <a:gd name="adj" fmla="val 5000"/>
            </a:avLst>
          </a:prstGeom>
          <a:solidFill>
            <a:srgbClr val="FFC7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TextBox 19"/>
          <p:cNvSpPr txBox="1"/>
          <p:nvPr/>
        </p:nvSpPr>
        <p:spPr>
          <a:xfrm>
            <a:off x="8402116" y="2194560"/>
            <a:ext cx="2875178" cy="1280160"/>
          </a:xfrm>
          <a:prstGeom prst="rect">
            <a:avLst/>
          </a:prstGeom>
          <a:noFill/>
        </p:spPr>
        <p:txBody>
          <a:bodyPr wrap="square" lIns="0" tIns="0" rIns="0" bIns="0" anchor="ctr"/>
          <a:lstStyle/>
          <a:p>
            <a:pPr algn="l">
              <a:lnSpc>
                <a:spcPct val="105000"/>
              </a:lnSpc>
            </a:pPr>
            <a:r>
              <a:rPr sz="7200" b="0">
                <a:solidFill>
                  <a:srgbClr val="0B0B0B"/>
                </a:solidFill>
                <a:latin typeface="Impact"/>
              </a:rPr>
              <a:t>8 млн</a:t>
            </a:r>
          </a:p>
        </p:txBody>
      </p:sp>
      <p:sp>
        <p:nvSpPr>
          <p:cNvPr id="21" name="Rectangle 20"/>
          <p:cNvSpPr/>
          <p:nvPr/>
        </p:nvSpPr>
        <p:spPr>
          <a:xfrm>
            <a:off x="8402116" y="3657600"/>
            <a:ext cx="457200" cy="45720"/>
          </a:xfrm>
          <a:prstGeom prst="rect">
            <a:avLst/>
          </a:prstGeom>
          <a:solidFill>
            <a:srgbClr val="0B0B0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TextBox 21"/>
          <p:cNvSpPr txBox="1"/>
          <p:nvPr/>
        </p:nvSpPr>
        <p:spPr>
          <a:xfrm>
            <a:off x="8402116" y="3840480"/>
            <a:ext cx="2875178" cy="960120"/>
          </a:xfrm>
          <a:prstGeom prst="rect">
            <a:avLst/>
          </a:prstGeom>
          <a:noFill/>
        </p:spPr>
        <p:txBody>
          <a:bodyPr wrap="square" lIns="0" tIns="0" rIns="0" bIns="0" anchor="t"/>
          <a:lstStyle/>
          <a:p>
            <a:pPr algn="l">
              <a:lnSpc>
                <a:spcPct val="105000"/>
              </a:lnSpc>
            </a:pPr>
            <a:r>
              <a:rPr sz="2000" b="0">
                <a:solidFill>
                  <a:srgbClr val="0B0B0B"/>
                </a:solidFill>
                <a:latin typeface="Corbel"/>
              </a:rPr>
              <a:t>ежегодно рождаются с ВПР в мире</a:t>
            </a:r>
          </a:p>
        </p:txBody>
      </p:sp>
      <p:sp>
        <p:nvSpPr>
          <p:cNvPr id="23" name="TextBox 22"/>
          <p:cNvSpPr txBox="1"/>
          <p:nvPr/>
        </p:nvSpPr>
        <p:spPr>
          <a:xfrm>
            <a:off x="8402116" y="4892040"/>
            <a:ext cx="2875178" cy="320040"/>
          </a:xfrm>
          <a:prstGeom prst="rect">
            <a:avLst/>
          </a:prstGeom>
          <a:noFill/>
        </p:spPr>
        <p:txBody>
          <a:bodyPr wrap="square" lIns="0" tIns="0" rIns="0" bIns="0" anchor="t"/>
          <a:lstStyle/>
          <a:p>
            <a:pPr algn="l">
              <a:lnSpc>
                <a:spcPct val="105000"/>
              </a:lnSpc>
            </a:pPr>
            <a:r>
              <a:rPr sz="1100" b="0">
                <a:solidFill>
                  <a:srgbClr val="483A20"/>
                </a:solidFill>
                <a:latin typeface="Corbel"/>
              </a:rPr>
              <a:t>Источник: ВОЗ, 2026</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1E1030"/>
        </a:solidFill>
        <a:effectLst/>
      </p:bgPr>
    </p:bg>
    <p:spTree>
      <p:nvGrpSpPr>
        <p:cNvPr id="1" name=""/>
        <p:cNvGrpSpPr/>
        <p:nvPr/>
      </p:nvGrpSpPr>
      <p:grpSpPr>
        <a:xfrm>
          <a:off x="0" y="0"/>
          <a:ext cx="0" cy="0"/>
          <a:chOff x="0" y="0"/>
          <a:chExt cx="0" cy="0"/>
        </a:xfrm>
      </p:grpSpPr>
      <p:sp>
        <p:nvSpPr>
          <p:cNvPr id="2" name="Oval 1"/>
          <p:cNvSpPr/>
          <p:nvPr/>
        </p:nvSpPr>
        <p:spPr>
          <a:xfrm>
            <a:off x="9265615" y="-1737360"/>
            <a:ext cx="4572000" cy="4572000"/>
          </a:xfrm>
          <a:prstGeom prst="ellipse">
            <a:avLst/>
          </a:prstGeom>
          <a:solidFill>
            <a:srgbClr val="FF6F91">
              <a:alpha val="1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40080" y="457200"/>
            <a:ext cx="10911535" cy="1097280"/>
          </a:xfrm>
          <a:prstGeom prst="rect">
            <a:avLst/>
          </a:prstGeom>
          <a:noFill/>
        </p:spPr>
        <p:txBody>
          <a:bodyPr wrap="square" lIns="0" tIns="0" rIns="0" bIns="0" anchor="b"/>
          <a:lstStyle/>
          <a:p>
            <a:pPr algn="l">
              <a:lnSpc>
                <a:spcPct val="105000"/>
              </a:lnSpc>
            </a:pPr>
            <a:r>
              <a:rPr sz="3600" b="0">
                <a:solidFill>
                  <a:srgbClr val="F6EEFF"/>
                </a:solidFill>
                <a:latin typeface="Impact"/>
              </a:rPr>
              <a:t>Этиология и факторы риска</a:t>
            </a:r>
          </a:p>
        </p:txBody>
      </p:sp>
      <p:sp>
        <p:nvSpPr>
          <p:cNvPr id="4" name="Rectangle 3"/>
          <p:cNvSpPr/>
          <p:nvPr/>
        </p:nvSpPr>
        <p:spPr>
          <a:xfrm>
            <a:off x="640080" y="1645920"/>
            <a:ext cx="10911535" cy="18288"/>
          </a:xfrm>
          <a:prstGeom prst="rect">
            <a:avLst/>
          </a:prstGeom>
          <a:solidFill>
            <a:srgbClr val="B9A6D6">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ectangle 4"/>
          <p:cNvSpPr/>
          <p:nvPr/>
        </p:nvSpPr>
        <p:spPr>
          <a:xfrm>
            <a:off x="640080" y="1618488"/>
            <a:ext cx="1188720" cy="64008"/>
          </a:xfrm>
          <a:prstGeom prst="rect">
            <a:avLst/>
          </a:prstGeom>
          <a:solidFill>
            <a:srgbClr val="FF6F9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ectangle 5"/>
          <p:cNvSpPr/>
          <p:nvPr/>
        </p:nvSpPr>
        <p:spPr>
          <a:xfrm>
            <a:off x="640080" y="6254496"/>
            <a:ext cx="10911535" cy="13716"/>
          </a:xfrm>
          <a:prstGeom prst="rect">
            <a:avLst/>
          </a:prstGeom>
          <a:solidFill>
            <a:srgbClr val="B9A6D6">
              <a:alpha val="4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640080" y="6355080"/>
            <a:ext cx="7315200" cy="274320"/>
          </a:xfrm>
          <a:prstGeom prst="rect">
            <a:avLst/>
          </a:prstGeom>
          <a:noFill/>
        </p:spPr>
        <p:txBody>
          <a:bodyPr wrap="square" lIns="0" tIns="0" rIns="0" bIns="0" anchor="t"/>
          <a:lstStyle/>
          <a:p>
            <a:pPr algn="l">
              <a:lnSpc>
                <a:spcPct val="105000"/>
              </a:lnSpc>
            </a:pPr>
            <a:r>
              <a:rPr sz="1100" b="0">
                <a:solidFill>
                  <a:srgbClr val="B9A6D6"/>
                </a:solidFill>
                <a:latin typeface="Corbel"/>
              </a:rPr>
              <a:t>Патологии плода и новорожденного: диагностика и хирургическая коррекци</a:t>
            </a:r>
          </a:p>
        </p:txBody>
      </p:sp>
      <p:sp>
        <p:nvSpPr>
          <p:cNvPr id="8" name="TextBox 7"/>
          <p:cNvSpPr txBox="1"/>
          <p:nvPr/>
        </p:nvSpPr>
        <p:spPr>
          <a:xfrm>
            <a:off x="10637215" y="6355080"/>
            <a:ext cx="914400" cy="274320"/>
          </a:xfrm>
          <a:prstGeom prst="rect">
            <a:avLst/>
          </a:prstGeom>
          <a:noFill/>
        </p:spPr>
        <p:txBody>
          <a:bodyPr wrap="square" lIns="0" tIns="0" rIns="0" bIns="0" anchor="t"/>
          <a:lstStyle/>
          <a:p>
            <a:pPr algn="r">
              <a:lnSpc>
                <a:spcPct val="105000"/>
              </a:lnSpc>
            </a:pPr>
            <a:r>
              <a:rPr sz="1100" b="0">
                <a:solidFill>
                  <a:srgbClr val="B9A6D6"/>
                </a:solidFill>
                <a:latin typeface="Corbel"/>
              </a:rPr>
              <a:t>5</a:t>
            </a:r>
          </a:p>
        </p:txBody>
      </p:sp>
      <p:sp>
        <p:nvSpPr>
          <p:cNvPr id="9" name="Rectangle 8"/>
          <p:cNvSpPr/>
          <p:nvPr/>
        </p:nvSpPr>
        <p:spPr>
          <a:xfrm>
            <a:off x="640080" y="2029968"/>
            <a:ext cx="146304" cy="146304"/>
          </a:xfrm>
          <a:prstGeom prst="rect">
            <a:avLst/>
          </a:prstGeom>
          <a:solidFill>
            <a:srgbClr val="FF6F9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1097280" y="1920240"/>
            <a:ext cx="4678527" cy="1261872"/>
          </a:xfrm>
          <a:prstGeom prst="rect">
            <a:avLst/>
          </a:prstGeom>
          <a:noFill/>
        </p:spPr>
        <p:txBody>
          <a:bodyPr wrap="square" lIns="0" tIns="0" rIns="0" bIns="0" anchor="t"/>
          <a:lstStyle/>
          <a:p>
            <a:pPr algn="l">
              <a:lnSpc>
                <a:spcPct val="105000"/>
              </a:lnSpc>
            </a:pPr>
            <a:r>
              <a:rPr sz="2400" b="0">
                <a:solidFill>
                  <a:srgbClr val="F6EEFF"/>
                </a:solidFill>
                <a:latin typeface="Corbel"/>
              </a:rPr>
              <a:t>Генетические факторы: хромосомные аберрации и моногенные мутации.</a:t>
            </a:r>
          </a:p>
        </p:txBody>
      </p:sp>
      <p:sp>
        <p:nvSpPr>
          <p:cNvPr id="11" name="Rectangle 10"/>
          <p:cNvSpPr/>
          <p:nvPr/>
        </p:nvSpPr>
        <p:spPr>
          <a:xfrm>
            <a:off x="640080" y="3432048"/>
            <a:ext cx="146304" cy="146304"/>
          </a:xfrm>
          <a:prstGeom prst="rect">
            <a:avLst/>
          </a:prstGeom>
          <a:solidFill>
            <a:srgbClr val="FF6F9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1097280" y="3322320"/>
            <a:ext cx="4678527" cy="1261872"/>
          </a:xfrm>
          <a:prstGeom prst="rect">
            <a:avLst/>
          </a:prstGeom>
          <a:noFill/>
        </p:spPr>
        <p:txBody>
          <a:bodyPr wrap="square" lIns="0" tIns="0" rIns="0" bIns="0" anchor="t"/>
          <a:lstStyle/>
          <a:p>
            <a:pPr algn="l">
              <a:lnSpc>
                <a:spcPct val="105000"/>
              </a:lnSpc>
            </a:pPr>
            <a:r>
              <a:rPr sz="2400" b="0">
                <a:solidFill>
                  <a:srgbClr val="F6EEFF"/>
                </a:solidFill>
                <a:latin typeface="Corbel"/>
              </a:rPr>
              <a:t>Инфекционные агенты: TORCH-инфекции во время беременности.</a:t>
            </a:r>
          </a:p>
        </p:txBody>
      </p:sp>
      <p:sp>
        <p:nvSpPr>
          <p:cNvPr id="13" name="Rectangle 12"/>
          <p:cNvSpPr/>
          <p:nvPr/>
        </p:nvSpPr>
        <p:spPr>
          <a:xfrm>
            <a:off x="640080" y="4834128"/>
            <a:ext cx="146304" cy="146304"/>
          </a:xfrm>
          <a:prstGeom prst="rect">
            <a:avLst/>
          </a:prstGeom>
          <a:solidFill>
            <a:srgbClr val="FF6F9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1097280" y="4724399"/>
            <a:ext cx="4678527" cy="1261872"/>
          </a:xfrm>
          <a:prstGeom prst="rect">
            <a:avLst/>
          </a:prstGeom>
          <a:noFill/>
        </p:spPr>
        <p:txBody>
          <a:bodyPr wrap="square" lIns="0" tIns="0" rIns="0" bIns="0" anchor="t"/>
          <a:lstStyle/>
          <a:p>
            <a:pPr algn="l">
              <a:lnSpc>
                <a:spcPct val="105000"/>
              </a:lnSpc>
            </a:pPr>
            <a:r>
              <a:rPr sz="2400" b="0">
                <a:solidFill>
                  <a:srgbClr val="F6EEFF"/>
                </a:solidFill>
                <a:latin typeface="Corbel"/>
              </a:rPr>
              <a:t>Экзогенные тератогены: прием лекарств, алкоголь, ионизирующее излучение.</a:t>
            </a:r>
          </a:p>
        </p:txBody>
      </p:sp>
      <p:sp>
        <p:nvSpPr>
          <p:cNvPr id="15" name="Rectangle 14"/>
          <p:cNvSpPr/>
          <p:nvPr/>
        </p:nvSpPr>
        <p:spPr>
          <a:xfrm>
            <a:off x="6415887" y="2029968"/>
            <a:ext cx="146304" cy="146304"/>
          </a:xfrm>
          <a:prstGeom prst="rect">
            <a:avLst/>
          </a:prstGeom>
          <a:solidFill>
            <a:srgbClr val="FF6F9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TextBox 15"/>
          <p:cNvSpPr txBox="1"/>
          <p:nvPr/>
        </p:nvSpPr>
        <p:spPr>
          <a:xfrm>
            <a:off x="6873087" y="1920240"/>
            <a:ext cx="4678527" cy="1261872"/>
          </a:xfrm>
          <a:prstGeom prst="rect">
            <a:avLst/>
          </a:prstGeom>
          <a:noFill/>
        </p:spPr>
        <p:txBody>
          <a:bodyPr wrap="square" lIns="0" tIns="0" rIns="0" bIns="0" anchor="t"/>
          <a:lstStyle/>
          <a:p>
            <a:pPr algn="l">
              <a:lnSpc>
                <a:spcPct val="105000"/>
              </a:lnSpc>
            </a:pPr>
            <a:r>
              <a:rPr sz="2400" b="0">
                <a:solidFill>
                  <a:srgbClr val="F6EEFF"/>
                </a:solidFill>
                <a:latin typeface="Corbel"/>
              </a:rPr>
              <a:t>Соматическая патология матери: сахарный диабет, гипертония, ожирение.</a:t>
            </a:r>
          </a:p>
        </p:txBody>
      </p:sp>
      <p:sp>
        <p:nvSpPr>
          <p:cNvPr id="17" name="Rectangle 16"/>
          <p:cNvSpPr/>
          <p:nvPr/>
        </p:nvSpPr>
        <p:spPr>
          <a:xfrm>
            <a:off x="6415887" y="3432048"/>
            <a:ext cx="146304" cy="146304"/>
          </a:xfrm>
          <a:prstGeom prst="rect">
            <a:avLst/>
          </a:prstGeom>
          <a:solidFill>
            <a:srgbClr val="FF6F9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TextBox 17"/>
          <p:cNvSpPr txBox="1"/>
          <p:nvPr/>
        </p:nvSpPr>
        <p:spPr>
          <a:xfrm>
            <a:off x="6873087" y="3322320"/>
            <a:ext cx="4678527" cy="1261872"/>
          </a:xfrm>
          <a:prstGeom prst="rect">
            <a:avLst/>
          </a:prstGeom>
          <a:noFill/>
        </p:spPr>
        <p:txBody>
          <a:bodyPr wrap="square" lIns="0" tIns="0" rIns="0" bIns="0" anchor="t"/>
          <a:lstStyle/>
          <a:p>
            <a:pPr algn="l">
              <a:lnSpc>
                <a:spcPct val="105000"/>
              </a:lnSpc>
            </a:pPr>
            <a:r>
              <a:rPr sz="2400" b="0">
                <a:solidFill>
                  <a:srgbClr val="F6EEFF"/>
                </a:solidFill>
                <a:latin typeface="Corbel"/>
              </a:rPr>
              <a:t>Возраст родителей: риск возрастает у матерей старше тридцати пяти лет.</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1E1030"/>
        </a:solidFill>
        <a:effectLst/>
      </p:bgPr>
    </p:bg>
    <p:spTree>
      <p:nvGrpSpPr>
        <p:cNvPr id="1" name=""/>
        <p:cNvGrpSpPr/>
        <p:nvPr/>
      </p:nvGrpSpPr>
      <p:grpSpPr>
        <a:xfrm>
          <a:off x="0" y="0"/>
          <a:ext cx="0" cy="0"/>
          <a:chOff x="0" y="0"/>
          <a:chExt cx="0" cy="0"/>
        </a:xfrm>
      </p:grpSpPr>
      <p:sp>
        <p:nvSpPr>
          <p:cNvPr id="2" name="Oval 1"/>
          <p:cNvSpPr/>
          <p:nvPr/>
        </p:nvSpPr>
        <p:spPr>
          <a:xfrm>
            <a:off x="9265615" y="-1737360"/>
            <a:ext cx="4572000" cy="4572000"/>
          </a:xfrm>
          <a:prstGeom prst="ellipse">
            <a:avLst/>
          </a:prstGeom>
          <a:solidFill>
            <a:srgbClr val="FF6F91">
              <a:alpha val="1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40080" y="457200"/>
            <a:ext cx="10911535" cy="1097280"/>
          </a:xfrm>
          <a:prstGeom prst="rect">
            <a:avLst/>
          </a:prstGeom>
          <a:noFill/>
        </p:spPr>
        <p:txBody>
          <a:bodyPr wrap="square" lIns="0" tIns="0" rIns="0" bIns="0" anchor="b"/>
          <a:lstStyle/>
          <a:p>
            <a:pPr algn="l">
              <a:lnSpc>
                <a:spcPct val="105000"/>
              </a:lnSpc>
            </a:pPr>
            <a:r>
              <a:rPr sz="3600" b="0">
                <a:solidFill>
                  <a:srgbClr val="F6EEFF"/>
                </a:solidFill>
                <a:latin typeface="Impact"/>
              </a:rPr>
              <a:t>Патогенез формирования пороков развития</a:t>
            </a:r>
          </a:p>
        </p:txBody>
      </p:sp>
      <p:sp>
        <p:nvSpPr>
          <p:cNvPr id="4" name="Rectangle 3"/>
          <p:cNvSpPr/>
          <p:nvPr/>
        </p:nvSpPr>
        <p:spPr>
          <a:xfrm>
            <a:off x="640080" y="1645920"/>
            <a:ext cx="10911535" cy="18288"/>
          </a:xfrm>
          <a:prstGeom prst="rect">
            <a:avLst/>
          </a:prstGeom>
          <a:solidFill>
            <a:srgbClr val="B9A6D6">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ectangle 4"/>
          <p:cNvSpPr/>
          <p:nvPr/>
        </p:nvSpPr>
        <p:spPr>
          <a:xfrm>
            <a:off x="640080" y="1618488"/>
            <a:ext cx="1188720" cy="64008"/>
          </a:xfrm>
          <a:prstGeom prst="rect">
            <a:avLst/>
          </a:prstGeom>
          <a:solidFill>
            <a:srgbClr val="FF6F9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ectangle 5"/>
          <p:cNvSpPr/>
          <p:nvPr/>
        </p:nvSpPr>
        <p:spPr>
          <a:xfrm>
            <a:off x="640080" y="6254496"/>
            <a:ext cx="10911535" cy="13716"/>
          </a:xfrm>
          <a:prstGeom prst="rect">
            <a:avLst/>
          </a:prstGeom>
          <a:solidFill>
            <a:srgbClr val="B9A6D6">
              <a:alpha val="4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640080" y="6355080"/>
            <a:ext cx="7315200" cy="274320"/>
          </a:xfrm>
          <a:prstGeom prst="rect">
            <a:avLst/>
          </a:prstGeom>
          <a:noFill/>
        </p:spPr>
        <p:txBody>
          <a:bodyPr wrap="square" lIns="0" tIns="0" rIns="0" bIns="0" anchor="t"/>
          <a:lstStyle/>
          <a:p>
            <a:pPr algn="l">
              <a:lnSpc>
                <a:spcPct val="105000"/>
              </a:lnSpc>
            </a:pPr>
            <a:r>
              <a:rPr sz="1100" b="0">
                <a:solidFill>
                  <a:srgbClr val="B9A6D6"/>
                </a:solidFill>
                <a:latin typeface="Corbel"/>
              </a:rPr>
              <a:t>Патологии плода и новорожденного: диагностика и хирургическая коррекци</a:t>
            </a:r>
          </a:p>
        </p:txBody>
      </p:sp>
      <p:sp>
        <p:nvSpPr>
          <p:cNvPr id="8" name="TextBox 7"/>
          <p:cNvSpPr txBox="1"/>
          <p:nvPr/>
        </p:nvSpPr>
        <p:spPr>
          <a:xfrm>
            <a:off x="10637215" y="6355080"/>
            <a:ext cx="914400" cy="274320"/>
          </a:xfrm>
          <a:prstGeom prst="rect">
            <a:avLst/>
          </a:prstGeom>
          <a:noFill/>
        </p:spPr>
        <p:txBody>
          <a:bodyPr wrap="square" lIns="0" tIns="0" rIns="0" bIns="0" anchor="t"/>
          <a:lstStyle/>
          <a:p>
            <a:pPr algn="r">
              <a:lnSpc>
                <a:spcPct val="105000"/>
              </a:lnSpc>
            </a:pPr>
            <a:r>
              <a:rPr sz="1100" b="0">
                <a:solidFill>
                  <a:srgbClr val="B9A6D6"/>
                </a:solidFill>
                <a:latin typeface="Corbel"/>
              </a:rPr>
              <a:t>6</a:t>
            </a:r>
          </a:p>
        </p:txBody>
      </p:sp>
      <p:sp>
        <p:nvSpPr>
          <p:cNvPr id="9" name="Rounded Rectangle 8"/>
          <p:cNvSpPr/>
          <p:nvPr/>
        </p:nvSpPr>
        <p:spPr>
          <a:xfrm>
            <a:off x="640080" y="3246120"/>
            <a:ext cx="2618155" cy="2743200"/>
          </a:xfrm>
          <a:prstGeom prst="roundRect">
            <a:avLst>
              <a:gd name="adj" fmla="val 5000"/>
            </a:avLst>
          </a:prstGeom>
          <a:solidFill>
            <a:srgbClr val="7DD3F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822959" y="3383279"/>
            <a:ext cx="2270683" cy="548640"/>
          </a:xfrm>
          <a:prstGeom prst="rect">
            <a:avLst/>
          </a:prstGeom>
          <a:noFill/>
        </p:spPr>
        <p:txBody>
          <a:bodyPr wrap="square" lIns="0" tIns="0" rIns="0" bIns="0" anchor="t"/>
          <a:lstStyle/>
          <a:p>
            <a:pPr algn="l">
              <a:lnSpc>
                <a:spcPct val="105000"/>
              </a:lnSpc>
            </a:pPr>
            <a:r>
              <a:rPr sz="2600" b="0">
                <a:solidFill>
                  <a:srgbClr val="0B0B0B"/>
                </a:solidFill>
                <a:latin typeface="Impact"/>
              </a:rPr>
              <a:t>01</a:t>
            </a:r>
          </a:p>
        </p:txBody>
      </p:sp>
      <p:sp>
        <p:nvSpPr>
          <p:cNvPr id="11" name="TextBox 10"/>
          <p:cNvSpPr txBox="1"/>
          <p:nvPr/>
        </p:nvSpPr>
        <p:spPr>
          <a:xfrm>
            <a:off x="822959" y="3977639"/>
            <a:ext cx="2252395" cy="868680"/>
          </a:xfrm>
          <a:prstGeom prst="rect">
            <a:avLst/>
          </a:prstGeom>
          <a:noFill/>
        </p:spPr>
        <p:txBody>
          <a:bodyPr wrap="square" lIns="0" tIns="0" rIns="0" bIns="0" anchor="t"/>
          <a:lstStyle/>
          <a:p>
            <a:pPr algn="l">
              <a:lnSpc>
                <a:spcPct val="105000"/>
              </a:lnSpc>
            </a:pPr>
            <a:r>
              <a:rPr sz="2000" b="0">
                <a:solidFill>
                  <a:srgbClr val="0B0B0B"/>
                </a:solidFill>
                <a:latin typeface="Impact"/>
              </a:rPr>
              <a:t>Зачатие</a:t>
            </a:r>
          </a:p>
        </p:txBody>
      </p:sp>
      <p:sp>
        <p:nvSpPr>
          <p:cNvPr id="12" name="TextBox 11"/>
          <p:cNvSpPr txBox="1"/>
          <p:nvPr/>
        </p:nvSpPr>
        <p:spPr>
          <a:xfrm>
            <a:off x="822959" y="4892040"/>
            <a:ext cx="2252395" cy="960120"/>
          </a:xfrm>
          <a:prstGeom prst="rect">
            <a:avLst/>
          </a:prstGeom>
          <a:noFill/>
        </p:spPr>
        <p:txBody>
          <a:bodyPr wrap="square" lIns="0" tIns="0" rIns="0" bIns="0" anchor="t"/>
          <a:lstStyle/>
          <a:p>
            <a:pPr algn="l">
              <a:lnSpc>
                <a:spcPct val="105000"/>
              </a:lnSpc>
            </a:pPr>
            <a:r>
              <a:rPr sz="1600" b="0">
                <a:solidFill>
                  <a:srgbClr val="0B0B0B"/>
                </a:solidFill>
                <a:latin typeface="Corbel"/>
              </a:rPr>
              <a:t>Формирование зиготы с возможным генетическим дефектом.</a:t>
            </a:r>
          </a:p>
        </p:txBody>
      </p:sp>
      <p:sp>
        <p:nvSpPr>
          <p:cNvPr id="13" name="Rounded Rectangle 12"/>
          <p:cNvSpPr/>
          <p:nvPr/>
        </p:nvSpPr>
        <p:spPr>
          <a:xfrm>
            <a:off x="3367963" y="2788920"/>
            <a:ext cx="2618155" cy="3200400"/>
          </a:xfrm>
          <a:prstGeom prst="roundRect">
            <a:avLst>
              <a:gd name="adj" fmla="val 5000"/>
            </a:avLst>
          </a:prstGeom>
          <a:solidFill>
            <a:srgbClr val="FF6F9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3550843" y="2926079"/>
            <a:ext cx="2270683" cy="548640"/>
          </a:xfrm>
          <a:prstGeom prst="rect">
            <a:avLst/>
          </a:prstGeom>
          <a:noFill/>
        </p:spPr>
        <p:txBody>
          <a:bodyPr wrap="square" lIns="0" tIns="0" rIns="0" bIns="0" anchor="t"/>
          <a:lstStyle/>
          <a:p>
            <a:pPr algn="l">
              <a:lnSpc>
                <a:spcPct val="105000"/>
              </a:lnSpc>
            </a:pPr>
            <a:r>
              <a:rPr sz="2600" b="0">
                <a:solidFill>
                  <a:srgbClr val="0B0B0B"/>
                </a:solidFill>
                <a:latin typeface="Impact"/>
              </a:rPr>
              <a:t>02</a:t>
            </a:r>
          </a:p>
        </p:txBody>
      </p:sp>
      <p:sp>
        <p:nvSpPr>
          <p:cNvPr id="15" name="TextBox 14"/>
          <p:cNvSpPr txBox="1"/>
          <p:nvPr/>
        </p:nvSpPr>
        <p:spPr>
          <a:xfrm>
            <a:off x="3550843" y="3520439"/>
            <a:ext cx="2252395" cy="868680"/>
          </a:xfrm>
          <a:prstGeom prst="rect">
            <a:avLst/>
          </a:prstGeom>
          <a:noFill/>
        </p:spPr>
        <p:txBody>
          <a:bodyPr wrap="square" lIns="0" tIns="0" rIns="0" bIns="0" anchor="t"/>
          <a:lstStyle/>
          <a:p>
            <a:pPr algn="l">
              <a:lnSpc>
                <a:spcPct val="105000"/>
              </a:lnSpc>
            </a:pPr>
            <a:r>
              <a:rPr sz="2000" b="0">
                <a:solidFill>
                  <a:srgbClr val="0B0B0B"/>
                </a:solidFill>
                <a:latin typeface="Impact"/>
              </a:rPr>
              <a:t>Эмбриогенез</a:t>
            </a:r>
          </a:p>
        </p:txBody>
      </p:sp>
      <p:sp>
        <p:nvSpPr>
          <p:cNvPr id="16" name="TextBox 15"/>
          <p:cNvSpPr txBox="1"/>
          <p:nvPr/>
        </p:nvSpPr>
        <p:spPr>
          <a:xfrm>
            <a:off x="3550843" y="4434840"/>
            <a:ext cx="2252395" cy="1417320"/>
          </a:xfrm>
          <a:prstGeom prst="rect">
            <a:avLst/>
          </a:prstGeom>
          <a:noFill/>
        </p:spPr>
        <p:txBody>
          <a:bodyPr wrap="square" lIns="0" tIns="0" rIns="0" bIns="0" anchor="t"/>
          <a:lstStyle/>
          <a:p>
            <a:pPr algn="l">
              <a:lnSpc>
                <a:spcPct val="105000"/>
              </a:lnSpc>
            </a:pPr>
            <a:r>
              <a:rPr sz="1600" b="0">
                <a:solidFill>
                  <a:srgbClr val="0B0B0B"/>
                </a:solidFill>
                <a:latin typeface="Corbel"/>
              </a:rPr>
              <a:t>Нарушение закладки органов в критические периоды (3–8 недель).</a:t>
            </a:r>
          </a:p>
        </p:txBody>
      </p:sp>
      <p:sp>
        <p:nvSpPr>
          <p:cNvPr id="17" name="Rounded Rectangle 16"/>
          <p:cNvSpPr/>
          <p:nvPr/>
        </p:nvSpPr>
        <p:spPr>
          <a:xfrm>
            <a:off x="6095847" y="2331720"/>
            <a:ext cx="2618155" cy="3657600"/>
          </a:xfrm>
          <a:prstGeom prst="roundRect">
            <a:avLst>
              <a:gd name="adj" fmla="val 5000"/>
            </a:avLst>
          </a:prstGeom>
          <a:solidFill>
            <a:srgbClr val="FFC7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TextBox 17"/>
          <p:cNvSpPr txBox="1"/>
          <p:nvPr/>
        </p:nvSpPr>
        <p:spPr>
          <a:xfrm>
            <a:off x="6278727" y="2468879"/>
            <a:ext cx="2270683" cy="548640"/>
          </a:xfrm>
          <a:prstGeom prst="rect">
            <a:avLst/>
          </a:prstGeom>
          <a:noFill/>
        </p:spPr>
        <p:txBody>
          <a:bodyPr wrap="square" lIns="0" tIns="0" rIns="0" bIns="0" anchor="t"/>
          <a:lstStyle/>
          <a:p>
            <a:pPr algn="l">
              <a:lnSpc>
                <a:spcPct val="105000"/>
              </a:lnSpc>
            </a:pPr>
            <a:r>
              <a:rPr sz="2600" b="0">
                <a:solidFill>
                  <a:srgbClr val="0B0B0B"/>
                </a:solidFill>
                <a:latin typeface="Impact"/>
              </a:rPr>
              <a:t>03</a:t>
            </a:r>
          </a:p>
        </p:txBody>
      </p:sp>
      <p:sp>
        <p:nvSpPr>
          <p:cNvPr id="19" name="TextBox 18"/>
          <p:cNvSpPr txBox="1"/>
          <p:nvPr/>
        </p:nvSpPr>
        <p:spPr>
          <a:xfrm>
            <a:off x="6278727" y="3063239"/>
            <a:ext cx="2252395" cy="868680"/>
          </a:xfrm>
          <a:prstGeom prst="rect">
            <a:avLst/>
          </a:prstGeom>
          <a:noFill/>
        </p:spPr>
        <p:txBody>
          <a:bodyPr wrap="square" lIns="0" tIns="0" rIns="0" bIns="0" anchor="t"/>
          <a:lstStyle/>
          <a:p>
            <a:pPr algn="l">
              <a:lnSpc>
                <a:spcPct val="105000"/>
              </a:lnSpc>
            </a:pPr>
            <a:r>
              <a:rPr sz="2000" b="0">
                <a:solidFill>
                  <a:srgbClr val="0B0B0B"/>
                </a:solidFill>
                <a:latin typeface="Impact"/>
              </a:rPr>
              <a:t>Фетогенез</a:t>
            </a:r>
          </a:p>
        </p:txBody>
      </p:sp>
      <p:sp>
        <p:nvSpPr>
          <p:cNvPr id="20" name="TextBox 19"/>
          <p:cNvSpPr txBox="1"/>
          <p:nvPr/>
        </p:nvSpPr>
        <p:spPr>
          <a:xfrm>
            <a:off x="6278727" y="3977639"/>
            <a:ext cx="2252395" cy="1874519"/>
          </a:xfrm>
          <a:prstGeom prst="rect">
            <a:avLst/>
          </a:prstGeom>
          <a:noFill/>
        </p:spPr>
        <p:txBody>
          <a:bodyPr wrap="square" lIns="0" tIns="0" rIns="0" bIns="0" anchor="t"/>
          <a:lstStyle/>
          <a:p>
            <a:pPr algn="l">
              <a:lnSpc>
                <a:spcPct val="105000"/>
              </a:lnSpc>
            </a:pPr>
            <a:r>
              <a:rPr sz="1600" b="0">
                <a:solidFill>
                  <a:srgbClr val="0B0B0B"/>
                </a:solidFill>
                <a:latin typeface="Corbel"/>
              </a:rPr>
              <a:t>Сбой роста и дифференцировки тканей под действием тератогенов.</a:t>
            </a:r>
          </a:p>
        </p:txBody>
      </p:sp>
      <p:sp>
        <p:nvSpPr>
          <p:cNvPr id="21" name="Rounded Rectangle 20"/>
          <p:cNvSpPr/>
          <p:nvPr/>
        </p:nvSpPr>
        <p:spPr>
          <a:xfrm>
            <a:off x="8823731" y="1874519"/>
            <a:ext cx="2618155" cy="4114800"/>
          </a:xfrm>
          <a:prstGeom prst="roundRect">
            <a:avLst>
              <a:gd name="adj" fmla="val 5000"/>
            </a:avLst>
          </a:prstGeom>
          <a:solidFill>
            <a:srgbClr val="5EEAD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TextBox 21"/>
          <p:cNvSpPr txBox="1"/>
          <p:nvPr/>
        </p:nvSpPr>
        <p:spPr>
          <a:xfrm>
            <a:off x="9006611" y="2011679"/>
            <a:ext cx="2270683" cy="548640"/>
          </a:xfrm>
          <a:prstGeom prst="rect">
            <a:avLst/>
          </a:prstGeom>
          <a:noFill/>
        </p:spPr>
        <p:txBody>
          <a:bodyPr wrap="square" lIns="0" tIns="0" rIns="0" bIns="0" anchor="t"/>
          <a:lstStyle/>
          <a:p>
            <a:pPr algn="l">
              <a:lnSpc>
                <a:spcPct val="105000"/>
              </a:lnSpc>
            </a:pPr>
            <a:r>
              <a:rPr sz="2600" b="0">
                <a:solidFill>
                  <a:srgbClr val="0B0B0B"/>
                </a:solidFill>
                <a:latin typeface="Impact"/>
              </a:rPr>
              <a:t>04</a:t>
            </a:r>
          </a:p>
        </p:txBody>
      </p:sp>
      <p:sp>
        <p:nvSpPr>
          <p:cNvPr id="23" name="TextBox 22"/>
          <p:cNvSpPr txBox="1"/>
          <p:nvPr/>
        </p:nvSpPr>
        <p:spPr>
          <a:xfrm>
            <a:off x="9006611" y="2606039"/>
            <a:ext cx="2252395" cy="868680"/>
          </a:xfrm>
          <a:prstGeom prst="rect">
            <a:avLst/>
          </a:prstGeom>
          <a:noFill/>
        </p:spPr>
        <p:txBody>
          <a:bodyPr wrap="square" lIns="0" tIns="0" rIns="0" bIns="0" anchor="t"/>
          <a:lstStyle/>
          <a:p>
            <a:pPr algn="l">
              <a:lnSpc>
                <a:spcPct val="105000"/>
              </a:lnSpc>
            </a:pPr>
            <a:r>
              <a:rPr sz="2000" b="0">
                <a:solidFill>
                  <a:srgbClr val="0B0B0B"/>
                </a:solidFill>
                <a:latin typeface="Impact"/>
              </a:rPr>
              <a:t>Манифестация</a:t>
            </a:r>
          </a:p>
        </p:txBody>
      </p:sp>
      <p:sp>
        <p:nvSpPr>
          <p:cNvPr id="24" name="TextBox 23"/>
          <p:cNvSpPr txBox="1"/>
          <p:nvPr/>
        </p:nvSpPr>
        <p:spPr>
          <a:xfrm>
            <a:off x="9006611" y="3520439"/>
            <a:ext cx="2252395" cy="2331720"/>
          </a:xfrm>
          <a:prstGeom prst="rect">
            <a:avLst/>
          </a:prstGeom>
          <a:noFill/>
        </p:spPr>
        <p:txBody>
          <a:bodyPr wrap="square" lIns="0" tIns="0" rIns="0" bIns="0" anchor="t"/>
          <a:lstStyle/>
          <a:p>
            <a:pPr algn="l">
              <a:lnSpc>
                <a:spcPct val="105000"/>
              </a:lnSpc>
            </a:pPr>
            <a:r>
              <a:rPr sz="1600" b="0">
                <a:solidFill>
                  <a:srgbClr val="0B0B0B"/>
                </a:solidFill>
                <a:latin typeface="Corbel"/>
              </a:rPr>
              <a:t>Формирование структурной аномалии, выявляемой при скрининге.</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6F91"/>
        </a:solidFill>
        <a:effectLst/>
      </p:bgPr>
    </p:bg>
    <p:spTree>
      <p:nvGrpSpPr>
        <p:cNvPr id="1" name=""/>
        <p:cNvGrpSpPr/>
        <p:nvPr/>
      </p:nvGrpSpPr>
      <p:grpSpPr>
        <a:xfrm>
          <a:off x="0" y="0"/>
          <a:ext cx="0" cy="0"/>
          <a:chOff x="0" y="0"/>
          <a:chExt cx="0" cy="0"/>
        </a:xfrm>
      </p:grpSpPr>
      <p:sp>
        <p:nvSpPr>
          <p:cNvPr id="2" name="TextBox 1"/>
          <p:cNvSpPr txBox="1"/>
          <p:nvPr/>
        </p:nvSpPr>
        <p:spPr>
          <a:xfrm>
            <a:off x="548640" y="365760"/>
            <a:ext cx="5486400" cy="4114800"/>
          </a:xfrm>
          <a:prstGeom prst="rect">
            <a:avLst/>
          </a:prstGeom>
          <a:noFill/>
        </p:spPr>
        <p:txBody>
          <a:bodyPr wrap="square" lIns="0" tIns="0" rIns="0" bIns="0" anchor="t"/>
          <a:lstStyle/>
          <a:p>
            <a:pPr algn="l">
              <a:lnSpc>
                <a:spcPct val="105000"/>
              </a:lnSpc>
            </a:pPr>
            <a:r>
              <a:rPr sz="22000" b="0">
                <a:solidFill>
                  <a:srgbClr val="D35D79"/>
                </a:solidFill>
                <a:latin typeface="Impact"/>
              </a:rPr>
              <a:t>02</a:t>
            </a:r>
          </a:p>
        </p:txBody>
      </p:sp>
      <p:sp>
        <p:nvSpPr>
          <p:cNvPr id="3" name="Rectangle 2"/>
          <p:cNvSpPr/>
          <p:nvPr/>
        </p:nvSpPr>
        <p:spPr>
          <a:xfrm>
            <a:off x="640080" y="4297680"/>
            <a:ext cx="1097280" cy="82296"/>
          </a:xfrm>
          <a:prstGeom prst="rect">
            <a:avLst/>
          </a:prstGeom>
          <a:solidFill>
            <a:srgbClr val="0B0B0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640080" y="4526280"/>
            <a:ext cx="10911535" cy="1188720"/>
          </a:xfrm>
          <a:prstGeom prst="rect">
            <a:avLst/>
          </a:prstGeom>
          <a:noFill/>
        </p:spPr>
        <p:txBody>
          <a:bodyPr wrap="square" lIns="0" tIns="0" rIns="0" bIns="0" anchor="t"/>
          <a:lstStyle/>
          <a:p>
            <a:pPr algn="l">
              <a:lnSpc>
                <a:spcPct val="105000"/>
              </a:lnSpc>
            </a:pPr>
            <a:r>
              <a:rPr sz="4400" b="0">
                <a:solidFill>
                  <a:srgbClr val="0B0B0B"/>
                </a:solidFill>
                <a:latin typeface="Impact"/>
              </a:rPr>
              <a:t>Пренатальная диагностика</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1E1030"/>
        </a:solidFill>
        <a:effectLst/>
      </p:bgPr>
    </p:bg>
    <p:spTree>
      <p:nvGrpSpPr>
        <p:cNvPr id="1" name=""/>
        <p:cNvGrpSpPr/>
        <p:nvPr/>
      </p:nvGrpSpPr>
      <p:grpSpPr>
        <a:xfrm>
          <a:off x="0" y="0"/>
          <a:ext cx="0" cy="0"/>
          <a:chOff x="0" y="0"/>
          <a:chExt cx="0" cy="0"/>
        </a:xfrm>
      </p:grpSpPr>
      <p:sp>
        <p:nvSpPr>
          <p:cNvPr id="2" name="Oval 1"/>
          <p:cNvSpPr/>
          <p:nvPr/>
        </p:nvSpPr>
        <p:spPr>
          <a:xfrm>
            <a:off x="9265615" y="-1737360"/>
            <a:ext cx="4572000" cy="4572000"/>
          </a:xfrm>
          <a:prstGeom prst="ellipse">
            <a:avLst/>
          </a:prstGeom>
          <a:solidFill>
            <a:srgbClr val="FF6F91">
              <a:alpha val="1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40080" y="457200"/>
            <a:ext cx="10911535" cy="1097280"/>
          </a:xfrm>
          <a:prstGeom prst="rect">
            <a:avLst/>
          </a:prstGeom>
          <a:noFill/>
        </p:spPr>
        <p:txBody>
          <a:bodyPr wrap="square" lIns="0" tIns="0" rIns="0" bIns="0" anchor="b"/>
          <a:lstStyle/>
          <a:p>
            <a:pPr algn="l">
              <a:lnSpc>
                <a:spcPct val="105000"/>
              </a:lnSpc>
            </a:pPr>
            <a:r>
              <a:rPr sz="3600" b="0">
                <a:solidFill>
                  <a:srgbClr val="F6EEFF"/>
                </a:solidFill>
                <a:latin typeface="Impact"/>
              </a:rPr>
              <a:t>Скрининговые программы и УЗИ-диагностика</a:t>
            </a:r>
          </a:p>
        </p:txBody>
      </p:sp>
      <p:sp>
        <p:nvSpPr>
          <p:cNvPr id="4" name="Rectangle 3"/>
          <p:cNvSpPr/>
          <p:nvPr/>
        </p:nvSpPr>
        <p:spPr>
          <a:xfrm>
            <a:off x="640080" y="1645920"/>
            <a:ext cx="10911535" cy="18288"/>
          </a:xfrm>
          <a:prstGeom prst="rect">
            <a:avLst/>
          </a:prstGeom>
          <a:solidFill>
            <a:srgbClr val="B9A6D6">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ectangle 4"/>
          <p:cNvSpPr/>
          <p:nvPr/>
        </p:nvSpPr>
        <p:spPr>
          <a:xfrm>
            <a:off x="640080" y="1618488"/>
            <a:ext cx="1188720" cy="64008"/>
          </a:xfrm>
          <a:prstGeom prst="rect">
            <a:avLst/>
          </a:prstGeom>
          <a:solidFill>
            <a:srgbClr val="FF6F9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ectangle 5"/>
          <p:cNvSpPr/>
          <p:nvPr/>
        </p:nvSpPr>
        <p:spPr>
          <a:xfrm>
            <a:off x="640080" y="6254496"/>
            <a:ext cx="10911535" cy="13716"/>
          </a:xfrm>
          <a:prstGeom prst="rect">
            <a:avLst/>
          </a:prstGeom>
          <a:solidFill>
            <a:srgbClr val="B9A6D6">
              <a:alpha val="4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640080" y="6355080"/>
            <a:ext cx="7315200" cy="274320"/>
          </a:xfrm>
          <a:prstGeom prst="rect">
            <a:avLst/>
          </a:prstGeom>
          <a:noFill/>
        </p:spPr>
        <p:txBody>
          <a:bodyPr wrap="square" lIns="0" tIns="0" rIns="0" bIns="0" anchor="t"/>
          <a:lstStyle/>
          <a:p>
            <a:pPr algn="l">
              <a:lnSpc>
                <a:spcPct val="105000"/>
              </a:lnSpc>
            </a:pPr>
            <a:r>
              <a:rPr sz="1100" b="0">
                <a:solidFill>
                  <a:srgbClr val="B9A6D6"/>
                </a:solidFill>
                <a:latin typeface="Corbel"/>
              </a:rPr>
              <a:t>Патологии плода и новорожденного: диагностика и хирургическая коррекци</a:t>
            </a:r>
          </a:p>
        </p:txBody>
      </p:sp>
      <p:sp>
        <p:nvSpPr>
          <p:cNvPr id="8" name="TextBox 7"/>
          <p:cNvSpPr txBox="1"/>
          <p:nvPr/>
        </p:nvSpPr>
        <p:spPr>
          <a:xfrm>
            <a:off x="10637215" y="6355080"/>
            <a:ext cx="914400" cy="274320"/>
          </a:xfrm>
          <a:prstGeom prst="rect">
            <a:avLst/>
          </a:prstGeom>
          <a:noFill/>
        </p:spPr>
        <p:txBody>
          <a:bodyPr wrap="square" lIns="0" tIns="0" rIns="0" bIns="0" anchor="t"/>
          <a:lstStyle/>
          <a:p>
            <a:pPr algn="r">
              <a:lnSpc>
                <a:spcPct val="105000"/>
              </a:lnSpc>
            </a:pPr>
            <a:r>
              <a:rPr sz="1100" b="0">
                <a:solidFill>
                  <a:srgbClr val="B9A6D6"/>
                </a:solidFill>
                <a:latin typeface="Corbel"/>
              </a:rPr>
              <a:t>8</a:t>
            </a:r>
          </a:p>
        </p:txBody>
      </p:sp>
      <p:sp>
        <p:nvSpPr>
          <p:cNvPr id="9" name="Rectangle 8"/>
          <p:cNvSpPr/>
          <p:nvPr/>
        </p:nvSpPr>
        <p:spPr>
          <a:xfrm>
            <a:off x="640080" y="2029968"/>
            <a:ext cx="146304" cy="146304"/>
          </a:xfrm>
          <a:prstGeom prst="rect">
            <a:avLst/>
          </a:prstGeom>
          <a:solidFill>
            <a:srgbClr val="FF6F9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1097280" y="1920240"/>
            <a:ext cx="4678527" cy="1261872"/>
          </a:xfrm>
          <a:prstGeom prst="rect">
            <a:avLst/>
          </a:prstGeom>
          <a:noFill/>
        </p:spPr>
        <p:txBody>
          <a:bodyPr wrap="square" lIns="0" tIns="0" rIns="0" bIns="0" anchor="t"/>
          <a:lstStyle/>
          <a:p>
            <a:pPr algn="l">
              <a:lnSpc>
                <a:spcPct val="105000"/>
              </a:lnSpc>
            </a:pPr>
            <a:r>
              <a:rPr sz="2400" b="0">
                <a:solidFill>
                  <a:srgbClr val="F6EEFF"/>
                </a:solidFill>
                <a:latin typeface="Corbel"/>
              </a:rPr>
              <a:t>Первый скрининг: одиннадцать-четырнадцать недель (УЗИ и биохимия).</a:t>
            </a:r>
          </a:p>
        </p:txBody>
      </p:sp>
      <p:sp>
        <p:nvSpPr>
          <p:cNvPr id="11" name="Rectangle 10"/>
          <p:cNvSpPr/>
          <p:nvPr/>
        </p:nvSpPr>
        <p:spPr>
          <a:xfrm>
            <a:off x="640080" y="3432048"/>
            <a:ext cx="146304" cy="146304"/>
          </a:xfrm>
          <a:prstGeom prst="rect">
            <a:avLst/>
          </a:prstGeom>
          <a:solidFill>
            <a:srgbClr val="FF6F9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1097280" y="3322320"/>
            <a:ext cx="4678527" cy="1261872"/>
          </a:xfrm>
          <a:prstGeom prst="rect">
            <a:avLst/>
          </a:prstGeom>
          <a:noFill/>
        </p:spPr>
        <p:txBody>
          <a:bodyPr wrap="square" lIns="0" tIns="0" rIns="0" bIns="0" anchor="t"/>
          <a:lstStyle/>
          <a:p>
            <a:pPr algn="l">
              <a:lnSpc>
                <a:spcPct val="105000"/>
              </a:lnSpc>
            </a:pPr>
            <a:r>
              <a:rPr sz="2400" b="0">
                <a:solidFill>
                  <a:srgbClr val="F6EEFF"/>
                </a:solidFill>
                <a:latin typeface="Corbel"/>
              </a:rPr>
              <a:t>Второй скрининг: восемнадцать-двадцать одна неделя (детальная анатомия).</a:t>
            </a:r>
          </a:p>
        </p:txBody>
      </p:sp>
      <p:sp>
        <p:nvSpPr>
          <p:cNvPr id="13" name="Rectangle 12"/>
          <p:cNvSpPr/>
          <p:nvPr/>
        </p:nvSpPr>
        <p:spPr>
          <a:xfrm>
            <a:off x="640080" y="4834128"/>
            <a:ext cx="146304" cy="146304"/>
          </a:xfrm>
          <a:prstGeom prst="rect">
            <a:avLst/>
          </a:prstGeom>
          <a:solidFill>
            <a:srgbClr val="FF6F9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1097280" y="4724399"/>
            <a:ext cx="4678527" cy="1261872"/>
          </a:xfrm>
          <a:prstGeom prst="rect">
            <a:avLst/>
          </a:prstGeom>
          <a:noFill/>
        </p:spPr>
        <p:txBody>
          <a:bodyPr wrap="square" lIns="0" tIns="0" rIns="0" bIns="0" anchor="t"/>
          <a:lstStyle/>
          <a:p>
            <a:pPr algn="l">
              <a:lnSpc>
                <a:spcPct val="105000"/>
              </a:lnSpc>
            </a:pPr>
            <a:r>
              <a:rPr sz="2400" b="0">
                <a:solidFill>
                  <a:srgbClr val="F6EEFF"/>
                </a:solidFill>
                <a:latin typeface="Corbel"/>
              </a:rPr>
              <a:t>Третий скрининг: тридцать-тридцать четыре недели (оценка роста и допплер).</a:t>
            </a:r>
          </a:p>
        </p:txBody>
      </p:sp>
      <p:sp>
        <p:nvSpPr>
          <p:cNvPr id="15" name="Rectangle 14"/>
          <p:cNvSpPr/>
          <p:nvPr/>
        </p:nvSpPr>
        <p:spPr>
          <a:xfrm>
            <a:off x="6415887" y="2029968"/>
            <a:ext cx="146304" cy="146304"/>
          </a:xfrm>
          <a:prstGeom prst="rect">
            <a:avLst/>
          </a:prstGeom>
          <a:solidFill>
            <a:srgbClr val="FF6F9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TextBox 15"/>
          <p:cNvSpPr txBox="1"/>
          <p:nvPr/>
        </p:nvSpPr>
        <p:spPr>
          <a:xfrm>
            <a:off x="6873087" y="1920240"/>
            <a:ext cx="4678527" cy="1261872"/>
          </a:xfrm>
          <a:prstGeom prst="rect">
            <a:avLst/>
          </a:prstGeom>
          <a:noFill/>
        </p:spPr>
        <p:txBody>
          <a:bodyPr wrap="square" lIns="0" tIns="0" rIns="0" bIns="0" anchor="t"/>
          <a:lstStyle/>
          <a:p>
            <a:pPr algn="l">
              <a:lnSpc>
                <a:spcPct val="105000"/>
              </a:lnSpc>
            </a:pPr>
            <a:r>
              <a:rPr sz="2400" b="0">
                <a:solidFill>
                  <a:srgbClr val="F6EEFF"/>
                </a:solidFill>
                <a:latin typeface="Corbel"/>
              </a:rPr>
              <a:t>ЭхоКГ плода: при подозрении на врожденные пороки сердца или хромосомные аномалии.</a:t>
            </a:r>
          </a:p>
        </p:txBody>
      </p:sp>
      <p:sp>
        <p:nvSpPr>
          <p:cNvPr id="17" name="Rectangle 16"/>
          <p:cNvSpPr/>
          <p:nvPr/>
        </p:nvSpPr>
        <p:spPr>
          <a:xfrm>
            <a:off x="6415887" y="3432048"/>
            <a:ext cx="146304" cy="146304"/>
          </a:xfrm>
          <a:prstGeom prst="rect">
            <a:avLst/>
          </a:prstGeom>
          <a:solidFill>
            <a:srgbClr val="FF6F9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TextBox 17"/>
          <p:cNvSpPr txBox="1"/>
          <p:nvPr/>
        </p:nvSpPr>
        <p:spPr>
          <a:xfrm>
            <a:off x="6873087" y="3322320"/>
            <a:ext cx="4678527" cy="1261872"/>
          </a:xfrm>
          <a:prstGeom prst="rect">
            <a:avLst/>
          </a:prstGeom>
          <a:noFill/>
        </p:spPr>
        <p:txBody>
          <a:bodyPr wrap="square" lIns="0" tIns="0" rIns="0" bIns="0" anchor="t"/>
          <a:lstStyle/>
          <a:p>
            <a:pPr algn="l">
              <a:lnSpc>
                <a:spcPct val="105000"/>
              </a:lnSpc>
            </a:pPr>
            <a:r>
              <a:rPr sz="2400" b="0">
                <a:solidFill>
                  <a:srgbClr val="F6EEFF"/>
                </a:solidFill>
                <a:latin typeface="Corbel"/>
              </a:rPr>
              <a:t>МРТ плода: уточняющий метод при сложных пороках развития центральной нервной системы.</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1E1030"/>
        </a:solidFill>
        <a:effectLst/>
      </p:bgPr>
    </p:bg>
    <p:spTree>
      <p:nvGrpSpPr>
        <p:cNvPr id="1" name=""/>
        <p:cNvGrpSpPr/>
        <p:nvPr/>
      </p:nvGrpSpPr>
      <p:grpSpPr>
        <a:xfrm>
          <a:off x="0" y="0"/>
          <a:ext cx="0" cy="0"/>
          <a:chOff x="0" y="0"/>
          <a:chExt cx="0" cy="0"/>
        </a:xfrm>
      </p:grpSpPr>
      <p:sp>
        <p:nvSpPr>
          <p:cNvPr id="2" name="Oval 1"/>
          <p:cNvSpPr/>
          <p:nvPr/>
        </p:nvSpPr>
        <p:spPr>
          <a:xfrm>
            <a:off x="9265615" y="-1737360"/>
            <a:ext cx="4572000" cy="4572000"/>
          </a:xfrm>
          <a:prstGeom prst="ellipse">
            <a:avLst/>
          </a:prstGeom>
          <a:solidFill>
            <a:srgbClr val="FF6F91">
              <a:alpha val="1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40080" y="457200"/>
            <a:ext cx="10911535" cy="1097280"/>
          </a:xfrm>
          <a:prstGeom prst="rect">
            <a:avLst/>
          </a:prstGeom>
          <a:noFill/>
        </p:spPr>
        <p:txBody>
          <a:bodyPr wrap="square" lIns="0" tIns="0" rIns="0" bIns="0" anchor="b"/>
          <a:lstStyle/>
          <a:p>
            <a:pPr algn="l">
              <a:lnSpc>
                <a:spcPct val="105000"/>
              </a:lnSpc>
            </a:pPr>
            <a:r>
              <a:rPr sz="3600" b="0">
                <a:solidFill>
                  <a:srgbClr val="F6EEFF"/>
                </a:solidFill>
                <a:latin typeface="Impact"/>
              </a:rPr>
              <a:t>Инвазивные методы пренатальной диагностики</a:t>
            </a:r>
          </a:p>
        </p:txBody>
      </p:sp>
      <p:sp>
        <p:nvSpPr>
          <p:cNvPr id="4" name="Rectangle 3"/>
          <p:cNvSpPr/>
          <p:nvPr/>
        </p:nvSpPr>
        <p:spPr>
          <a:xfrm>
            <a:off x="640080" y="1645920"/>
            <a:ext cx="10911535" cy="18288"/>
          </a:xfrm>
          <a:prstGeom prst="rect">
            <a:avLst/>
          </a:prstGeom>
          <a:solidFill>
            <a:srgbClr val="B9A6D6">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ectangle 4"/>
          <p:cNvSpPr/>
          <p:nvPr/>
        </p:nvSpPr>
        <p:spPr>
          <a:xfrm>
            <a:off x="640080" y="1618488"/>
            <a:ext cx="1188720" cy="64008"/>
          </a:xfrm>
          <a:prstGeom prst="rect">
            <a:avLst/>
          </a:prstGeom>
          <a:solidFill>
            <a:srgbClr val="FF6F9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ectangle 5"/>
          <p:cNvSpPr/>
          <p:nvPr/>
        </p:nvSpPr>
        <p:spPr>
          <a:xfrm>
            <a:off x="640080" y="6254496"/>
            <a:ext cx="10911535" cy="13716"/>
          </a:xfrm>
          <a:prstGeom prst="rect">
            <a:avLst/>
          </a:prstGeom>
          <a:solidFill>
            <a:srgbClr val="B9A6D6">
              <a:alpha val="4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640080" y="6355080"/>
            <a:ext cx="7315200" cy="274320"/>
          </a:xfrm>
          <a:prstGeom prst="rect">
            <a:avLst/>
          </a:prstGeom>
          <a:noFill/>
        </p:spPr>
        <p:txBody>
          <a:bodyPr wrap="square" lIns="0" tIns="0" rIns="0" bIns="0" anchor="t"/>
          <a:lstStyle/>
          <a:p>
            <a:pPr algn="l">
              <a:lnSpc>
                <a:spcPct val="105000"/>
              </a:lnSpc>
            </a:pPr>
            <a:r>
              <a:rPr sz="1100" b="0">
                <a:solidFill>
                  <a:srgbClr val="B9A6D6"/>
                </a:solidFill>
                <a:latin typeface="Corbel"/>
              </a:rPr>
              <a:t>Патологии плода и новорожденного: диагностика и хирургическая коррекци</a:t>
            </a:r>
          </a:p>
        </p:txBody>
      </p:sp>
      <p:sp>
        <p:nvSpPr>
          <p:cNvPr id="8" name="TextBox 7"/>
          <p:cNvSpPr txBox="1"/>
          <p:nvPr/>
        </p:nvSpPr>
        <p:spPr>
          <a:xfrm>
            <a:off x="10637215" y="6355080"/>
            <a:ext cx="914400" cy="274320"/>
          </a:xfrm>
          <a:prstGeom prst="rect">
            <a:avLst/>
          </a:prstGeom>
          <a:noFill/>
        </p:spPr>
        <p:txBody>
          <a:bodyPr wrap="square" lIns="0" tIns="0" rIns="0" bIns="0" anchor="t"/>
          <a:lstStyle/>
          <a:p>
            <a:pPr algn="r">
              <a:lnSpc>
                <a:spcPct val="105000"/>
              </a:lnSpc>
            </a:pPr>
            <a:r>
              <a:rPr sz="1100" b="0">
                <a:solidFill>
                  <a:srgbClr val="B9A6D6"/>
                </a:solidFill>
                <a:latin typeface="Corbel"/>
              </a:rPr>
              <a:t>9</a:t>
            </a:r>
          </a:p>
        </p:txBody>
      </p:sp>
      <p:sp>
        <p:nvSpPr>
          <p:cNvPr id="9" name="Rounded Rectangle 8"/>
          <p:cNvSpPr/>
          <p:nvPr/>
        </p:nvSpPr>
        <p:spPr>
          <a:xfrm>
            <a:off x="640080" y="1920240"/>
            <a:ext cx="3423818" cy="4160520"/>
          </a:xfrm>
          <a:prstGeom prst="roundRect">
            <a:avLst>
              <a:gd name="adj" fmla="val 5000"/>
            </a:avLst>
          </a:prstGeom>
          <a:solidFill>
            <a:srgbClr val="2D1B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Rectangle 9"/>
          <p:cNvSpPr/>
          <p:nvPr/>
        </p:nvSpPr>
        <p:spPr>
          <a:xfrm>
            <a:off x="914400" y="1920240"/>
            <a:ext cx="731520" cy="64008"/>
          </a:xfrm>
          <a:prstGeom prst="rect">
            <a:avLst/>
          </a:prstGeom>
          <a:solidFill>
            <a:srgbClr val="FF6F9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Rounded Rectangle 10"/>
          <p:cNvSpPr/>
          <p:nvPr/>
        </p:nvSpPr>
        <p:spPr>
          <a:xfrm>
            <a:off x="914400" y="2194560"/>
            <a:ext cx="502920" cy="502920"/>
          </a:xfrm>
          <a:prstGeom prst="roundRect">
            <a:avLst>
              <a:gd name="adj" fmla="val 28000"/>
            </a:avLst>
          </a:prstGeom>
          <a:solidFill>
            <a:srgbClr val="FF6F9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914400" y="2194560"/>
            <a:ext cx="502920" cy="502920"/>
          </a:xfrm>
          <a:prstGeom prst="rect">
            <a:avLst/>
          </a:prstGeom>
          <a:noFill/>
        </p:spPr>
        <p:txBody>
          <a:bodyPr wrap="square" lIns="0" tIns="0" rIns="0" bIns="0" anchor="ctr"/>
          <a:lstStyle/>
          <a:p>
            <a:pPr algn="ctr">
              <a:lnSpc>
                <a:spcPct val="105000"/>
              </a:lnSpc>
            </a:pPr>
            <a:r>
              <a:rPr sz="1600" b="0">
                <a:solidFill>
                  <a:srgbClr val="0B0B0B"/>
                </a:solidFill>
                <a:latin typeface="Impact"/>
              </a:rPr>
              <a:t>1</a:t>
            </a:r>
          </a:p>
        </p:txBody>
      </p:sp>
      <p:sp>
        <p:nvSpPr>
          <p:cNvPr id="13" name="TextBox 12"/>
          <p:cNvSpPr txBox="1"/>
          <p:nvPr/>
        </p:nvSpPr>
        <p:spPr>
          <a:xfrm>
            <a:off x="914400" y="2834640"/>
            <a:ext cx="2875178" cy="822960"/>
          </a:xfrm>
          <a:prstGeom prst="rect">
            <a:avLst/>
          </a:prstGeom>
          <a:noFill/>
        </p:spPr>
        <p:txBody>
          <a:bodyPr wrap="square" lIns="0" tIns="0" rIns="0" bIns="0" anchor="t"/>
          <a:lstStyle/>
          <a:p>
            <a:pPr algn="l">
              <a:lnSpc>
                <a:spcPct val="105000"/>
              </a:lnSpc>
            </a:pPr>
            <a:r>
              <a:rPr sz="2400" b="0">
                <a:solidFill>
                  <a:srgbClr val="F6EEFF"/>
                </a:solidFill>
                <a:latin typeface="Impact"/>
              </a:rPr>
              <a:t>Биопсия ворсин хориона</a:t>
            </a:r>
          </a:p>
        </p:txBody>
      </p:sp>
      <p:sp>
        <p:nvSpPr>
          <p:cNvPr id="14" name="TextBox 13"/>
          <p:cNvSpPr txBox="1"/>
          <p:nvPr/>
        </p:nvSpPr>
        <p:spPr>
          <a:xfrm>
            <a:off x="914400" y="3703320"/>
            <a:ext cx="2875178" cy="2240279"/>
          </a:xfrm>
          <a:prstGeom prst="rect">
            <a:avLst/>
          </a:prstGeom>
          <a:noFill/>
        </p:spPr>
        <p:txBody>
          <a:bodyPr wrap="square" lIns="0" tIns="0" rIns="0" bIns="0" anchor="t"/>
          <a:lstStyle/>
          <a:p>
            <a:pPr algn="l">
              <a:lnSpc>
                <a:spcPct val="105000"/>
              </a:lnSpc>
            </a:pPr>
            <a:r>
              <a:rPr sz="1900" b="0">
                <a:solidFill>
                  <a:srgbClr val="B9A6D6"/>
                </a:solidFill>
                <a:latin typeface="Corbel"/>
              </a:rPr>
              <a:t>Проводится в сроке десять-двенадцать недель для кариотипирования.</a:t>
            </a:r>
          </a:p>
        </p:txBody>
      </p:sp>
      <p:sp>
        <p:nvSpPr>
          <p:cNvPr id="15" name="Rounded Rectangle 14"/>
          <p:cNvSpPr/>
          <p:nvPr/>
        </p:nvSpPr>
        <p:spPr>
          <a:xfrm>
            <a:off x="4383938" y="1920240"/>
            <a:ext cx="3423818" cy="4160520"/>
          </a:xfrm>
          <a:prstGeom prst="roundRect">
            <a:avLst>
              <a:gd name="adj" fmla="val 5000"/>
            </a:avLst>
          </a:prstGeom>
          <a:solidFill>
            <a:srgbClr val="2D1B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Rectangle 15"/>
          <p:cNvSpPr/>
          <p:nvPr/>
        </p:nvSpPr>
        <p:spPr>
          <a:xfrm>
            <a:off x="4658258" y="1920240"/>
            <a:ext cx="731520" cy="64008"/>
          </a:xfrm>
          <a:prstGeom prst="rect">
            <a:avLst/>
          </a:prstGeom>
          <a:solidFill>
            <a:srgbClr val="FF6F9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Rounded Rectangle 16"/>
          <p:cNvSpPr/>
          <p:nvPr/>
        </p:nvSpPr>
        <p:spPr>
          <a:xfrm>
            <a:off x="4658258" y="2194560"/>
            <a:ext cx="502920" cy="502920"/>
          </a:xfrm>
          <a:prstGeom prst="roundRect">
            <a:avLst>
              <a:gd name="adj" fmla="val 28000"/>
            </a:avLst>
          </a:prstGeom>
          <a:solidFill>
            <a:srgbClr val="FF6F9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TextBox 17"/>
          <p:cNvSpPr txBox="1"/>
          <p:nvPr/>
        </p:nvSpPr>
        <p:spPr>
          <a:xfrm>
            <a:off x="4658258" y="2194560"/>
            <a:ext cx="502920" cy="502920"/>
          </a:xfrm>
          <a:prstGeom prst="rect">
            <a:avLst/>
          </a:prstGeom>
          <a:noFill/>
        </p:spPr>
        <p:txBody>
          <a:bodyPr wrap="square" lIns="0" tIns="0" rIns="0" bIns="0" anchor="ctr"/>
          <a:lstStyle/>
          <a:p>
            <a:pPr algn="ctr">
              <a:lnSpc>
                <a:spcPct val="105000"/>
              </a:lnSpc>
            </a:pPr>
            <a:r>
              <a:rPr sz="1600" b="0">
                <a:solidFill>
                  <a:srgbClr val="0B0B0B"/>
                </a:solidFill>
                <a:latin typeface="Impact"/>
              </a:rPr>
              <a:t>2</a:t>
            </a:r>
          </a:p>
        </p:txBody>
      </p:sp>
      <p:sp>
        <p:nvSpPr>
          <p:cNvPr id="19" name="TextBox 18"/>
          <p:cNvSpPr txBox="1"/>
          <p:nvPr/>
        </p:nvSpPr>
        <p:spPr>
          <a:xfrm>
            <a:off x="4658258" y="2834640"/>
            <a:ext cx="2875178" cy="822960"/>
          </a:xfrm>
          <a:prstGeom prst="rect">
            <a:avLst/>
          </a:prstGeom>
          <a:noFill/>
        </p:spPr>
        <p:txBody>
          <a:bodyPr wrap="square" lIns="0" tIns="0" rIns="0" bIns="0" anchor="t"/>
          <a:lstStyle/>
          <a:p>
            <a:pPr algn="l">
              <a:lnSpc>
                <a:spcPct val="105000"/>
              </a:lnSpc>
            </a:pPr>
            <a:r>
              <a:rPr sz="2400" b="0">
                <a:solidFill>
                  <a:srgbClr val="F6EEFF"/>
                </a:solidFill>
                <a:latin typeface="Impact"/>
              </a:rPr>
              <a:t>Амниоцентез</a:t>
            </a:r>
          </a:p>
        </p:txBody>
      </p:sp>
      <p:sp>
        <p:nvSpPr>
          <p:cNvPr id="20" name="TextBox 19"/>
          <p:cNvSpPr txBox="1"/>
          <p:nvPr/>
        </p:nvSpPr>
        <p:spPr>
          <a:xfrm>
            <a:off x="4658258" y="3703320"/>
            <a:ext cx="2875178" cy="2240279"/>
          </a:xfrm>
          <a:prstGeom prst="rect">
            <a:avLst/>
          </a:prstGeom>
          <a:noFill/>
        </p:spPr>
        <p:txBody>
          <a:bodyPr wrap="square" lIns="0" tIns="0" rIns="0" bIns="0" anchor="t"/>
          <a:lstStyle/>
          <a:p>
            <a:pPr algn="l">
              <a:lnSpc>
                <a:spcPct val="105000"/>
              </a:lnSpc>
            </a:pPr>
            <a:r>
              <a:rPr sz="1900" b="0">
                <a:solidFill>
                  <a:srgbClr val="B9A6D6"/>
                </a:solidFill>
                <a:latin typeface="Corbel"/>
              </a:rPr>
              <a:t>Забор околоплодных вод после пятнадцати недель для генетического и инфекционного анализа.</a:t>
            </a:r>
          </a:p>
        </p:txBody>
      </p:sp>
      <p:sp>
        <p:nvSpPr>
          <p:cNvPr id="21" name="Rounded Rectangle 20"/>
          <p:cNvSpPr/>
          <p:nvPr/>
        </p:nvSpPr>
        <p:spPr>
          <a:xfrm>
            <a:off x="8127796" y="1920240"/>
            <a:ext cx="3423818" cy="4160520"/>
          </a:xfrm>
          <a:prstGeom prst="roundRect">
            <a:avLst>
              <a:gd name="adj" fmla="val 5000"/>
            </a:avLst>
          </a:prstGeom>
          <a:solidFill>
            <a:srgbClr val="2D1B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Rectangle 21"/>
          <p:cNvSpPr/>
          <p:nvPr/>
        </p:nvSpPr>
        <p:spPr>
          <a:xfrm>
            <a:off x="8402116" y="1920240"/>
            <a:ext cx="731520" cy="64008"/>
          </a:xfrm>
          <a:prstGeom prst="rect">
            <a:avLst/>
          </a:prstGeom>
          <a:solidFill>
            <a:srgbClr val="FF6F9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Rounded Rectangle 22"/>
          <p:cNvSpPr/>
          <p:nvPr/>
        </p:nvSpPr>
        <p:spPr>
          <a:xfrm>
            <a:off x="8402116" y="2194560"/>
            <a:ext cx="502920" cy="502920"/>
          </a:xfrm>
          <a:prstGeom prst="roundRect">
            <a:avLst>
              <a:gd name="adj" fmla="val 28000"/>
            </a:avLst>
          </a:prstGeom>
          <a:solidFill>
            <a:srgbClr val="FF6F9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 name="TextBox 23"/>
          <p:cNvSpPr txBox="1"/>
          <p:nvPr/>
        </p:nvSpPr>
        <p:spPr>
          <a:xfrm>
            <a:off x="8402116" y="2194560"/>
            <a:ext cx="502920" cy="502920"/>
          </a:xfrm>
          <a:prstGeom prst="rect">
            <a:avLst/>
          </a:prstGeom>
          <a:noFill/>
        </p:spPr>
        <p:txBody>
          <a:bodyPr wrap="square" lIns="0" tIns="0" rIns="0" bIns="0" anchor="ctr"/>
          <a:lstStyle/>
          <a:p>
            <a:pPr algn="ctr">
              <a:lnSpc>
                <a:spcPct val="105000"/>
              </a:lnSpc>
            </a:pPr>
            <a:r>
              <a:rPr sz="1600" b="0">
                <a:solidFill>
                  <a:srgbClr val="0B0B0B"/>
                </a:solidFill>
                <a:latin typeface="Impact"/>
              </a:rPr>
              <a:t>3</a:t>
            </a:r>
          </a:p>
        </p:txBody>
      </p:sp>
      <p:sp>
        <p:nvSpPr>
          <p:cNvPr id="25" name="TextBox 24"/>
          <p:cNvSpPr txBox="1"/>
          <p:nvPr/>
        </p:nvSpPr>
        <p:spPr>
          <a:xfrm>
            <a:off x="8402116" y="2834640"/>
            <a:ext cx="2875178" cy="822960"/>
          </a:xfrm>
          <a:prstGeom prst="rect">
            <a:avLst/>
          </a:prstGeom>
          <a:noFill/>
        </p:spPr>
        <p:txBody>
          <a:bodyPr wrap="square" lIns="0" tIns="0" rIns="0" bIns="0" anchor="t"/>
          <a:lstStyle/>
          <a:p>
            <a:pPr algn="l">
              <a:lnSpc>
                <a:spcPct val="105000"/>
              </a:lnSpc>
            </a:pPr>
            <a:r>
              <a:rPr sz="2400" b="0">
                <a:solidFill>
                  <a:srgbClr val="F6EEFF"/>
                </a:solidFill>
                <a:latin typeface="Impact"/>
              </a:rPr>
              <a:t>Кордоцентез</a:t>
            </a:r>
          </a:p>
        </p:txBody>
      </p:sp>
      <p:sp>
        <p:nvSpPr>
          <p:cNvPr id="26" name="TextBox 25"/>
          <p:cNvSpPr txBox="1"/>
          <p:nvPr/>
        </p:nvSpPr>
        <p:spPr>
          <a:xfrm>
            <a:off x="8402116" y="3703320"/>
            <a:ext cx="2875178" cy="2240279"/>
          </a:xfrm>
          <a:prstGeom prst="rect">
            <a:avLst/>
          </a:prstGeom>
          <a:noFill/>
        </p:spPr>
        <p:txBody>
          <a:bodyPr wrap="square" lIns="0" tIns="0" rIns="0" bIns="0" anchor="t"/>
          <a:lstStyle/>
          <a:p>
            <a:pPr algn="l">
              <a:lnSpc>
                <a:spcPct val="105000"/>
              </a:lnSpc>
            </a:pPr>
            <a:r>
              <a:rPr sz="1900" b="0">
                <a:solidFill>
                  <a:srgbClr val="B9A6D6"/>
                </a:solidFill>
                <a:latin typeface="Corbel"/>
              </a:rPr>
              <a:t>Пункция пуповины после восемнадцати недель для оценки кариотипа и гемоглобина плода.</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1E1030"/>
        </a:solidFill>
        <a:effectLst/>
      </p:bgPr>
    </p:bg>
    <p:spTree>
      <p:nvGrpSpPr>
        <p:cNvPr id="1" name=""/>
        <p:cNvGrpSpPr/>
        <p:nvPr/>
      </p:nvGrpSpPr>
      <p:grpSpPr>
        <a:xfrm>
          <a:off x="0" y="0"/>
          <a:ext cx="0" cy="0"/>
          <a:chOff x="0" y="0"/>
          <a:chExt cx="0" cy="0"/>
        </a:xfrm>
      </p:grpSpPr>
      <p:sp>
        <p:nvSpPr>
          <p:cNvPr id="2" name="Oval 1"/>
          <p:cNvSpPr/>
          <p:nvPr/>
        </p:nvSpPr>
        <p:spPr>
          <a:xfrm>
            <a:off x="9265615" y="-1737360"/>
            <a:ext cx="4572000" cy="4572000"/>
          </a:xfrm>
          <a:prstGeom prst="ellipse">
            <a:avLst/>
          </a:prstGeom>
          <a:solidFill>
            <a:srgbClr val="FF6F91">
              <a:alpha val="1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40080" y="457200"/>
            <a:ext cx="10911535" cy="1097280"/>
          </a:xfrm>
          <a:prstGeom prst="rect">
            <a:avLst/>
          </a:prstGeom>
          <a:noFill/>
        </p:spPr>
        <p:txBody>
          <a:bodyPr wrap="square" lIns="0" tIns="0" rIns="0" bIns="0" anchor="b"/>
          <a:lstStyle/>
          <a:p>
            <a:pPr algn="l">
              <a:lnSpc>
                <a:spcPct val="105000"/>
              </a:lnSpc>
            </a:pPr>
            <a:r>
              <a:rPr sz="3600" b="0">
                <a:solidFill>
                  <a:srgbClr val="F6EEFF"/>
                </a:solidFill>
                <a:latin typeface="Impact"/>
              </a:rPr>
              <a:t>Маршрутизация беременных с выявленными ВПР</a:t>
            </a:r>
          </a:p>
        </p:txBody>
      </p:sp>
      <p:sp>
        <p:nvSpPr>
          <p:cNvPr id="4" name="Rectangle 3"/>
          <p:cNvSpPr/>
          <p:nvPr/>
        </p:nvSpPr>
        <p:spPr>
          <a:xfrm>
            <a:off x="640080" y="1645920"/>
            <a:ext cx="10911535" cy="18288"/>
          </a:xfrm>
          <a:prstGeom prst="rect">
            <a:avLst/>
          </a:prstGeom>
          <a:solidFill>
            <a:srgbClr val="B9A6D6">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ectangle 4"/>
          <p:cNvSpPr/>
          <p:nvPr/>
        </p:nvSpPr>
        <p:spPr>
          <a:xfrm>
            <a:off x="640080" y="1618488"/>
            <a:ext cx="1188720" cy="64008"/>
          </a:xfrm>
          <a:prstGeom prst="rect">
            <a:avLst/>
          </a:prstGeom>
          <a:solidFill>
            <a:srgbClr val="FF6F9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ectangle 5"/>
          <p:cNvSpPr/>
          <p:nvPr/>
        </p:nvSpPr>
        <p:spPr>
          <a:xfrm>
            <a:off x="640080" y="6254496"/>
            <a:ext cx="10911535" cy="13716"/>
          </a:xfrm>
          <a:prstGeom prst="rect">
            <a:avLst/>
          </a:prstGeom>
          <a:solidFill>
            <a:srgbClr val="B9A6D6">
              <a:alpha val="4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640080" y="6355080"/>
            <a:ext cx="7315200" cy="274320"/>
          </a:xfrm>
          <a:prstGeom prst="rect">
            <a:avLst/>
          </a:prstGeom>
          <a:noFill/>
        </p:spPr>
        <p:txBody>
          <a:bodyPr wrap="square" lIns="0" tIns="0" rIns="0" bIns="0" anchor="t"/>
          <a:lstStyle/>
          <a:p>
            <a:pPr algn="l">
              <a:lnSpc>
                <a:spcPct val="105000"/>
              </a:lnSpc>
            </a:pPr>
            <a:r>
              <a:rPr sz="1100" b="0">
                <a:solidFill>
                  <a:srgbClr val="B9A6D6"/>
                </a:solidFill>
                <a:latin typeface="Corbel"/>
              </a:rPr>
              <a:t>Патологии плода и новорожденного: диагностика и хирургическая коррекци</a:t>
            </a:r>
          </a:p>
        </p:txBody>
      </p:sp>
      <p:sp>
        <p:nvSpPr>
          <p:cNvPr id="8" name="TextBox 7"/>
          <p:cNvSpPr txBox="1"/>
          <p:nvPr/>
        </p:nvSpPr>
        <p:spPr>
          <a:xfrm>
            <a:off x="10637215" y="6355080"/>
            <a:ext cx="914400" cy="274320"/>
          </a:xfrm>
          <a:prstGeom prst="rect">
            <a:avLst/>
          </a:prstGeom>
          <a:noFill/>
        </p:spPr>
        <p:txBody>
          <a:bodyPr wrap="square" lIns="0" tIns="0" rIns="0" bIns="0" anchor="t"/>
          <a:lstStyle/>
          <a:p>
            <a:pPr algn="r">
              <a:lnSpc>
                <a:spcPct val="105000"/>
              </a:lnSpc>
            </a:pPr>
            <a:r>
              <a:rPr sz="1100" b="0">
                <a:solidFill>
                  <a:srgbClr val="B9A6D6"/>
                </a:solidFill>
                <a:latin typeface="Corbel"/>
              </a:rPr>
              <a:t>10</a:t>
            </a:r>
          </a:p>
        </p:txBody>
      </p:sp>
      <p:sp>
        <p:nvSpPr>
          <p:cNvPr id="9" name="Rectangle 8"/>
          <p:cNvSpPr/>
          <p:nvPr/>
        </p:nvSpPr>
        <p:spPr>
          <a:xfrm>
            <a:off x="640080" y="2029968"/>
            <a:ext cx="146304" cy="146304"/>
          </a:xfrm>
          <a:prstGeom prst="rect">
            <a:avLst/>
          </a:prstGeom>
          <a:solidFill>
            <a:srgbClr val="FF6F9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1097280" y="1920240"/>
            <a:ext cx="4678527" cy="1261872"/>
          </a:xfrm>
          <a:prstGeom prst="rect">
            <a:avLst/>
          </a:prstGeom>
          <a:noFill/>
        </p:spPr>
        <p:txBody>
          <a:bodyPr wrap="square" lIns="0" tIns="0" rIns="0" bIns="0" anchor="t"/>
          <a:lstStyle/>
          <a:p>
            <a:pPr algn="l">
              <a:lnSpc>
                <a:spcPct val="105000"/>
              </a:lnSpc>
            </a:pPr>
            <a:r>
              <a:rPr sz="2100" b="0">
                <a:solidFill>
                  <a:srgbClr val="F6EEFF"/>
                </a:solidFill>
                <a:latin typeface="Corbel"/>
              </a:rPr>
              <a:t>Выявление порока на амбулаторном этапе требует немедленного направления в перинатальный центр.</a:t>
            </a:r>
          </a:p>
        </p:txBody>
      </p:sp>
      <p:sp>
        <p:nvSpPr>
          <p:cNvPr id="11" name="Rectangle 10"/>
          <p:cNvSpPr/>
          <p:nvPr/>
        </p:nvSpPr>
        <p:spPr>
          <a:xfrm>
            <a:off x="640080" y="3432048"/>
            <a:ext cx="146304" cy="146304"/>
          </a:xfrm>
          <a:prstGeom prst="rect">
            <a:avLst/>
          </a:prstGeom>
          <a:solidFill>
            <a:srgbClr val="FF6F9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1097280" y="3322320"/>
            <a:ext cx="4678527" cy="1261872"/>
          </a:xfrm>
          <a:prstGeom prst="rect">
            <a:avLst/>
          </a:prstGeom>
          <a:noFill/>
        </p:spPr>
        <p:txBody>
          <a:bodyPr wrap="square" lIns="0" tIns="0" rIns="0" bIns="0" anchor="t"/>
          <a:lstStyle/>
          <a:p>
            <a:pPr algn="l">
              <a:lnSpc>
                <a:spcPct val="105000"/>
              </a:lnSpc>
            </a:pPr>
            <a:r>
              <a:rPr sz="2100" b="0">
                <a:solidFill>
                  <a:srgbClr val="F6EEFF"/>
                </a:solidFill>
                <a:latin typeface="Corbel"/>
              </a:rPr>
              <a:t>Консилиум специалистов: акушер-гинеколог, неонатолог, детский хирург, генетик.</a:t>
            </a:r>
          </a:p>
        </p:txBody>
      </p:sp>
      <p:sp>
        <p:nvSpPr>
          <p:cNvPr id="13" name="Rectangle 12"/>
          <p:cNvSpPr/>
          <p:nvPr/>
        </p:nvSpPr>
        <p:spPr>
          <a:xfrm>
            <a:off x="640080" y="4834128"/>
            <a:ext cx="146304" cy="146304"/>
          </a:xfrm>
          <a:prstGeom prst="rect">
            <a:avLst/>
          </a:prstGeom>
          <a:solidFill>
            <a:srgbClr val="FF6F9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1097280" y="4724399"/>
            <a:ext cx="4678527" cy="1261872"/>
          </a:xfrm>
          <a:prstGeom prst="rect">
            <a:avLst/>
          </a:prstGeom>
          <a:noFill/>
        </p:spPr>
        <p:txBody>
          <a:bodyPr wrap="square" lIns="0" tIns="0" rIns="0" bIns="0" anchor="t"/>
          <a:lstStyle/>
          <a:p>
            <a:pPr algn="l">
              <a:lnSpc>
                <a:spcPct val="105000"/>
              </a:lnSpc>
            </a:pPr>
            <a:r>
              <a:rPr sz="2100" b="0">
                <a:solidFill>
                  <a:srgbClr val="F6EEFF"/>
                </a:solidFill>
                <a:latin typeface="Corbel"/>
              </a:rPr>
              <a:t>Составление индивидуального плана ведения беременности и родов.</a:t>
            </a:r>
          </a:p>
        </p:txBody>
      </p:sp>
      <p:sp>
        <p:nvSpPr>
          <p:cNvPr id="15" name="Rectangle 14"/>
          <p:cNvSpPr/>
          <p:nvPr/>
        </p:nvSpPr>
        <p:spPr>
          <a:xfrm>
            <a:off x="6415887" y="2029968"/>
            <a:ext cx="146304" cy="146304"/>
          </a:xfrm>
          <a:prstGeom prst="rect">
            <a:avLst/>
          </a:prstGeom>
          <a:solidFill>
            <a:srgbClr val="FF6F9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TextBox 15"/>
          <p:cNvSpPr txBox="1"/>
          <p:nvPr/>
        </p:nvSpPr>
        <p:spPr>
          <a:xfrm>
            <a:off x="6873087" y="1920240"/>
            <a:ext cx="4678527" cy="1261872"/>
          </a:xfrm>
          <a:prstGeom prst="rect">
            <a:avLst/>
          </a:prstGeom>
          <a:noFill/>
        </p:spPr>
        <p:txBody>
          <a:bodyPr wrap="square" lIns="0" tIns="0" rIns="0" bIns="0" anchor="t"/>
          <a:lstStyle/>
          <a:p>
            <a:pPr algn="l">
              <a:lnSpc>
                <a:spcPct val="105000"/>
              </a:lnSpc>
            </a:pPr>
            <a:r>
              <a:rPr sz="2100" b="0">
                <a:solidFill>
                  <a:srgbClr val="F6EEFF"/>
                </a:solidFill>
                <a:latin typeface="Corbel"/>
              </a:rPr>
              <a:t>Организация родов в специализированном стационаре третьего уровня.</a:t>
            </a:r>
          </a:p>
        </p:txBody>
      </p:sp>
      <p:sp>
        <p:nvSpPr>
          <p:cNvPr id="17" name="Rectangle 16"/>
          <p:cNvSpPr/>
          <p:nvPr/>
        </p:nvSpPr>
        <p:spPr>
          <a:xfrm>
            <a:off x="6415887" y="3432048"/>
            <a:ext cx="146304" cy="146304"/>
          </a:xfrm>
          <a:prstGeom prst="rect">
            <a:avLst/>
          </a:prstGeom>
          <a:solidFill>
            <a:srgbClr val="FF6F9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TextBox 17"/>
          <p:cNvSpPr txBox="1"/>
          <p:nvPr/>
        </p:nvSpPr>
        <p:spPr>
          <a:xfrm>
            <a:off x="6873087" y="3322320"/>
            <a:ext cx="4678527" cy="1261872"/>
          </a:xfrm>
          <a:prstGeom prst="rect">
            <a:avLst/>
          </a:prstGeom>
          <a:noFill/>
        </p:spPr>
        <p:txBody>
          <a:bodyPr wrap="square" lIns="0" tIns="0" rIns="0" bIns="0" anchor="t"/>
          <a:lstStyle/>
          <a:p>
            <a:pPr algn="l">
              <a:lnSpc>
                <a:spcPct val="105000"/>
              </a:lnSpc>
            </a:pPr>
            <a:r>
              <a:rPr sz="2100" b="0">
                <a:solidFill>
                  <a:srgbClr val="F6EEFF"/>
                </a:solidFill>
                <a:latin typeface="Corbel"/>
              </a:rPr>
              <a:t>Обеспечение преемственности между родильным домом и отделением реанимации новорожденных.</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6F91"/>
        </a:solidFill>
        <a:effectLst/>
      </p:bgPr>
    </p:bg>
    <p:spTree>
      <p:nvGrpSpPr>
        <p:cNvPr id="1" name=""/>
        <p:cNvGrpSpPr/>
        <p:nvPr/>
      </p:nvGrpSpPr>
      <p:grpSpPr>
        <a:xfrm>
          <a:off x="0" y="0"/>
          <a:ext cx="0" cy="0"/>
          <a:chOff x="0" y="0"/>
          <a:chExt cx="0" cy="0"/>
        </a:xfrm>
      </p:grpSpPr>
      <p:sp>
        <p:nvSpPr>
          <p:cNvPr id="2" name="TextBox 1"/>
          <p:cNvSpPr txBox="1"/>
          <p:nvPr/>
        </p:nvSpPr>
        <p:spPr>
          <a:xfrm>
            <a:off x="548640" y="365760"/>
            <a:ext cx="5486400" cy="4114800"/>
          </a:xfrm>
          <a:prstGeom prst="rect">
            <a:avLst/>
          </a:prstGeom>
          <a:noFill/>
        </p:spPr>
        <p:txBody>
          <a:bodyPr wrap="square" lIns="0" tIns="0" rIns="0" bIns="0" anchor="t"/>
          <a:lstStyle/>
          <a:p>
            <a:pPr algn="l">
              <a:lnSpc>
                <a:spcPct val="105000"/>
              </a:lnSpc>
            </a:pPr>
            <a:r>
              <a:rPr sz="22000" b="0">
                <a:solidFill>
                  <a:srgbClr val="D35D79"/>
                </a:solidFill>
                <a:latin typeface="Impact"/>
              </a:rPr>
              <a:t>03</a:t>
            </a:r>
          </a:p>
        </p:txBody>
      </p:sp>
      <p:sp>
        <p:nvSpPr>
          <p:cNvPr id="3" name="Rectangle 2"/>
          <p:cNvSpPr/>
          <p:nvPr/>
        </p:nvSpPr>
        <p:spPr>
          <a:xfrm>
            <a:off x="640080" y="4297680"/>
            <a:ext cx="1097280" cy="82296"/>
          </a:xfrm>
          <a:prstGeom prst="rect">
            <a:avLst/>
          </a:prstGeom>
          <a:solidFill>
            <a:srgbClr val="0B0B0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640080" y="4526280"/>
            <a:ext cx="10911535" cy="1188720"/>
          </a:xfrm>
          <a:prstGeom prst="rect">
            <a:avLst/>
          </a:prstGeom>
          <a:noFill/>
        </p:spPr>
        <p:txBody>
          <a:bodyPr wrap="square" lIns="0" tIns="0" rIns="0" bIns="0" anchor="t"/>
          <a:lstStyle/>
          <a:p>
            <a:pPr algn="l">
              <a:lnSpc>
                <a:spcPct val="105000"/>
              </a:lnSpc>
            </a:pPr>
            <a:r>
              <a:rPr sz="4400" b="0">
                <a:solidFill>
                  <a:srgbClr val="0B0B0B"/>
                </a:solidFill>
                <a:latin typeface="Impact"/>
              </a:rPr>
              <a:t>Основные группы патологий</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1E1030"/>
        </a:solidFill>
        <a:effectLst/>
      </p:bgPr>
    </p:bg>
    <p:spTree>
      <p:nvGrpSpPr>
        <p:cNvPr id="1" name=""/>
        <p:cNvGrpSpPr/>
        <p:nvPr/>
      </p:nvGrpSpPr>
      <p:grpSpPr>
        <a:xfrm>
          <a:off x="0" y="0"/>
          <a:ext cx="0" cy="0"/>
          <a:chOff x="0" y="0"/>
          <a:chExt cx="0" cy="0"/>
        </a:xfrm>
      </p:grpSpPr>
      <p:sp>
        <p:nvSpPr>
          <p:cNvPr id="2" name="Oval 1"/>
          <p:cNvSpPr/>
          <p:nvPr/>
        </p:nvSpPr>
        <p:spPr>
          <a:xfrm>
            <a:off x="9265615" y="-1737360"/>
            <a:ext cx="4572000" cy="4572000"/>
          </a:xfrm>
          <a:prstGeom prst="ellipse">
            <a:avLst/>
          </a:prstGeom>
          <a:solidFill>
            <a:srgbClr val="FF6F91">
              <a:alpha val="1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40080" y="457200"/>
            <a:ext cx="10911535" cy="1097280"/>
          </a:xfrm>
          <a:prstGeom prst="rect">
            <a:avLst/>
          </a:prstGeom>
          <a:noFill/>
        </p:spPr>
        <p:txBody>
          <a:bodyPr wrap="square" lIns="0" tIns="0" rIns="0" bIns="0" anchor="b"/>
          <a:lstStyle/>
          <a:p>
            <a:pPr algn="l">
              <a:lnSpc>
                <a:spcPct val="105000"/>
              </a:lnSpc>
            </a:pPr>
            <a:r>
              <a:rPr sz="3600" b="0">
                <a:solidFill>
                  <a:srgbClr val="F6EEFF"/>
                </a:solidFill>
                <a:latin typeface="Impact"/>
              </a:rPr>
              <a:t>Врожденные пороки сердца (ВПС)</a:t>
            </a:r>
          </a:p>
        </p:txBody>
      </p:sp>
      <p:sp>
        <p:nvSpPr>
          <p:cNvPr id="4" name="Rectangle 3"/>
          <p:cNvSpPr/>
          <p:nvPr/>
        </p:nvSpPr>
        <p:spPr>
          <a:xfrm>
            <a:off x="640080" y="1645920"/>
            <a:ext cx="10911535" cy="18288"/>
          </a:xfrm>
          <a:prstGeom prst="rect">
            <a:avLst/>
          </a:prstGeom>
          <a:solidFill>
            <a:srgbClr val="B9A6D6">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ectangle 4"/>
          <p:cNvSpPr/>
          <p:nvPr/>
        </p:nvSpPr>
        <p:spPr>
          <a:xfrm>
            <a:off x="640080" y="1618488"/>
            <a:ext cx="1188720" cy="64008"/>
          </a:xfrm>
          <a:prstGeom prst="rect">
            <a:avLst/>
          </a:prstGeom>
          <a:solidFill>
            <a:srgbClr val="FF6F9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ectangle 5"/>
          <p:cNvSpPr/>
          <p:nvPr/>
        </p:nvSpPr>
        <p:spPr>
          <a:xfrm>
            <a:off x="640080" y="6254496"/>
            <a:ext cx="10911535" cy="13716"/>
          </a:xfrm>
          <a:prstGeom prst="rect">
            <a:avLst/>
          </a:prstGeom>
          <a:solidFill>
            <a:srgbClr val="B9A6D6">
              <a:alpha val="4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640080" y="6355080"/>
            <a:ext cx="7315200" cy="274320"/>
          </a:xfrm>
          <a:prstGeom prst="rect">
            <a:avLst/>
          </a:prstGeom>
          <a:noFill/>
        </p:spPr>
        <p:txBody>
          <a:bodyPr wrap="square" lIns="0" tIns="0" rIns="0" bIns="0" anchor="t"/>
          <a:lstStyle/>
          <a:p>
            <a:pPr algn="l">
              <a:lnSpc>
                <a:spcPct val="105000"/>
              </a:lnSpc>
            </a:pPr>
            <a:r>
              <a:rPr sz="1100" b="0">
                <a:solidFill>
                  <a:srgbClr val="B9A6D6"/>
                </a:solidFill>
                <a:latin typeface="Corbel"/>
              </a:rPr>
              <a:t>Патологии плода и новорожденного: диагностика и хирургическая коррекци</a:t>
            </a:r>
          </a:p>
        </p:txBody>
      </p:sp>
      <p:sp>
        <p:nvSpPr>
          <p:cNvPr id="8" name="TextBox 7"/>
          <p:cNvSpPr txBox="1"/>
          <p:nvPr/>
        </p:nvSpPr>
        <p:spPr>
          <a:xfrm>
            <a:off x="10637215" y="6355080"/>
            <a:ext cx="914400" cy="274320"/>
          </a:xfrm>
          <a:prstGeom prst="rect">
            <a:avLst/>
          </a:prstGeom>
          <a:noFill/>
        </p:spPr>
        <p:txBody>
          <a:bodyPr wrap="square" lIns="0" tIns="0" rIns="0" bIns="0" anchor="t"/>
          <a:lstStyle/>
          <a:p>
            <a:pPr algn="r">
              <a:lnSpc>
                <a:spcPct val="105000"/>
              </a:lnSpc>
            </a:pPr>
            <a:r>
              <a:rPr sz="1100" b="0">
                <a:solidFill>
                  <a:srgbClr val="B9A6D6"/>
                </a:solidFill>
                <a:latin typeface="Corbel"/>
              </a:rPr>
              <a:t>12</a:t>
            </a:r>
          </a:p>
        </p:txBody>
      </p:sp>
      <p:sp>
        <p:nvSpPr>
          <p:cNvPr id="9" name="Rectangle 8"/>
          <p:cNvSpPr/>
          <p:nvPr/>
        </p:nvSpPr>
        <p:spPr>
          <a:xfrm>
            <a:off x="640080" y="2029968"/>
            <a:ext cx="146304" cy="146304"/>
          </a:xfrm>
          <a:prstGeom prst="rect">
            <a:avLst/>
          </a:prstGeom>
          <a:solidFill>
            <a:srgbClr val="FF6F9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1097280" y="1920240"/>
            <a:ext cx="4678527" cy="1261872"/>
          </a:xfrm>
          <a:prstGeom prst="rect">
            <a:avLst/>
          </a:prstGeom>
          <a:noFill/>
        </p:spPr>
        <p:txBody>
          <a:bodyPr wrap="square" lIns="0" tIns="0" rIns="0" bIns="0" anchor="t"/>
          <a:lstStyle/>
          <a:p>
            <a:pPr algn="l">
              <a:lnSpc>
                <a:spcPct val="105000"/>
              </a:lnSpc>
            </a:pPr>
            <a:r>
              <a:rPr sz="2300" b="0">
                <a:solidFill>
                  <a:srgbClr val="F6EEFF"/>
                </a:solidFill>
                <a:latin typeface="Corbel"/>
              </a:rPr>
              <a:t>Составляют до тридцати процентов всех врожденных пороков развития.</a:t>
            </a:r>
          </a:p>
        </p:txBody>
      </p:sp>
      <p:sp>
        <p:nvSpPr>
          <p:cNvPr id="11" name="Rectangle 10"/>
          <p:cNvSpPr/>
          <p:nvPr/>
        </p:nvSpPr>
        <p:spPr>
          <a:xfrm>
            <a:off x="640080" y="3432048"/>
            <a:ext cx="146304" cy="146304"/>
          </a:xfrm>
          <a:prstGeom prst="rect">
            <a:avLst/>
          </a:prstGeom>
          <a:solidFill>
            <a:srgbClr val="FF6F9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1097280" y="3322320"/>
            <a:ext cx="4678527" cy="1261872"/>
          </a:xfrm>
          <a:prstGeom prst="rect">
            <a:avLst/>
          </a:prstGeom>
          <a:noFill/>
        </p:spPr>
        <p:txBody>
          <a:bodyPr wrap="square" lIns="0" tIns="0" rIns="0" bIns="0" anchor="t"/>
          <a:lstStyle/>
          <a:p>
            <a:pPr algn="l">
              <a:lnSpc>
                <a:spcPct val="105000"/>
              </a:lnSpc>
            </a:pPr>
            <a:r>
              <a:rPr sz="2300" b="0">
                <a:solidFill>
                  <a:srgbClr val="F6EEFF"/>
                </a:solidFill>
                <a:latin typeface="Corbel"/>
              </a:rPr>
              <a:t>Критические пороки: транспозиция магистральных сосудов, атрезия легочной артерии.</a:t>
            </a:r>
          </a:p>
        </p:txBody>
      </p:sp>
      <p:sp>
        <p:nvSpPr>
          <p:cNvPr id="13" name="Rectangle 12"/>
          <p:cNvSpPr/>
          <p:nvPr/>
        </p:nvSpPr>
        <p:spPr>
          <a:xfrm>
            <a:off x="640080" y="4834128"/>
            <a:ext cx="146304" cy="146304"/>
          </a:xfrm>
          <a:prstGeom prst="rect">
            <a:avLst/>
          </a:prstGeom>
          <a:solidFill>
            <a:srgbClr val="FF6F9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1097280" y="4724399"/>
            <a:ext cx="4678527" cy="1261872"/>
          </a:xfrm>
          <a:prstGeom prst="rect">
            <a:avLst/>
          </a:prstGeom>
          <a:noFill/>
        </p:spPr>
        <p:txBody>
          <a:bodyPr wrap="square" lIns="0" tIns="0" rIns="0" bIns="0" anchor="t"/>
          <a:lstStyle/>
          <a:p>
            <a:pPr algn="l">
              <a:lnSpc>
                <a:spcPct val="105000"/>
              </a:lnSpc>
            </a:pPr>
            <a:r>
              <a:rPr sz="2300" b="0">
                <a:solidFill>
                  <a:srgbClr val="F6EEFF"/>
                </a:solidFill>
                <a:latin typeface="Corbel"/>
              </a:rPr>
              <a:t>Диагностика: пренатальная эхокардиография, постнатальная пульсоксиметрия.</a:t>
            </a:r>
          </a:p>
        </p:txBody>
      </p:sp>
      <p:sp>
        <p:nvSpPr>
          <p:cNvPr id="15" name="Rectangle 14"/>
          <p:cNvSpPr/>
          <p:nvPr/>
        </p:nvSpPr>
        <p:spPr>
          <a:xfrm>
            <a:off x="6415887" y="2029968"/>
            <a:ext cx="146304" cy="146304"/>
          </a:xfrm>
          <a:prstGeom prst="rect">
            <a:avLst/>
          </a:prstGeom>
          <a:solidFill>
            <a:srgbClr val="FF6F9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TextBox 15"/>
          <p:cNvSpPr txBox="1"/>
          <p:nvPr/>
        </p:nvSpPr>
        <p:spPr>
          <a:xfrm>
            <a:off x="6873087" y="1920240"/>
            <a:ext cx="4678527" cy="1261872"/>
          </a:xfrm>
          <a:prstGeom prst="rect">
            <a:avLst/>
          </a:prstGeom>
          <a:noFill/>
        </p:spPr>
        <p:txBody>
          <a:bodyPr wrap="square" lIns="0" tIns="0" rIns="0" bIns="0" anchor="t"/>
          <a:lstStyle/>
          <a:p>
            <a:pPr algn="l">
              <a:lnSpc>
                <a:spcPct val="105000"/>
              </a:lnSpc>
            </a:pPr>
            <a:r>
              <a:rPr sz="2300" b="0">
                <a:solidFill>
                  <a:srgbClr val="F6EEFF"/>
                </a:solidFill>
                <a:latin typeface="Corbel"/>
              </a:rPr>
              <a:t>Тактика: введение простагландинов для сохранения открытого артериального протока.</a:t>
            </a:r>
          </a:p>
        </p:txBody>
      </p:sp>
      <p:sp>
        <p:nvSpPr>
          <p:cNvPr id="17" name="Rectangle 16"/>
          <p:cNvSpPr/>
          <p:nvPr/>
        </p:nvSpPr>
        <p:spPr>
          <a:xfrm>
            <a:off x="6415887" y="3432048"/>
            <a:ext cx="146304" cy="146304"/>
          </a:xfrm>
          <a:prstGeom prst="rect">
            <a:avLst/>
          </a:prstGeom>
          <a:solidFill>
            <a:srgbClr val="FF6F9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TextBox 17"/>
          <p:cNvSpPr txBox="1"/>
          <p:nvPr/>
        </p:nvSpPr>
        <p:spPr>
          <a:xfrm>
            <a:off x="6873087" y="3322320"/>
            <a:ext cx="4678527" cy="1261872"/>
          </a:xfrm>
          <a:prstGeom prst="rect">
            <a:avLst/>
          </a:prstGeom>
          <a:noFill/>
        </p:spPr>
        <p:txBody>
          <a:bodyPr wrap="square" lIns="0" tIns="0" rIns="0" bIns="0" anchor="t"/>
          <a:lstStyle/>
          <a:p>
            <a:pPr algn="l">
              <a:lnSpc>
                <a:spcPct val="105000"/>
              </a:lnSpc>
            </a:pPr>
            <a:r>
              <a:rPr sz="2300" b="0">
                <a:solidFill>
                  <a:srgbClr val="F6EEFF"/>
                </a:solidFill>
                <a:latin typeface="Corbel"/>
              </a:rPr>
              <a:t>Хирургия: реконструктивные операции в неонатальном периоде или паллиативные вмешательства.</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1E1030"/>
        </a:solidFill>
        <a:effectLst/>
      </p:bgPr>
    </p:bg>
    <p:spTree>
      <p:nvGrpSpPr>
        <p:cNvPr id="1" name=""/>
        <p:cNvGrpSpPr/>
        <p:nvPr/>
      </p:nvGrpSpPr>
      <p:grpSpPr>
        <a:xfrm>
          <a:off x="0" y="0"/>
          <a:ext cx="0" cy="0"/>
          <a:chOff x="0" y="0"/>
          <a:chExt cx="0" cy="0"/>
        </a:xfrm>
      </p:grpSpPr>
      <p:sp>
        <p:nvSpPr>
          <p:cNvPr id="2" name="Oval 1"/>
          <p:cNvSpPr/>
          <p:nvPr/>
        </p:nvSpPr>
        <p:spPr>
          <a:xfrm>
            <a:off x="9265615" y="-1737360"/>
            <a:ext cx="4572000" cy="4572000"/>
          </a:xfrm>
          <a:prstGeom prst="ellipse">
            <a:avLst/>
          </a:prstGeom>
          <a:solidFill>
            <a:srgbClr val="FF6F91">
              <a:alpha val="1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40080" y="457200"/>
            <a:ext cx="10911535" cy="1097280"/>
          </a:xfrm>
          <a:prstGeom prst="rect">
            <a:avLst/>
          </a:prstGeom>
          <a:noFill/>
        </p:spPr>
        <p:txBody>
          <a:bodyPr wrap="square" lIns="0" tIns="0" rIns="0" bIns="0" anchor="b"/>
          <a:lstStyle/>
          <a:p>
            <a:pPr algn="l">
              <a:lnSpc>
                <a:spcPct val="105000"/>
              </a:lnSpc>
            </a:pPr>
            <a:r>
              <a:rPr sz="3600" b="0">
                <a:solidFill>
                  <a:srgbClr val="F6EEFF"/>
                </a:solidFill>
                <a:latin typeface="Impact"/>
              </a:rPr>
              <a:t>Классификация пороков развития нервной системы</a:t>
            </a:r>
          </a:p>
        </p:txBody>
      </p:sp>
      <p:sp>
        <p:nvSpPr>
          <p:cNvPr id="4" name="Rectangle 3"/>
          <p:cNvSpPr/>
          <p:nvPr/>
        </p:nvSpPr>
        <p:spPr>
          <a:xfrm>
            <a:off x="640080" y="1645920"/>
            <a:ext cx="10911535" cy="18288"/>
          </a:xfrm>
          <a:prstGeom prst="rect">
            <a:avLst/>
          </a:prstGeom>
          <a:solidFill>
            <a:srgbClr val="B9A6D6">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ectangle 4"/>
          <p:cNvSpPr/>
          <p:nvPr/>
        </p:nvSpPr>
        <p:spPr>
          <a:xfrm>
            <a:off x="640080" y="1618488"/>
            <a:ext cx="1188720" cy="64008"/>
          </a:xfrm>
          <a:prstGeom prst="rect">
            <a:avLst/>
          </a:prstGeom>
          <a:solidFill>
            <a:srgbClr val="FF6F9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ectangle 5"/>
          <p:cNvSpPr/>
          <p:nvPr/>
        </p:nvSpPr>
        <p:spPr>
          <a:xfrm>
            <a:off x="640080" y="6254496"/>
            <a:ext cx="10911535" cy="13716"/>
          </a:xfrm>
          <a:prstGeom prst="rect">
            <a:avLst/>
          </a:prstGeom>
          <a:solidFill>
            <a:srgbClr val="B9A6D6">
              <a:alpha val="4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640080" y="6355080"/>
            <a:ext cx="7315200" cy="274320"/>
          </a:xfrm>
          <a:prstGeom prst="rect">
            <a:avLst/>
          </a:prstGeom>
          <a:noFill/>
        </p:spPr>
        <p:txBody>
          <a:bodyPr wrap="square" lIns="0" tIns="0" rIns="0" bIns="0" anchor="t"/>
          <a:lstStyle/>
          <a:p>
            <a:pPr algn="l">
              <a:lnSpc>
                <a:spcPct val="105000"/>
              </a:lnSpc>
            </a:pPr>
            <a:r>
              <a:rPr sz="1100" b="0">
                <a:solidFill>
                  <a:srgbClr val="B9A6D6"/>
                </a:solidFill>
                <a:latin typeface="Corbel"/>
              </a:rPr>
              <a:t>Патологии плода и новорожденного: диагностика и хирургическая коррекци</a:t>
            </a:r>
          </a:p>
        </p:txBody>
      </p:sp>
      <p:sp>
        <p:nvSpPr>
          <p:cNvPr id="8" name="TextBox 7"/>
          <p:cNvSpPr txBox="1"/>
          <p:nvPr/>
        </p:nvSpPr>
        <p:spPr>
          <a:xfrm>
            <a:off x="10637215" y="6355080"/>
            <a:ext cx="914400" cy="274320"/>
          </a:xfrm>
          <a:prstGeom prst="rect">
            <a:avLst/>
          </a:prstGeom>
          <a:noFill/>
        </p:spPr>
        <p:txBody>
          <a:bodyPr wrap="square" lIns="0" tIns="0" rIns="0" bIns="0" anchor="t"/>
          <a:lstStyle/>
          <a:p>
            <a:pPr algn="r">
              <a:lnSpc>
                <a:spcPct val="105000"/>
              </a:lnSpc>
            </a:pPr>
            <a:r>
              <a:rPr sz="1100" b="0">
                <a:solidFill>
                  <a:srgbClr val="B9A6D6"/>
                </a:solidFill>
                <a:latin typeface="Corbel"/>
              </a:rPr>
              <a:t>13</a:t>
            </a:r>
          </a:p>
        </p:txBody>
      </p:sp>
      <p:graphicFrame>
        <p:nvGraphicFramePr>
          <p:cNvPr id="9" name="Table 8"/>
          <p:cNvGraphicFramePr>
            <a:graphicFrameLocks noGrp="1"/>
          </p:cNvGraphicFramePr>
          <p:nvPr/>
        </p:nvGraphicFramePr>
        <p:xfrm>
          <a:off x="640080" y="1920240"/>
          <a:ext cx="10911535" cy="2377440"/>
        </p:xfrm>
        <a:graphic>
          <a:graphicData uri="http://schemas.openxmlformats.org/drawingml/2006/table">
            <a:tbl>
              <a:tblPr firstRow="1" bandRow="1">
                <a:tableStyleId>{5C22544A-7EE6-4342-B048-85BDC9FD1C3A}</a:tableStyleId>
              </a:tblPr>
              <a:tblGrid>
                <a:gridCol w="3637178">
                  <a:extLst>
                    <a:ext uri="{9D8B030D-6E8A-4147-A177-3AD203B41FA5}">
                      <a16:colId xmlns:a16="http://schemas.microsoft.com/office/drawing/2014/main" val="20000"/>
                    </a:ext>
                  </a:extLst>
                </a:gridCol>
                <a:gridCol w="3637178">
                  <a:extLst>
                    <a:ext uri="{9D8B030D-6E8A-4147-A177-3AD203B41FA5}">
                      <a16:colId xmlns:a16="http://schemas.microsoft.com/office/drawing/2014/main" val="20001"/>
                    </a:ext>
                  </a:extLst>
                </a:gridCol>
                <a:gridCol w="3637179">
                  <a:extLst>
                    <a:ext uri="{9D8B030D-6E8A-4147-A177-3AD203B41FA5}">
                      <a16:colId xmlns:a16="http://schemas.microsoft.com/office/drawing/2014/main" val="20002"/>
                    </a:ext>
                  </a:extLst>
                </a:gridCol>
              </a:tblGrid>
              <a:tr h="594360">
                <a:tc>
                  <a:txBody>
                    <a:bodyPr/>
                    <a:lstStyle/>
                    <a:p>
                      <a:r>
                        <a:rPr sz="1800" b="0">
                          <a:solidFill>
                            <a:srgbClr val="0B0B0B"/>
                          </a:solidFill>
                          <a:latin typeface="Impact"/>
                        </a:rPr>
                        <a:t>Нозология</a:t>
                      </a:r>
                    </a:p>
                  </a:txBody>
                  <a:tcPr marL="137160" marR="137160" anchor="ctr">
                    <a:solidFill>
                      <a:srgbClr val="FF6F91"/>
                    </a:solidFill>
                  </a:tcPr>
                </a:tc>
                <a:tc>
                  <a:txBody>
                    <a:bodyPr/>
                    <a:lstStyle/>
                    <a:p>
                      <a:r>
                        <a:rPr sz="1800" b="0">
                          <a:solidFill>
                            <a:srgbClr val="0B0B0B"/>
                          </a:solidFill>
                          <a:latin typeface="Impact"/>
                        </a:rPr>
                        <a:t>Ключевые признаки</a:t>
                      </a:r>
                    </a:p>
                  </a:txBody>
                  <a:tcPr marL="137160" marR="137160" anchor="ctr">
                    <a:solidFill>
                      <a:srgbClr val="FF6F91"/>
                    </a:solidFill>
                  </a:tcPr>
                </a:tc>
                <a:tc>
                  <a:txBody>
                    <a:bodyPr/>
                    <a:lstStyle/>
                    <a:p>
                      <a:r>
                        <a:rPr sz="1800" b="0">
                          <a:solidFill>
                            <a:srgbClr val="0B0B0B"/>
                          </a:solidFill>
                          <a:latin typeface="Impact"/>
                        </a:rPr>
                        <a:t>Тактика ведения</a:t>
                      </a:r>
                    </a:p>
                  </a:txBody>
                  <a:tcPr marL="137160" marR="137160" anchor="ctr">
                    <a:solidFill>
                      <a:srgbClr val="FF6F91"/>
                    </a:solidFill>
                  </a:tcPr>
                </a:tc>
                <a:extLst>
                  <a:ext uri="{0D108BD9-81ED-4DB2-BD59-A6C34878D82A}">
                    <a16:rowId xmlns:a16="http://schemas.microsoft.com/office/drawing/2014/main" val="10000"/>
                  </a:ext>
                </a:extLst>
              </a:tr>
              <a:tr h="594360">
                <a:tc>
                  <a:txBody>
                    <a:bodyPr/>
                    <a:lstStyle/>
                    <a:p>
                      <a:r>
                        <a:rPr sz="1800" b="0">
                          <a:solidFill>
                            <a:srgbClr val="F6EEFF"/>
                          </a:solidFill>
                          <a:latin typeface="Corbel"/>
                        </a:rPr>
                        <a:t>Спина бифида</a:t>
                      </a:r>
                    </a:p>
                  </a:txBody>
                  <a:tcPr marL="137160" marR="137160" anchor="ctr">
                    <a:solidFill>
                      <a:srgbClr val="2D1B47"/>
                    </a:solidFill>
                  </a:tcPr>
                </a:tc>
                <a:tc>
                  <a:txBody>
                    <a:bodyPr/>
                    <a:lstStyle/>
                    <a:p>
                      <a:r>
                        <a:rPr sz="1800" b="0">
                          <a:solidFill>
                            <a:srgbClr val="F6EEFF"/>
                          </a:solidFill>
                          <a:latin typeface="Corbel"/>
                        </a:rPr>
                        <a:t>Дефект позвонков, менингоцеле</a:t>
                      </a:r>
                    </a:p>
                  </a:txBody>
                  <a:tcPr marL="137160" marR="137160" anchor="ctr">
                    <a:solidFill>
                      <a:srgbClr val="2D1B47"/>
                    </a:solidFill>
                  </a:tcPr>
                </a:tc>
                <a:tc>
                  <a:txBody>
                    <a:bodyPr/>
                    <a:lstStyle/>
                    <a:p>
                      <a:r>
                        <a:rPr sz="1800" b="0">
                          <a:solidFill>
                            <a:srgbClr val="F6EEFF"/>
                          </a:solidFill>
                          <a:latin typeface="Corbel"/>
                        </a:rPr>
                        <a:t>Хирургия в первые 48 часов</a:t>
                      </a:r>
                    </a:p>
                  </a:txBody>
                  <a:tcPr marL="137160" marR="137160" anchor="ctr">
                    <a:solidFill>
                      <a:srgbClr val="2D1B47"/>
                    </a:solidFill>
                  </a:tcPr>
                </a:tc>
                <a:extLst>
                  <a:ext uri="{0D108BD9-81ED-4DB2-BD59-A6C34878D82A}">
                    <a16:rowId xmlns:a16="http://schemas.microsoft.com/office/drawing/2014/main" val="10001"/>
                  </a:ext>
                </a:extLst>
              </a:tr>
              <a:tr h="594360">
                <a:tc>
                  <a:txBody>
                    <a:bodyPr/>
                    <a:lstStyle/>
                    <a:p>
                      <a:r>
                        <a:rPr sz="1800" b="0">
                          <a:solidFill>
                            <a:srgbClr val="F6EEFF"/>
                          </a:solidFill>
                          <a:latin typeface="Corbel"/>
                        </a:rPr>
                        <a:t>Анэнцефалия</a:t>
                      </a:r>
                    </a:p>
                  </a:txBody>
                  <a:tcPr marL="137160" marR="137160" anchor="ctr">
                    <a:solidFill>
                      <a:srgbClr val="26163C"/>
                    </a:solidFill>
                  </a:tcPr>
                </a:tc>
                <a:tc>
                  <a:txBody>
                    <a:bodyPr/>
                    <a:lstStyle/>
                    <a:p>
                      <a:r>
                        <a:rPr sz="1800" b="0">
                          <a:solidFill>
                            <a:srgbClr val="F6EEFF"/>
                          </a:solidFill>
                          <a:latin typeface="Corbel"/>
                        </a:rPr>
                        <a:t>Отсутствие полушарий мозга</a:t>
                      </a:r>
                    </a:p>
                  </a:txBody>
                  <a:tcPr marL="137160" marR="137160" anchor="ctr">
                    <a:solidFill>
                      <a:srgbClr val="26163C"/>
                    </a:solidFill>
                  </a:tcPr>
                </a:tc>
                <a:tc>
                  <a:txBody>
                    <a:bodyPr/>
                    <a:lstStyle/>
                    <a:p>
                      <a:r>
                        <a:rPr sz="1800" b="0">
                          <a:solidFill>
                            <a:srgbClr val="F6EEFF"/>
                          </a:solidFill>
                          <a:latin typeface="Corbel"/>
                        </a:rPr>
                        <a:t>Паллиативная помощь</a:t>
                      </a:r>
                    </a:p>
                  </a:txBody>
                  <a:tcPr marL="137160" marR="137160" anchor="ctr">
                    <a:solidFill>
                      <a:srgbClr val="26163C"/>
                    </a:solidFill>
                  </a:tcPr>
                </a:tc>
                <a:extLst>
                  <a:ext uri="{0D108BD9-81ED-4DB2-BD59-A6C34878D82A}">
                    <a16:rowId xmlns:a16="http://schemas.microsoft.com/office/drawing/2014/main" val="10002"/>
                  </a:ext>
                </a:extLst>
              </a:tr>
              <a:tr h="594360">
                <a:tc>
                  <a:txBody>
                    <a:bodyPr/>
                    <a:lstStyle/>
                    <a:p>
                      <a:r>
                        <a:rPr sz="1800" b="0">
                          <a:solidFill>
                            <a:srgbClr val="F6EEFF"/>
                          </a:solidFill>
                          <a:latin typeface="Corbel"/>
                        </a:rPr>
                        <a:t>Гидроцефалия</a:t>
                      </a:r>
                    </a:p>
                  </a:txBody>
                  <a:tcPr marL="137160" marR="137160" anchor="ctr">
                    <a:solidFill>
                      <a:srgbClr val="2D1B47"/>
                    </a:solidFill>
                  </a:tcPr>
                </a:tc>
                <a:tc>
                  <a:txBody>
                    <a:bodyPr/>
                    <a:lstStyle/>
                    <a:p>
                      <a:r>
                        <a:rPr sz="1800" b="0">
                          <a:solidFill>
                            <a:srgbClr val="F6EEFF"/>
                          </a:solidFill>
                          <a:latin typeface="Corbel"/>
                        </a:rPr>
                        <a:t>Расширение желудочков мозга</a:t>
                      </a:r>
                    </a:p>
                  </a:txBody>
                  <a:tcPr marL="137160" marR="137160" anchor="ctr">
                    <a:solidFill>
                      <a:srgbClr val="2D1B47"/>
                    </a:solidFill>
                  </a:tcPr>
                </a:tc>
                <a:tc>
                  <a:txBody>
                    <a:bodyPr/>
                    <a:lstStyle/>
                    <a:p>
                      <a:r>
                        <a:rPr sz="1800" b="0">
                          <a:solidFill>
                            <a:srgbClr val="F6EEFF"/>
                          </a:solidFill>
                          <a:latin typeface="Corbel"/>
                        </a:rPr>
                        <a:t>Шунтирующие операции</a:t>
                      </a:r>
                    </a:p>
                  </a:txBody>
                  <a:tcPr marL="137160" marR="137160" anchor="ctr">
                    <a:solidFill>
                      <a:srgbClr val="2D1B47"/>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1E1030"/>
        </a:solidFill>
        <a:effectLst/>
      </p:bgPr>
    </p:bg>
    <p:spTree>
      <p:nvGrpSpPr>
        <p:cNvPr id="1" name=""/>
        <p:cNvGrpSpPr/>
        <p:nvPr/>
      </p:nvGrpSpPr>
      <p:grpSpPr>
        <a:xfrm>
          <a:off x="0" y="0"/>
          <a:ext cx="0" cy="0"/>
          <a:chOff x="0" y="0"/>
          <a:chExt cx="0" cy="0"/>
        </a:xfrm>
      </p:grpSpPr>
      <p:sp>
        <p:nvSpPr>
          <p:cNvPr id="2" name="Oval 1"/>
          <p:cNvSpPr/>
          <p:nvPr/>
        </p:nvSpPr>
        <p:spPr>
          <a:xfrm>
            <a:off x="9265615" y="-1737360"/>
            <a:ext cx="4572000" cy="4572000"/>
          </a:xfrm>
          <a:prstGeom prst="ellipse">
            <a:avLst/>
          </a:prstGeom>
          <a:solidFill>
            <a:srgbClr val="FF6F91">
              <a:alpha val="1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40080" y="457200"/>
            <a:ext cx="10911535" cy="1097280"/>
          </a:xfrm>
          <a:prstGeom prst="rect">
            <a:avLst/>
          </a:prstGeom>
          <a:noFill/>
        </p:spPr>
        <p:txBody>
          <a:bodyPr wrap="square" lIns="0" tIns="0" rIns="0" bIns="0" anchor="b"/>
          <a:lstStyle/>
          <a:p>
            <a:pPr algn="l">
              <a:lnSpc>
                <a:spcPct val="105000"/>
              </a:lnSpc>
            </a:pPr>
            <a:r>
              <a:rPr sz="3600" b="0">
                <a:solidFill>
                  <a:srgbClr val="F6EEFF"/>
                </a:solidFill>
                <a:latin typeface="Impact"/>
              </a:rPr>
              <a:t>Патологии желудочно-кишечного тракта</a:t>
            </a:r>
          </a:p>
        </p:txBody>
      </p:sp>
      <p:sp>
        <p:nvSpPr>
          <p:cNvPr id="4" name="Rectangle 3"/>
          <p:cNvSpPr/>
          <p:nvPr/>
        </p:nvSpPr>
        <p:spPr>
          <a:xfrm>
            <a:off x="640080" y="1645920"/>
            <a:ext cx="10911535" cy="18288"/>
          </a:xfrm>
          <a:prstGeom prst="rect">
            <a:avLst/>
          </a:prstGeom>
          <a:solidFill>
            <a:srgbClr val="B9A6D6">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ectangle 4"/>
          <p:cNvSpPr/>
          <p:nvPr/>
        </p:nvSpPr>
        <p:spPr>
          <a:xfrm>
            <a:off x="640080" y="1618488"/>
            <a:ext cx="1188720" cy="64008"/>
          </a:xfrm>
          <a:prstGeom prst="rect">
            <a:avLst/>
          </a:prstGeom>
          <a:solidFill>
            <a:srgbClr val="FF6F9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ectangle 5"/>
          <p:cNvSpPr/>
          <p:nvPr/>
        </p:nvSpPr>
        <p:spPr>
          <a:xfrm>
            <a:off x="640080" y="6254496"/>
            <a:ext cx="10911535" cy="13716"/>
          </a:xfrm>
          <a:prstGeom prst="rect">
            <a:avLst/>
          </a:prstGeom>
          <a:solidFill>
            <a:srgbClr val="B9A6D6">
              <a:alpha val="4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640080" y="6355080"/>
            <a:ext cx="7315200" cy="274320"/>
          </a:xfrm>
          <a:prstGeom prst="rect">
            <a:avLst/>
          </a:prstGeom>
          <a:noFill/>
        </p:spPr>
        <p:txBody>
          <a:bodyPr wrap="square" lIns="0" tIns="0" rIns="0" bIns="0" anchor="t"/>
          <a:lstStyle/>
          <a:p>
            <a:pPr algn="l">
              <a:lnSpc>
                <a:spcPct val="105000"/>
              </a:lnSpc>
            </a:pPr>
            <a:r>
              <a:rPr sz="1100" b="0">
                <a:solidFill>
                  <a:srgbClr val="B9A6D6"/>
                </a:solidFill>
                <a:latin typeface="Corbel"/>
              </a:rPr>
              <a:t>Патологии плода и новорожденного: диагностика и хирургическая коррекци</a:t>
            </a:r>
          </a:p>
        </p:txBody>
      </p:sp>
      <p:sp>
        <p:nvSpPr>
          <p:cNvPr id="8" name="TextBox 7"/>
          <p:cNvSpPr txBox="1"/>
          <p:nvPr/>
        </p:nvSpPr>
        <p:spPr>
          <a:xfrm>
            <a:off x="10637215" y="6355080"/>
            <a:ext cx="914400" cy="274320"/>
          </a:xfrm>
          <a:prstGeom prst="rect">
            <a:avLst/>
          </a:prstGeom>
          <a:noFill/>
        </p:spPr>
        <p:txBody>
          <a:bodyPr wrap="square" lIns="0" tIns="0" rIns="0" bIns="0" anchor="t"/>
          <a:lstStyle/>
          <a:p>
            <a:pPr algn="r">
              <a:lnSpc>
                <a:spcPct val="105000"/>
              </a:lnSpc>
            </a:pPr>
            <a:r>
              <a:rPr sz="1100" b="0">
                <a:solidFill>
                  <a:srgbClr val="B9A6D6"/>
                </a:solidFill>
                <a:latin typeface="Corbel"/>
              </a:rPr>
              <a:t>14</a:t>
            </a:r>
          </a:p>
        </p:txBody>
      </p:sp>
      <p:sp>
        <p:nvSpPr>
          <p:cNvPr id="9" name="Rectangle 8"/>
          <p:cNvSpPr/>
          <p:nvPr/>
        </p:nvSpPr>
        <p:spPr>
          <a:xfrm>
            <a:off x="640080" y="2029968"/>
            <a:ext cx="146304" cy="146304"/>
          </a:xfrm>
          <a:prstGeom prst="rect">
            <a:avLst/>
          </a:prstGeom>
          <a:solidFill>
            <a:srgbClr val="FF6F9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1097280" y="1920240"/>
            <a:ext cx="4678527" cy="1261872"/>
          </a:xfrm>
          <a:prstGeom prst="rect">
            <a:avLst/>
          </a:prstGeom>
          <a:noFill/>
        </p:spPr>
        <p:txBody>
          <a:bodyPr wrap="square" lIns="0" tIns="0" rIns="0" bIns="0" anchor="t"/>
          <a:lstStyle/>
          <a:p>
            <a:pPr algn="l">
              <a:lnSpc>
                <a:spcPct val="105000"/>
              </a:lnSpc>
            </a:pPr>
            <a:r>
              <a:rPr sz="2100" b="0">
                <a:solidFill>
                  <a:srgbClr val="F6EEFF"/>
                </a:solidFill>
                <a:latin typeface="Corbel"/>
              </a:rPr>
              <a:t>Атрезии пищевода и кишечника: проявляются многоводием и отсутствием мекония.</a:t>
            </a:r>
          </a:p>
        </p:txBody>
      </p:sp>
      <p:sp>
        <p:nvSpPr>
          <p:cNvPr id="11" name="Rectangle 10"/>
          <p:cNvSpPr/>
          <p:nvPr/>
        </p:nvSpPr>
        <p:spPr>
          <a:xfrm>
            <a:off x="640080" y="3432048"/>
            <a:ext cx="146304" cy="146304"/>
          </a:xfrm>
          <a:prstGeom prst="rect">
            <a:avLst/>
          </a:prstGeom>
          <a:solidFill>
            <a:srgbClr val="FF6F9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1097280" y="3322320"/>
            <a:ext cx="4678527" cy="1261872"/>
          </a:xfrm>
          <a:prstGeom prst="rect">
            <a:avLst/>
          </a:prstGeom>
          <a:noFill/>
        </p:spPr>
        <p:txBody>
          <a:bodyPr wrap="square" lIns="0" tIns="0" rIns="0" bIns="0" anchor="t"/>
          <a:lstStyle/>
          <a:p>
            <a:pPr algn="l">
              <a:lnSpc>
                <a:spcPct val="105000"/>
              </a:lnSpc>
            </a:pPr>
            <a:r>
              <a:rPr sz="2100" b="0">
                <a:solidFill>
                  <a:srgbClr val="F6EEFF"/>
                </a:solidFill>
                <a:latin typeface="Corbel"/>
              </a:rPr>
              <a:t>Гастрошизис и омфалоцеле: дефекты передней брюшной стенки с эвисцерацией органов.</a:t>
            </a:r>
          </a:p>
        </p:txBody>
      </p:sp>
      <p:sp>
        <p:nvSpPr>
          <p:cNvPr id="13" name="Rectangle 12"/>
          <p:cNvSpPr/>
          <p:nvPr/>
        </p:nvSpPr>
        <p:spPr>
          <a:xfrm>
            <a:off x="640080" y="4834128"/>
            <a:ext cx="146304" cy="146304"/>
          </a:xfrm>
          <a:prstGeom prst="rect">
            <a:avLst/>
          </a:prstGeom>
          <a:solidFill>
            <a:srgbClr val="FF6F9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1097280" y="4724399"/>
            <a:ext cx="4678527" cy="1261872"/>
          </a:xfrm>
          <a:prstGeom prst="rect">
            <a:avLst/>
          </a:prstGeom>
          <a:noFill/>
        </p:spPr>
        <p:txBody>
          <a:bodyPr wrap="square" lIns="0" tIns="0" rIns="0" bIns="0" anchor="t"/>
          <a:lstStyle/>
          <a:p>
            <a:pPr algn="l">
              <a:lnSpc>
                <a:spcPct val="105000"/>
              </a:lnSpc>
            </a:pPr>
            <a:r>
              <a:rPr sz="2100" b="0">
                <a:solidFill>
                  <a:srgbClr val="F6EEFF"/>
                </a:solidFill>
                <a:latin typeface="Corbel"/>
              </a:rPr>
              <a:t>Диафрагмальная грыжа: смещение органов брюшной полости в грудную клетку, гипоплазия легких.</a:t>
            </a:r>
          </a:p>
        </p:txBody>
      </p:sp>
      <p:sp>
        <p:nvSpPr>
          <p:cNvPr id="15" name="Rectangle 14"/>
          <p:cNvSpPr/>
          <p:nvPr/>
        </p:nvSpPr>
        <p:spPr>
          <a:xfrm>
            <a:off x="6415887" y="2029968"/>
            <a:ext cx="146304" cy="146304"/>
          </a:xfrm>
          <a:prstGeom prst="rect">
            <a:avLst/>
          </a:prstGeom>
          <a:solidFill>
            <a:srgbClr val="FF6F9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TextBox 15"/>
          <p:cNvSpPr txBox="1"/>
          <p:nvPr/>
        </p:nvSpPr>
        <p:spPr>
          <a:xfrm>
            <a:off x="6873087" y="1920240"/>
            <a:ext cx="4678527" cy="1261872"/>
          </a:xfrm>
          <a:prstGeom prst="rect">
            <a:avLst/>
          </a:prstGeom>
          <a:noFill/>
        </p:spPr>
        <p:txBody>
          <a:bodyPr wrap="square" lIns="0" tIns="0" rIns="0" bIns="0" anchor="t"/>
          <a:lstStyle/>
          <a:p>
            <a:pPr algn="l">
              <a:lnSpc>
                <a:spcPct val="105000"/>
              </a:lnSpc>
            </a:pPr>
            <a:r>
              <a:rPr sz="2100" b="0">
                <a:solidFill>
                  <a:srgbClr val="F6EEFF"/>
                </a:solidFill>
                <a:latin typeface="Corbel"/>
              </a:rPr>
              <a:t>Диагностика: пренатальное УЗИ, постнатальная рентгенография.</a:t>
            </a:r>
          </a:p>
        </p:txBody>
      </p:sp>
      <p:sp>
        <p:nvSpPr>
          <p:cNvPr id="17" name="Rectangle 16"/>
          <p:cNvSpPr/>
          <p:nvPr/>
        </p:nvSpPr>
        <p:spPr>
          <a:xfrm>
            <a:off x="6415887" y="3432048"/>
            <a:ext cx="146304" cy="146304"/>
          </a:xfrm>
          <a:prstGeom prst="rect">
            <a:avLst/>
          </a:prstGeom>
          <a:solidFill>
            <a:srgbClr val="FF6F9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TextBox 17"/>
          <p:cNvSpPr txBox="1"/>
          <p:nvPr/>
        </p:nvSpPr>
        <p:spPr>
          <a:xfrm>
            <a:off x="6873087" y="3322320"/>
            <a:ext cx="4678527" cy="1261872"/>
          </a:xfrm>
          <a:prstGeom prst="rect">
            <a:avLst/>
          </a:prstGeom>
          <a:noFill/>
        </p:spPr>
        <p:txBody>
          <a:bodyPr wrap="square" lIns="0" tIns="0" rIns="0" bIns="0" anchor="t"/>
          <a:lstStyle/>
          <a:p>
            <a:pPr algn="l">
              <a:lnSpc>
                <a:spcPct val="105000"/>
              </a:lnSpc>
            </a:pPr>
            <a:r>
              <a:rPr sz="2100" b="0">
                <a:solidFill>
                  <a:srgbClr val="F6EEFF"/>
                </a:solidFill>
                <a:latin typeface="Corbel"/>
              </a:rPr>
              <a:t>Лечение: экстренная или отсроченная хирургическая коррекция в зависимости от состояния.</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1E1030"/>
        </a:solidFill>
        <a:effectLst/>
      </p:bgPr>
    </p:bg>
    <p:spTree>
      <p:nvGrpSpPr>
        <p:cNvPr id="1" name=""/>
        <p:cNvGrpSpPr/>
        <p:nvPr/>
      </p:nvGrpSpPr>
      <p:grpSpPr>
        <a:xfrm>
          <a:off x="0" y="0"/>
          <a:ext cx="0" cy="0"/>
          <a:chOff x="0" y="0"/>
          <a:chExt cx="0" cy="0"/>
        </a:xfrm>
      </p:grpSpPr>
      <p:sp>
        <p:nvSpPr>
          <p:cNvPr id="2" name="Oval 1"/>
          <p:cNvSpPr/>
          <p:nvPr/>
        </p:nvSpPr>
        <p:spPr>
          <a:xfrm>
            <a:off x="9265615" y="-1737360"/>
            <a:ext cx="4572000" cy="4572000"/>
          </a:xfrm>
          <a:prstGeom prst="ellipse">
            <a:avLst/>
          </a:prstGeom>
          <a:solidFill>
            <a:srgbClr val="FF6F91">
              <a:alpha val="1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40080" y="457200"/>
            <a:ext cx="10911535" cy="1097280"/>
          </a:xfrm>
          <a:prstGeom prst="rect">
            <a:avLst/>
          </a:prstGeom>
          <a:noFill/>
        </p:spPr>
        <p:txBody>
          <a:bodyPr wrap="square" lIns="0" tIns="0" rIns="0" bIns="0" anchor="b"/>
          <a:lstStyle/>
          <a:p>
            <a:pPr algn="l">
              <a:lnSpc>
                <a:spcPct val="105000"/>
              </a:lnSpc>
            </a:pPr>
            <a:r>
              <a:rPr sz="3600" b="0">
                <a:solidFill>
                  <a:srgbClr val="F6EEFF"/>
                </a:solidFill>
                <a:latin typeface="Impact"/>
              </a:rPr>
              <a:t>Структура врожденных пороков развития</a:t>
            </a:r>
          </a:p>
        </p:txBody>
      </p:sp>
      <p:sp>
        <p:nvSpPr>
          <p:cNvPr id="4" name="Rectangle 3"/>
          <p:cNvSpPr/>
          <p:nvPr/>
        </p:nvSpPr>
        <p:spPr>
          <a:xfrm>
            <a:off x="640080" y="1645920"/>
            <a:ext cx="10911535" cy="18288"/>
          </a:xfrm>
          <a:prstGeom prst="rect">
            <a:avLst/>
          </a:prstGeom>
          <a:solidFill>
            <a:srgbClr val="B9A6D6">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ectangle 4"/>
          <p:cNvSpPr/>
          <p:nvPr/>
        </p:nvSpPr>
        <p:spPr>
          <a:xfrm>
            <a:off x="640080" y="1618488"/>
            <a:ext cx="1188720" cy="64008"/>
          </a:xfrm>
          <a:prstGeom prst="rect">
            <a:avLst/>
          </a:prstGeom>
          <a:solidFill>
            <a:srgbClr val="FF6F9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ectangle 5"/>
          <p:cNvSpPr/>
          <p:nvPr/>
        </p:nvSpPr>
        <p:spPr>
          <a:xfrm>
            <a:off x="640080" y="6254496"/>
            <a:ext cx="10911535" cy="13716"/>
          </a:xfrm>
          <a:prstGeom prst="rect">
            <a:avLst/>
          </a:prstGeom>
          <a:solidFill>
            <a:srgbClr val="B9A6D6">
              <a:alpha val="4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640080" y="6355080"/>
            <a:ext cx="7315200" cy="274320"/>
          </a:xfrm>
          <a:prstGeom prst="rect">
            <a:avLst/>
          </a:prstGeom>
          <a:noFill/>
        </p:spPr>
        <p:txBody>
          <a:bodyPr wrap="square" lIns="0" tIns="0" rIns="0" bIns="0" anchor="t"/>
          <a:lstStyle/>
          <a:p>
            <a:pPr algn="l">
              <a:lnSpc>
                <a:spcPct val="105000"/>
              </a:lnSpc>
            </a:pPr>
            <a:r>
              <a:rPr sz="1100" b="0">
                <a:solidFill>
                  <a:srgbClr val="B9A6D6"/>
                </a:solidFill>
                <a:latin typeface="Corbel"/>
              </a:rPr>
              <a:t>Патологии плода и новорожденного: диагностика и хирургическая коррекци</a:t>
            </a:r>
          </a:p>
        </p:txBody>
      </p:sp>
      <p:sp>
        <p:nvSpPr>
          <p:cNvPr id="8" name="TextBox 7"/>
          <p:cNvSpPr txBox="1"/>
          <p:nvPr/>
        </p:nvSpPr>
        <p:spPr>
          <a:xfrm>
            <a:off x="10637215" y="6355080"/>
            <a:ext cx="914400" cy="274320"/>
          </a:xfrm>
          <a:prstGeom prst="rect">
            <a:avLst/>
          </a:prstGeom>
          <a:noFill/>
        </p:spPr>
        <p:txBody>
          <a:bodyPr wrap="square" lIns="0" tIns="0" rIns="0" bIns="0" anchor="t"/>
          <a:lstStyle/>
          <a:p>
            <a:pPr algn="r">
              <a:lnSpc>
                <a:spcPct val="105000"/>
              </a:lnSpc>
            </a:pPr>
            <a:r>
              <a:rPr sz="1100" b="0">
                <a:solidFill>
                  <a:srgbClr val="B9A6D6"/>
                </a:solidFill>
                <a:latin typeface="Corbel"/>
              </a:rPr>
              <a:t>15</a:t>
            </a:r>
          </a:p>
        </p:txBody>
      </p:sp>
      <p:sp>
        <p:nvSpPr>
          <p:cNvPr id="9" name="Rounded Rectangle 8"/>
          <p:cNvSpPr/>
          <p:nvPr/>
        </p:nvSpPr>
        <p:spPr>
          <a:xfrm>
            <a:off x="640080" y="1828800"/>
            <a:ext cx="7223760" cy="4206240"/>
          </a:xfrm>
          <a:prstGeom prst="roundRect">
            <a:avLst>
              <a:gd name="adj" fmla="val 5000"/>
            </a:avLst>
          </a:prstGeom>
          <a:solidFill>
            <a:srgbClr val="2D1B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graphicFrame>
        <p:nvGraphicFramePr>
          <p:cNvPr id="10" name="Chart 9"/>
          <p:cNvGraphicFramePr>
            <a:graphicFrameLocks noGrp="1"/>
          </p:cNvGraphicFramePr>
          <p:nvPr>
            <p:extLst>
              <p:ext uri="{D42A27DB-BD31-4B8C-83A1-F6EECF244321}">
                <p14:modId xmlns:p14="http://schemas.microsoft.com/office/powerpoint/2010/main" val="2041354005"/>
              </p:ext>
            </p:extLst>
          </p:nvPr>
        </p:nvGraphicFramePr>
        <p:xfrm>
          <a:off x="822959" y="1965960"/>
          <a:ext cx="6858000" cy="3931920"/>
        </p:xfrm>
        <a:graphic>
          <a:graphicData uri="http://schemas.openxmlformats.org/drawingml/2006/chart">
            <c:chart xmlns:c="http://schemas.openxmlformats.org/drawingml/2006/chart" xmlns:r="http://schemas.openxmlformats.org/officeDocument/2006/relationships" r:id="rId3"/>
          </a:graphicData>
        </a:graphic>
      </p:graphicFrame>
      <p:sp>
        <p:nvSpPr>
          <p:cNvPr id="11" name="Rounded Rectangle 10"/>
          <p:cNvSpPr/>
          <p:nvPr/>
        </p:nvSpPr>
        <p:spPr>
          <a:xfrm>
            <a:off x="8229600" y="1828800"/>
            <a:ext cx="3322015" cy="4206240"/>
          </a:xfrm>
          <a:prstGeom prst="roundRect">
            <a:avLst>
              <a:gd name="adj" fmla="val 5000"/>
            </a:avLst>
          </a:prstGeom>
          <a:solidFill>
            <a:srgbClr val="FF6F9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8549640" y="2148840"/>
            <a:ext cx="2681935" cy="365760"/>
          </a:xfrm>
          <a:prstGeom prst="rect">
            <a:avLst/>
          </a:prstGeom>
          <a:noFill/>
        </p:spPr>
        <p:txBody>
          <a:bodyPr wrap="square" lIns="0" tIns="0" rIns="0" bIns="0" anchor="t"/>
          <a:lstStyle/>
          <a:p>
            <a:pPr algn="l">
              <a:lnSpc>
                <a:spcPct val="105000"/>
              </a:lnSpc>
            </a:pPr>
            <a:r>
              <a:rPr sz="1400" b="0">
                <a:solidFill>
                  <a:srgbClr val="0B0B0B"/>
                </a:solidFill>
                <a:latin typeface="Impact"/>
              </a:rPr>
              <a:t>ВЫВОД</a:t>
            </a:r>
          </a:p>
        </p:txBody>
      </p:sp>
      <p:sp>
        <p:nvSpPr>
          <p:cNvPr id="13" name="TextBox 12"/>
          <p:cNvSpPr txBox="1"/>
          <p:nvPr/>
        </p:nvSpPr>
        <p:spPr>
          <a:xfrm>
            <a:off x="8549640" y="2697480"/>
            <a:ext cx="2681935" cy="3108960"/>
          </a:xfrm>
          <a:prstGeom prst="rect">
            <a:avLst/>
          </a:prstGeom>
          <a:noFill/>
        </p:spPr>
        <p:txBody>
          <a:bodyPr wrap="square" lIns="0" tIns="0" rIns="0" bIns="0" anchor="t"/>
          <a:lstStyle/>
          <a:p>
            <a:pPr algn="l">
              <a:lnSpc>
                <a:spcPct val="105000"/>
              </a:lnSpc>
            </a:pPr>
            <a:r>
              <a:rPr sz="2400" b="0">
                <a:solidFill>
                  <a:srgbClr val="0B0B0B"/>
                </a:solidFill>
                <a:latin typeface="Impact"/>
              </a:rPr>
              <a:t>Пороки сердца составляют наибольшую долю в структуре ВПР.</a:t>
            </a:r>
          </a:p>
        </p:txBody>
      </p:sp>
      <p:sp>
        <p:nvSpPr>
          <p:cNvPr id="14" name="TextBox 13"/>
          <p:cNvSpPr txBox="1"/>
          <p:nvPr/>
        </p:nvSpPr>
        <p:spPr>
          <a:xfrm>
            <a:off x="640080" y="6071616"/>
            <a:ext cx="9814255" cy="274320"/>
          </a:xfrm>
          <a:prstGeom prst="rect">
            <a:avLst/>
          </a:prstGeom>
          <a:noFill/>
        </p:spPr>
        <p:txBody>
          <a:bodyPr wrap="square" lIns="0" tIns="0" rIns="0" bIns="0" anchor="t"/>
          <a:lstStyle/>
          <a:p>
            <a:pPr algn="l">
              <a:lnSpc>
                <a:spcPct val="105000"/>
              </a:lnSpc>
            </a:pPr>
            <a:r>
              <a:rPr sz="1100" b="0">
                <a:solidFill>
                  <a:srgbClr val="B9A6D6"/>
                </a:solidFill>
                <a:latin typeface="Corbel"/>
              </a:rPr>
              <a:t>Источник: Минздрав РФ, 2024</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6F91"/>
        </a:solidFill>
        <a:effectLst/>
      </p:bgPr>
    </p:bg>
    <p:spTree>
      <p:nvGrpSpPr>
        <p:cNvPr id="1" name=""/>
        <p:cNvGrpSpPr/>
        <p:nvPr/>
      </p:nvGrpSpPr>
      <p:grpSpPr>
        <a:xfrm>
          <a:off x="0" y="0"/>
          <a:ext cx="0" cy="0"/>
          <a:chOff x="0" y="0"/>
          <a:chExt cx="0" cy="0"/>
        </a:xfrm>
      </p:grpSpPr>
      <p:sp>
        <p:nvSpPr>
          <p:cNvPr id="2" name="TextBox 1"/>
          <p:cNvSpPr txBox="1"/>
          <p:nvPr/>
        </p:nvSpPr>
        <p:spPr>
          <a:xfrm>
            <a:off x="548640" y="365760"/>
            <a:ext cx="5486400" cy="4114800"/>
          </a:xfrm>
          <a:prstGeom prst="rect">
            <a:avLst/>
          </a:prstGeom>
          <a:noFill/>
        </p:spPr>
        <p:txBody>
          <a:bodyPr wrap="square" lIns="0" tIns="0" rIns="0" bIns="0" anchor="t"/>
          <a:lstStyle/>
          <a:p>
            <a:pPr algn="l">
              <a:lnSpc>
                <a:spcPct val="105000"/>
              </a:lnSpc>
            </a:pPr>
            <a:r>
              <a:rPr sz="22000" b="0">
                <a:solidFill>
                  <a:srgbClr val="D35D79"/>
                </a:solidFill>
                <a:latin typeface="Impact"/>
              </a:rPr>
              <a:t>04</a:t>
            </a:r>
          </a:p>
        </p:txBody>
      </p:sp>
      <p:sp>
        <p:nvSpPr>
          <p:cNvPr id="3" name="Rectangle 2"/>
          <p:cNvSpPr/>
          <p:nvPr/>
        </p:nvSpPr>
        <p:spPr>
          <a:xfrm>
            <a:off x="640080" y="4297680"/>
            <a:ext cx="1097280" cy="82296"/>
          </a:xfrm>
          <a:prstGeom prst="rect">
            <a:avLst/>
          </a:prstGeom>
          <a:solidFill>
            <a:srgbClr val="0B0B0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640080" y="4526280"/>
            <a:ext cx="10911535" cy="1188720"/>
          </a:xfrm>
          <a:prstGeom prst="rect">
            <a:avLst/>
          </a:prstGeom>
          <a:noFill/>
        </p:spPr>
        <p:txBody>
          <a:bodyPr wrap="square" lIns="0" tIns="0" rIns="0" bIns="0" anchor="t"/>
          <a:lstStyle/>
          <a:p>
            <a:pPr algn="l">
              <a:lnSpc>
                <a:spcPct val="105000"/>
              </a:lnSpc>
            </a:pPr>
            <a:r>
              <a:rPr sz="4300" b="0">
                <a:solidFill>
                  <a:srgbClr val="0B0B0B"/>
                </a:solidFill>
                <a:latin typeface="Impact"/>
              </a:rPr>
              <a:t>Постнатальная диагностика и стабилизация</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1E1030"/>
        </a:solidFill>
        <a:effectLst/>
      </p:bgPr>
    </p:bg>
    <p:spTree>
      <p:nvGrpSpPr>
        <p:cNvPr id="1" name=""/>
        <p:cNvGrpSpPr/>
        <p:nvPr/>
      </p:nvGrpSpPr>
      <p:grpSpPr>
        <a:xfrm>
          <a:off x="0" y="0"/>
          <a:ext cx="0" cy="0"/>
          <a:chOff x="0" y="0"/>
          <a:chExt cx="0" cy="0"/>
        </a:xfrm>
      </p:grpSpPr>
      <p:sp>
        <p:nvSpPr>
          <p:cNvPr id="2" name="Oval 1"/>
          <p:cNvSpPr/>
          <p:nvPr/>
        </p:nvSpPr>
        <p:spPr>
          <a:xfrm>
            <a:off x="9265615" y="-1737360"/>
            <a:ext cx="4572000" cy="4572000"/>
          </a:xfrm>
          <a:prstGeom prst="ellipse">
            <a:avLst/>
          </a:prstGeom>
          <a:solidFill>
            <a:srgbClr val="FF6F91">
              <a:alpha val="1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40080" y="457200"/>
            <a:ext cx="10911535" cy="1097280"/>
          </a:xfrm>
          <a:prstGeom prst="rect">
            <a:avLst/>
          </a:prstGeom>
          <a:noFill/>
        </p:spPr>
        <p:txBody>
          <a:bodyPr wrap="square" lIns="0" tIns="0" rIns="0" bIns="0" anchor="b"/>
          <a:lstStyle/>
          <a:p>
            <a:pPr algn="l">
              <a:lnSpc>
                <a:spcPct val="105000"/>
              </a:lnSpc>
            </a:pPr>
            <a:r>
              <a:rPr sz="3600" b="0">
                <a:solidFill>
                  <a:srgbClr val="F6EEFF"/>
                </a:solidFill>
                <a:latin typeface="Impact"/>
              </a:rPr>
              <a:t>Алгоритм первичной реанимации и стабилизации</a:t>
            </a:r>
          </a:p>
        </p:txBody>
      </p:sp>
      <p:sp>
        <p:nvSpPr>
          <p:cNvPr id="4" name="Rectangle 3"/>
          <p:cNvSpPr/>
          <p:nvPr/>
        </p:nvSpPr>
        <p:spPr>
          <a:xfrm>
            <a:off x="640080" y="1645920"/>
            <a:ext cx="10911535" cy="18288"/>
          </a:xfrm>
          <a:prstGeom prst="rect">
            <a:avLst/>
          </a:prstGeom>
          <a:solidFill>
            <a:srgbClr val="B9A6D6">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ectangle 4"/>
          <p:cNvSpPr/>
          <p:nvPr/>
        </p:nvSpPr>
        <p:spPr>
          <a:xfrm>
            <a:off x="640080" y="1618488"/>
            <a:ext cx="1188720" cy="64008"/>
          </a:xfrm>
          <a:prstGeom prst="rect">
            <a:avLst/>
          </a:prstGeom>
          <a:solidFill>
            <a:srgbClr val="FF6F9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ectangle 5"/>
          <p:cNvSpPr/>
          <p:nvPr/>
        </p:nvSpPr>
        <p:spPr>
          <a:xfrm>
            <a:off x="640080" y="6254496"/>
            <a:ext cx="10911535" cy="13716"/>
          </a:xfrm>
          <a:prstGeom prst="rect">
            <a:avLst/>
          </a:prstGeom>
          <a:solidFill>
            <a:srgbClr val="B9A6D6">
              <a:alpha val="4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640080" y="6355080"/>
            <a:ext cx="7315200" cy="274320"/>
          </a:xfrm>
          <a:prstGeom prst="rect">
            <a:avLst/>
          </a:prstGeom>
          <a:noFill/>
        </p:spPr>
        <p:txBody>
          <a:bodyPr wrap="square" lIns="0" tIns="0" rIns="0" bIns="0" anchor="t"/>
          <a:lstStyle/>
          <a:p>
            <a:pPr algn="l">
              <a:lnSpc>
                <a:spcPct val="105000"/>
              </a:lnSpc>
            </a:pPr>
            <a:r>
              <a:rPr sz="1100" b="0">
                <a:solidFill>
                  <a:srgbClr val="B9A6D6"/>
                </a:solidFill>
                <a:latin typeface="Corbel"/>
              </a:rPr>
              <a:t>Патологии плода и новорожденного: диагностика и хирургическая коррекци</a:t>
            </a:r>
          </a:p>
        </p:txBody>
      </p:sp>
      <p:sp>
        <p:nvSpPr>
          <p:cNvPr id="8" name="TextBox 7"/>
          <p:cNvSpPr txBox="1"/>
          <p:nvPr/>
        </p:nvSpPr>
        <p:spPr>
          <a:xfrm>
            <a:off x="10637215" y="6355080"/>
            <a:ext cx="914400" cy="274320"/>
          </a:xfrm>
          <a:prstGeom prst="rect">
            <a:avLst/>
          </a:prstGeom>
          <a:noFill/>
        </p:spPr>
        <p:txBody>
          <a:bodyPr wrap="square" lIns="0" tIns="0" rIns="0" bIns="0" anchor="t"/>
          <a:lstStyle/>
          <a:p>
            <a:pPr algn="r">
              <a:lnSpc>
                <a:spcPct val="105000"/>
              </a:lnSpc>
            </a:pPr>
            <a:r>
              <a:rPr sz="1100" b="0">
                <a:solidFill>
                  <a:srgbClr val="B9A6D6"/>
                </a:solidFill>
                <a:latin typeface="Corbel"/>
              </a:rPr>
              <a:t>17</a:t>
            </a:r>
          </a:p>
        </p:txBody>
      </p:sp>
      <p:sp>
        <p:nvSpPr>
          <p:cNvPr id="9" name="Rounded Rectangle 8"/>
          <p:cNvSpPr/>
          <p:nvPr/>
        </p:nvSpPr>
        <p:spPr>
          <a:xfrm>
            <a:off x="640080" y="3246120"/>
            <a:ext cx="2618155" cy="2743200"/>
          </a:xfrm>
          <a:prstGeom prst="roundRect">
            <a:avLst>
              <a:gd name="adj" fmla="val 5000"/>
            </a:avLst>
          </a:prstGeom>
          <a:solidFill>
            <a:srgbClr val="7DD3F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822959" y="3383279"/>
            <a:ext cx="2270683" cy="548640"/>
          </a:xfrm>
          <a:prstGeom prst="rect">
            <a:avLst/>
          </a:prstGeom>
          <a:noFill/>
        </p:spPr>
        <p:txBody>
          <a:bodyPr wrap="square" lIns="0" tIns="0" rIns="0" bIns="0" anchor="t"/>
          <a:lstStyle/>
          <a:p>
            <a:pPr algn="l">
              <a:lnSpc>
                <a:spcPct val="105000"/>
              </a:lnSpc>
            </a:pPr>
            <a:r>
              <a:rPr sz="2600" b="0">
                <a:solidFill>
                  <a:srgbClr val="0B0B0B"/>
                </a:solidFill>
                <a:latin typeface="Impact"/>
              </a:rPr>
              <a:t>01</a:t>
            </a:r>
          </a:p>
        </p:txBody>
      </p:sp>
      <p:sp>
        <p:nvSpPr>
          <p:cNvPr id="11" name="TextBox 10"/>
          <p:cNvSpPr txBox="1"/>
          <p:nvPr/>
        </p:nvSpPr>
        <p:spPr>
          <a:xfrm>
            <a:off x="822959" y="3977639"/>
            <a:ext cx="2252395" cy="868680"/>
          </a:xfrm>
          <a:prstGeom prst="rect">
            <a:avLst/>
          </a:prstGeom>
          <a:noFill/>
        </p:spPr>
        <p:txBody>
          <a:bodyPr wrap="square" lIns="0" tIns="0" rIns="0" bIns="0" anchor="t"/>
          <a:lstStyle/>
          <a:p>
            <a:pPr algn="l">
              <a:lnSpc>
                <a:spcPct val="105000"/>
              </a:lnSpc>
            </a:pPr>
            <a:r>
              <a:rPr sz="2000" b="0">
                <a:solidFill>
                  <a:srgbClr val="0B0B0B"/>
                </a:solidFill>
                <a:latin typeface="Impact"/>
              </a:rPr>
              <a:t>Оценка по Апгар</a:t>
            </a:r>
          </a:p>
        </p:txBody>
      </p:sp>
      <p:sp>
        <p:nvSpPr>
          <p:cNvPr id="12" name="TextBox 11"/>
          <p:cNvSpPr txBox="1"/>
          <p:nvPr/>
        </p:nvSpPr>
        <p:spPr>
          <a:xfrm>
            <a:off x="822959" y="4892040"/>
            <a:ext cx="2252395" cy="960120"/>
          </a:xfrm>
          <a:prstGeom prst="rect">
            <a:avLst/>
          </a:prstGeom>
          <a:noFill/>
        </p:spPr>
        <p:txBody>
          <a:bodyPr wrap="square" lIns="0" tIns="0" rIns="0" bIns="0" anchor="t"/>
          <a:lstStyle/>
          <a:p>
            <a:pPr algn="l">
              <a:lnSpc>
                <a:spcPct val="105000"/>
              </a:lnSpc>
            </a:pPr>
            <a:r>
              <a:rPr sz="1500" b="0">
                <a:solidFill>
                  <a:srgbClr val="0B0B0B"/>
                </a:solidFill>
                <a:latin typeface="Corbel"/>
              </a:rPr>
              <a:t>Мгновенная оценка состояния и начало реанимационных мероприятий.</a:t>
            </a:r>
          </a:p>
        </p:txBody>
      </p:sp>
      <p:sp>
        <p:nvSpPr>
          <p:cNvPr id="13" name="Rounded Rectangle 12"/>
          <p:cNvSpPr/>
          <p:nvPr/>
        </p:nvSpPr>
        <p:spPr>
          <a:xfrm>
            <a:off x="3367963" y="2788920"/>
            <a:ext cx="2618155" cy="3200400"/>
          </a:xfrm>
          <a:prstGeom prst="roundRect">
            <a:avLst>
              <a:gd name="adj" fmla="val 5000"/>
            </a:avLst>
          </a:prstGeom>
          <a:solidFill>
            <a:srgbClr val="FF6F9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3550843" y="2926079"/>
            <a:ext cx="2270683" cy="548640"/>
          </a:xfrm>
          <a:prstGeom prst="rect">
            <a:avLst/>
          </a:prstGeom>
          <a:noFill/>
        </p:spPr>
        <p:txBody>
          <a:bodyPr wrap="square" lIns="0" tIns="0" rIns="0" bIns="0" anchor="t"/>
          <a:lstStyle/>
          <a:p>
            <a:pPr algn="l">
              <a:lnSpc>
                <a:spcPct val="105000"/>
              </a:lnSpc>
            </a:pPr>
            <a:r>
              <a:rPr sz="2600" b="0">
                <a:solidFill>
                  <a:srgbClr val="0B0B0B"/>
                </a:solidFill>
                <a:latin typeface="Impact"/>
              </a:rPr>
              <a:t>02</a:t>
            </a:r>
          </a:p>
        </p:txBody>
      </p:sp>
      <p:sp>
        <p:nvSpPr>
          <p:cNvPr id="15" name="TextBox 14"/>
          <p:cNvSpPr txBox="1"/>
          <p:nvPr/>
        </p:nvSpPr>
        <p:spPr>
          <a:xfrm>
            <a:off x="3550843" y="3520439"/>
            <a:ext cx="2252395" cy="868680"/>
          </a:xfrm>
          <a:prstGeom prst="rect">
            <a:avLst/>
          </a:prstGeom>
          <a:noFill/>
        </p:spPr>
        <p:txBody>
          <a:bodyPr wrap="square" lIns="0" tIns="0" rIns="0" bIns="0" anchor="t"/>
          <a:lstStyle/>
          <a:p>
            <a:pPr algn="l">
              <a:lnSpc>
                <a:spcPct val="105000"/>
              </a:lnSpc>
            </a:pPr>
            <a:r>
              <a:rPr sz="2000" b="0">
                <a:solidFill>
                  <a:srgbClr val="0B0B0B"/>
                </a:solidFill>
                <a:latin typeface="Impact"/>
              </a:rPr>
              <a:t>Дыхательные пути</a:t>
            </a:r>
          </a:p>
        </p:txBody>
      </p:sp>
      <p:sp>
        <p:nvSpPr>
          <p:cNvPr id="16" name="TextBox 15"/>
          <p:cNvSpPr txBox="1"/>
          <p:nvPr/>
        </p:nvSpPr>
        <p:spPr>
          <a:xfrm>
            <a:off x="3550843" y="4434840"/>
            <a:ext cx="2252395" cy="1417320"/>
          </a:xfrm>
          <a:prstGeom prst="rect">
            <a:avLst/>
          </a:prstGeom>
          <a:noFill/>
        </p:spPr>
        <p:txBody>
          <a:bodyPr wrap="square" lIns="0" tIns="0" rIns="0" bIns="0" anchor="t"/>
          <a:lstStyle/>
          <a:p>
            <a:pPr algn="l">
              <a:lnSpc>
                <a:spcPct val="105000"/>
              </a:lnSpc>
            </a:pPr>
            <a:r>
              <a:rPr sz="1600" b="0">
                <a:solidFill>
                  <a:srgbClr val="0B0B0B"/>
                </a:solidFill>
                <a:latin typeface="Corbel"/>
              </a:rPr>
              <a:t>Санация, интубация или маска при респираторном дистресс-синдроме.</a:t>
            </a:r>
          </a:p>
        </p:txBody>
      </p:sp>
      <p:sp>
        <p:nvSpPr>
          <p:cNvPr id="17" name="Rounded Rectangle 16"/>
          <p:cNvSpPr/>
          <p:nvPr/>
        </p:nvSpPr>
        <p:spPr>
          <a:xfrm>
            <a:off x="6095847" y="2331720"/>
            <a:ext cx="2618155" cy="3657600"/>
          </a:xfrm>
          <a:prstGeom prst="roundRect">
            <a:avLst>
              <a:gd name="adj" fmla="val 5000"/>
            </a:avLst>
          </a:prstGeom>
          <a:solidFill>
            <a:srgbClr val="FFC7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TextBox 17"/>
          <p:cNvSpPr txBox="1"/>
          <p:nvPr/>
        </p:nvSpPr>
        <p:spPr>
          <a:xfrm>
            <a:off x="6278727" y="2468879"/>
            <a:ext cx="2270683" cy="548640"/>
          </a:xfrm>
          <a:prstGeom prst="rect">
            <a:avLst/>
          </a:prstGeom>
          <a:noFill/>
        </p:spPr>
        <p:txBody>
          <a:bodyPr wrap="square" lIns="0" tIns="0" rIns="0" bIns="0" anchor="t"/>
          <a:lstStyle/>
          <a:p>
            <a:pPr algn="l">
              <a:lnSpc>
                <a:spcPct val="105000"/>
              </a:lnSpc>
            </a:pPr>
            <a:r>
              <a:rPr sz="2600" b="0">
                <a:solidFill>
                  <a:srgbClr val="0B0B0B"/>
                </a:solidFill>
                <a:latin typeface="Impact"/>
              </a:rPr>
              <a:t>03</a:t>
            </a:r>
          </a:p>
        </p:txBody>
      </p:sp>
      <p:sp>
        <p:nvSpPr>
          <p:cNvPr id="19" name="TextBox 18"/>
          <p:cNvSpPr txBox="1"/>
          <p:nvPr/>
        </p:nvSpPr>
        <p:spPr>
          <a:xfrm>
            <a:off x="6278727" y="3063239"/>
            <a:ext cx="2252395" cy="868680"/>
          </a:xfrm>
          <a:prstGeom prst="rect">
            <a:avLst/>
          </a:prstGeom>
          <a:noFill/>
        </p:spPr>
        <p:txBody>
          <a:bodyPr wrap="square" lIns="0" tIns="0" rIns="0" bIns="0" anchor="t"/>
          <a:lstStyle/>
          <a:p>
            <a:pPr algn="l">
              <a:lnSpc>
                <a:spcPct val="105000"/>
              </a:lnSpc>
            </a:pPr>
            <a:r>
              <a:rPr sz="2000" b="0">
                <a:solidFill>
                  <a:srgbClr val="0B0B0B"/>
                </a:solidFill>
                <a:latin typeface="Impact"/>
              </a:rPr>
              <a:t>Гемодинамика</a:t>
            </a:r>
          </a:p>
        </p:txBody>
      </p:sp>
      <p:sp>
        <p:nvSpPr>
          <p:cNvPr id="20" name="TextBox 19"/>
          <p:cNvSpPr txBox="1"/>
          <p:nvPr/>
        </p:nvSpPr>
        <p:spPr>
          <a:xfrm>
            <a:off x="6278727" y="3977639"/>
            <a:ext cx="2252395" cy="1874519"/>
          </a:xfrm>
          <a:prstGeom prst="rect">
            <a:avLst/>
          </a:prstGeom>
          <a:noFill/>
        </p:spPr>
        <p:txBody>
          <a:bodyPr wrap="square" lIns="0" tIns="0" rIns="0" bIns="0" anchor="t"/>
          <a:lstStyle/>
          <a:p>
            <a:pPr algn="l">
              <a:lnSpc>
                <a:spcPct val="105000"/>
              </a:lnSpc>
            </a:pPr>
            <a:r>
              <a:rPr sz="1600" b="0">
                <a:solidFill>
                  <a:srgbClr val="0B0B0B"/>
                </a:solidFill>
                <a:latin typeface="Corbel"/>
              </a:rPr>
              <a:t>Инфузионная терапия, введение инотропов или простагландинов при ВПС.</a:t>
            </a:r>
          </a:p>
        </p:txBody>
      </p:sp>
      <p:sp>
        <p:nvSpPr>
          <p:cNvPr id="21" name="Rounded Rectangle 20"/>
          <p:cNvSpPr/>
          <p:nvPr/>
        </p:nvSpPr>
        <p:spPr>
          <a:xfrm>
            <a:off x="8823731" y="1874519"/>
            <a:ext cx="2618155" cy="4114800"/>
          </a:xfrm>
          <a:prstGeom prst="roundRect">
            <a:avLst>
              <a:gd name="adj" fmla="val 5000"/>
            </a:avLst>
          </a:prstGeom>
          <a:solidFill>
            <a:srgbClr val="5EEAD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TextBox 21"/>
          <p:cNvSpPr txBox="1"/>
          <p:nvPr/>
        </p:nvSpPr>
        <p:spPr>
          <a:xfrm>
            <a:off x="9006611" y="2011679"/>
            <a:ext cx="2270683" cy="548640"/>
          </a:xfrm>
          <a:prstGeom prst="rect">
            <a:avLst/>
          </a:prstGeom>
          <a:noFill/>
        </p:spPr>
        <p:txBody>
          <a:bodyPr wrap="square" lIns="0" tIns="0" rIns="0" bIns="0" anchor="t"/>
          <a:lstStyle/>
          <a:p>
            <a:pPr algn="l">
              <a:lnSpc>
                <a:spcPct val="105000"/>
              </a:lnSpc>
            </a:pPr>
            <a:r>
              <a:rPr sz="2600" b="0">
                <a:solidFill>
                  <a:srgbClr val="0B0B0B"/>
                </a:solidFill>
                <a:latin typeface="Impact"/>
              </a:rPr>
              <a:t>04</a:t>
            </a:r>
          </a:p>
        </p:txBody>
      </p:sp>
      <p:sp>
        <p:nvSpPr>
          <p:cNvPr id="23" name="TextBox 22"/>
          <p:cNvSpPr txBox="1"/>
          <p:nvPr/>
        </p:nvSpPr>
        <p:spPr>
          <a:xfrm>
            <a:off x="9006611" y="2606039"/>
            <a:ext cx="2252395" cy="868680"/>
          </a:xfrm>
          <a:prstGeom prst="rect">
            <a:avLst/>
          </a:prstGeom>
          <a:noFill/>
        </p:spPr>
        <p:txBody>
          <a:bodyPr wrap="square" lIns="0" tIns="0" rIns="0" bIns="0" anchor="t"/>
          <a:lstStyle/>
          <a:p>
            <a:pPr algn="l">
              <a:lnSpc>
                <a:spcPct val="105000"/>
              </a:lnSpc>
            </a:pPr>
            <a:r>
              <a:rPr sz="2000" b="0">
                <a:solidFill>
                  <a:srgbClr val="0B0B0B"/>
                </a:solidFill>
                <a:latin typeface="Impact"/>
              </a:rPr>
              <a:t>Терморегуляция</a:t>
            </a:r>
          </a:p>
        </p:txBody>
      </p:sp>
      <p:sp>
        <p:nvSpPr>
          <p:cNvPr id="24" name="TextBox 23"/>
          <p:cNvSpPr txBox="1"/>
          <p:nvPr/>
        </p:nvSpPr>
        <p:spPr>
          <a:xfrm>
            <a:off x="9006611" y="3520439"/>
            <a:ext cx="2252395" cy="2331720"/>
          </a:xfrm>
          <a:prstGeom prst="rect">
            <a:avLst/>
          </a:prstGeom>
          <a:noFill/>
        </p:spPr>
        <p:txBody>
          <a:bodyPr wrap="square" lIns="0" tIns="0" rIns="0" bIns="0" anchor="t"/>
          <a:lstStyle/>
          <a:p>
            <a:pPr algn="l">
              <a:lnSpc>
                <a:spcPct val="105000"/>
              </a:lnSpc>
            </a:pPr>
            <a:r>
              <a:rPr sz="1600" b="0">
                <a:solidFill>
                  <a:srgbClr val="0B0B0B"/>
                </a:solidFill>
                <a:latin typeface="Corbel"/>
              </a:rPr>
              <a:t>Согревание, укрытие дефектов (например, при гастрошизисе) стерильным материалом.</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1E1030"/>
        </a:solidFill>
        <a:effectLst/>
      </p:bgPr>
    </p:bg>
    <p:spTree>
      <p:nvGrpSpPr>
        <p:cNvPr id="1" name=""/>
        <p:cNvGrpSpPr/>
        <p:nvPr/>
      </p:nvGrpSpPr>
      <p:grpSpPr>
        <a:xfrm>
          <a:off x="0" y="0"/>
          <a:ext cx="0" cy="0"/>
          <a:chOff x="0" y="0"/>
          <a:chExt cx="0" cy="0"/>
        </a:xfrm>
      </p:grpSpPr>
      <p:sp>
        <p:nvSpPr>
          <p:cNvPr id="2" name="Oval 1"/>
          <p:cNvSpPr/>
          <p:nvPr/>
        </p:nvSpPr>
        <p:spPr>
          <a:xfrm>
            <a:off x="9265615" y="-1737360"/>
            <a:ext cx="4572000" cy="4572000"/>
          </a:xfrm>
          <a:prstGeom prst="ellipse">
            <a:avLst/>
          </a:prstGeom>
          <a:solidFill>
            <a:srgbClr val="FF6F91">
              <a:alpha val="1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40080" y="457200"/>
            <a:ext cx="10911535" cy="1097280"/>
          </a:xfrm>
          <a:prstGeom prst="rect">
            <a:avLst/>
          </a:prstGeom>
          <a:noFill/>
        </p:spPr>
        <p:txBody>
          <a:bodyPr wrap="square" lIns="0" tIns="0" rIns="0" bIns="0" anchor="b"/>
          <a:lstStyle/>
          <a:p>
            <a:pPr algn="l">
              <a:lnSpc>
                <a:spcPct val="105000"/>
              </a:lnSpc>
            </a:pPr>
            <a:r>
              <a:rPr sz="3600" b="0">
                <a:solidFill>
                  <a:srgbClr val="F6EEFF"/>
                </a:solidFill>
                <a:latin typeface="Impact"/>
              </a:rPr>
              <a:t>Инструментальная и лабораторная диагностика</a:t>
            </a:r>
          </a:p>
        </p:txBody>
      </p:sp>
      <p:sp>
        <p:nvSpPr>
          <p:cNvPr id="4" name="Rectangle 3"/>
          <p:cNvSpPr/>
          <p:nvPr/>
        </p:nvSpPr>
        <p:spPr>
          <a:xfrm>
            <a:off x="640080" y="1645920"/>
            <a:ext cx="10911535" cy="18288"/>
          </a:xfrm>
          <a:prstGeom prst="rect">
            <a:avLst/>
          </a:prstGeom>
          <a:solidFill>
            <a:srgbClr val="B9A6D6">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ectangle 4"/>
          <p:cNvSpPr/>
          <p:nvPr/>
        </p:nvSpPr>
        <p:spPr>
          <a:xfrm>
            <a:off x="640080" y="1618488"/>
            <a:ext cx="1188720" cy="64008"/>
          </a:xfrm>
          <a:prstGeom prst="rect">
            <a:avLst/>
          </a:prstGeom>
          <a:solidFill>
            <a:srgbClr val="FF6F9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ectangle 5"/>
          <p:cNvSpPr/>
          <p:nvPr/>
        </p:nvSpPr>
        <p:spPr>
          <a:xfrm>
            <a:off x="640080" y="6254496"/>
            <a:ext cx="10911535" cy="13716"/>
          </a:xfrm>
          <a:prstGeom prst="rect">
            <a:avLst/>
          </a:prstGeom>
          <a:solidFill>
            <a:srgbClr val="B9A6D6">
              <a:alpha val="4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640080" y="6355080"/>
            <a:ext cx="7315200" cy="274320"/>
          </a:xfrm>
          <a:prstGeom prst="rect">
            <a:avLst/>
          </a:prstGeom>
          <a:noFill/>
        </p:spPr>
        <p:txBody>
          <a:bodyPr wrap="square" lIns="0" tIns="0" rIns="0" bIns="0" anchor="t"/>
          <a:lstStyle/>
          <a:p>
            <a:pPr algn="l">
              <a:lnSpc>
                <a:spcPct val="105000"/>
              </a:lnSpc>
            </a:pPr>
            <a:r>
              <a:rPr sz="1100" b="0">
                <a:solidFill>
                  <a:srgbClr val="B9A6D6"/>
                </a:solidFill>
                <a:latin typeface="Corbel"/>
              </a:rPr>
              <a:t>Патологии плода и новорожденного: диагностика и хирургическая коррекци</a:t>
            </a:r>
          </a:p>
        </p:txBody>
      </p:sp>
      <p:sp>
        <p:nvSpPr>
          <p:cNvPr id="8" name="TextBox 7"/>
          <p:cNvSpPr txBox="1"/>
          <p:nvPr/>
        </p:nvSpPr>
        <p:spPr>
          <a:xfrm>
            <a:off x="10637215" y="6355080"/>
            <a:ext cx="914400" cy="274320"/>
          </a:xfrm>
          <a:prstGeom prst="rect">
            <a:avLst/>
          </a:prstGeom>
          <a:noFill/>
        </p:spPr>
        <p:txBody>
          <a:bodyPr wrap="square" lIns="0" tIns="0" rIns="0" bIns="0" anchor="t"/>
          <a:lstStyle/>
          <a:p>
            <a:pPr algn="r">
              <a:lnSpc>
                <a:spcPct val="105000"/>
              </a:lnSpc>
            </a:pPr>
            <a:r>
              <a:rPr sz="1100" b="0">
                <a:solidFill>
                  <a:srgbClr val="B9A6D6"/>
                </a:solidFill>
                <a:latin typeface="Corbel"/>
              </a:rPr>
              <a:t>18</a:t>
            </a:r>
          </a:p>
        </p:txBody>
      </p:sp>
      <p:sp>
        <p:nvSpPr>
          <p:cNvPr id="9" name="Rounded Rectangle 8"/>
          <p:cNvSpPr/>
          <p:nvPr/>
        </p:nvSpPr>
        <p:spPr>
          <a:xfrm>
            <a:off x="640080" y="1920240"/>
            <a:ext cx="2487853" cy="4160520"/>
          </a:xfrm>
          <a:prstGeom prst="roundRect">
            <a:avLst>
              <a:gd name="adj" fmla="val 5000"/>
            </a:avLst>
          </a:prstGeom>
          <a:solidFill>
            <a:srgbClr val="2D1B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Rectangle 9"/>
          <p:cNvSpPr/>
          <p:nvPr/>
        </p:nvSpPr>
        <p:spPr>
          <a:xfrm>
            <a:off x="914400" y="1920240"/>
            <a:ext cx="731520" cy="64008"/>
          </a:xfrm>
          <a:prstGeom prst="rect">
            <a:avLst/>
          </a:prstGeom>
          <a:solidFill>
            <a:srgbClr val="FF6F9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Rounded Rectangle 10"/>
          <p:cNvSpPr/>
          <p:nvPr/>
        </p:nvSpPr>
        <p:spPr>
          <a:xfrm>
            <a:off x="914400" y="2194560"/>
            <a:ext cx="502920" cy="502920"/>
          </a:xfrm>
          <a:prstGeom prst="roundRect">
            <a:avLst>
              <a:gd name="adj" fmla="val 28000"/>
            </a:avLst>
          </a:prstGeom>
          <a:solidFill>
            <a:srgbClr val="FF6F9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914400" y="2194560"/>
            <a:ext cx="502920" cy="502920"/>
          </a:xfrm>
          <a:prstGeom prst="rect">
            <a:avLst/>
          </a:prstGeom>
          <a:noFill/>
        </p:spPr>
        <p:txBody>
          <a:bodyPr wrap="square" lIns="0" tIns="0" rIns="0" bIns="0" anchor="ctr"/>
          <a:lstStyle/>
          <a:p>
            <a:pPr algn="ctr">
              <a:lnSpc>
                <a:spcPct val="105000"/>
              </a:lnSpc>
            </a:pPr>
            <a:r>
              <a:rPr sz="1600" b="0">
                <a:solidFill>
                  <a:srgbClr val="0B0B0B"/>
                </a:solidFill>
                <a:latin typeface="Impact"/>
              </a:rPr>
              <a:t>1</a:t>
            </a:r>
          </a:p>
        </p:txBody>
      </p:sp>
      <p:sp>
        <p:nvSpPr>
          <p:cNvPr id="13" name="TextBox 12"/>
          <p:cNvSpPr txBox="1"/>
          <p:nvPr/>
        </p:nvSpPr>
        <p:spPr>
          <a:xfrm>
            <a:off x="914400" y="2834640"/>
            <a:ext cx="1939213" cy="822960"/>
          </a:xfrm>
          <a:prstGeom prst="rect">
            <a:avLst/>
          </a:prstGeom>
          <a:noFill/>
        </p:spPr>
        <p:txBody>
          <a:bodyPr wrap="square" lIns="0" tIns="0" rIns="0" bIns="0" anchor="t"/>
          <a:lstStyle/>
          <a:p>
            <a:pPr algn="l">
              <a:lnSpc>
                <a:spcPct val="105000"/>
              </a:lnSpc>
            </a:pPr>
            <a:r>
              <a:rPr sz="1900" b="0">
                <a:solidFill>
                  <a:srgbClr val="F6EEFF"/>
                </a:solidFill>
                <a:latin typeface="Impact"/>
              </a:rPr>
              <a:t>Эхокардиография</a:t>
            </a:r>
          </a:p>
        </p:txBody>
      </p:sp>
      <p:sp>
        <p:nvSpPr>
          <p:cNvPr id="14" name="TextBox 13"/>
          <p:cNvSpPr txBox="1"/>
          <p:nvPr/>
        </p:nvSpPr>
        <p:spPr>
          <a:xfrm>
            <a:off x="914400" y="3703320"/>
            <a:ext cx="1939213" cy="2240279"/>
          </a:xfrm>
          <a:prstGeom prst="rect">
            <a:avLst/>
          </a:prstGeom>
          <a:noFill/>
        </p:spPr>
        <p:txBody>
          <a:bodyPr wrap="square" lIns="0" tIns="0" rIns="0" bIns="0" anchor="t"/>
          <a:lstStyle/>
          <a:p>
            <a:pPr algn="l">
              <a:lnSpc>
                <a:spcPct val="105000"/>
              </a:lnSpc>
            </a:pPr>
            <a:r>
              <a:rPr sz="1900" b="0">
                <a:solidFill>
                  <a:srgbClr val="B9A6D6"/>
                </a:solidFill>
                <a:latin typeface="Corbel"/>
              </a:rPr>
              <a:t>Золотой стандарт диагностики врожденных пороков сердца сразу после рождения.</a:t>
            </a:r>
          </a:p>
        </p:txBody>
      </p:sp>
      <p:sp>
        <p:nvSpPr>
          <p:cNvPr id="15" name="Rounded Rectangle 14"/>
          <p:cNvSpPr/>
          <p:nvPr/>
        </p:nvSpPr>
        <p:spPr>
          <a:xfrm>
            <a:off x="3447973" y="1920240"/>
            <a:ext cx="2487853" cy="4160520"/>
          </a:xfrm>
          <a:prstGeom prst="roundRect">
            <a:avLst>
              <a:gd name="adj" fmla="val 5000"/>
            </a:avLst>
          </a:prstGeom>
          <a:solidFill>
            <a:srgbClr val="2D1B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Rectangle 15"/>
          <p:cNvSpPr/>
          <p:nvPr/>
        </p:nvSpPr>
        <p:spPr>
          <a:xfrm>
            <a:off x="3722293" y="1920240"/>
            <a:ext cx="731520" cy="64008"/>
          </a:xfrm>
          <a:prstGeom prst="rect">
            <a:avLst/>
          </a:prstGeom>
          <a:solidFill>
            <a:srgbClr val="FF6F9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Rounded Rectangle 16"/>
          <p:cNvSpPr/>
          <p:nvPr/>
        </p:nvSpPr>
        <p:spPr>
          <a:xfrm>
            <a:off x="3722293" y="2194560"/>
            <a:ext cx="502920" cy="502920"/>
          </a:xfrm>
          <a:prstGeom prst="roundRect">
            <a:avLst>
              <a:gd name="adj" fmla="val 28000"/>
            </a:avLst>
          </a:prstGeom>
          <a:solidFill>
            <a:srgbClr val="FF6F9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TextBox 17"/>
          <p:cNvSpPr txBox="1"/>
          <p:nvPr/>
        </p:nvSpPr>
        <p:spPr>
          <a:xfrm>
            <a:off x="3722293" y="2194560"/>
            <a:ext cx="502920" cy="502920"/>
          </a:xfrm>
          <a:prstGeom prst="rect">
            <a:avLst/>
          </a:prstGeom>
          <a:noFill/>
        </p:spPr>
        <p:txBody>
          <a:bodyPr wrap="square" lIns="0" tIns="0" rIns="0" bIns="0" anchor="ctr"/>
          <a:lstStyle/>
          <a:p>
            <a:pPr algn="ctr">
              <a:lnSpc>
                <a:spcPct val="105000"/>
              </a:lnSpc>
            </a:pPr>
            <a:r>
              <a:rPr sz="1600" b="0">
                <a:solidFill>
                  <a:srgbClr val="0B0B0B"/>
                </a:solidFill>
                <a:latin typeface="Impact"/>
              </a:rPr>
              <a:t>2</a:t>
            </a:r>
          </a:p>
        </p:txBody>
      </p:sp>
      <p:sp>
        <p:nvSpPr>
          <p:cNvPr id="19" name="TextBox 18"/>
          <p:cNvSpPr txBox="1"/>
          <p:nvPr/>
        </p:nvSpPr>
        <p:spPr>
          <a:xfrm>
            <a:off x="3722293" y="2834640"/>
            <a:ext cx="1939213" cy="822960"/>
          </a:xfrm>
          <a:prstGeom prst="rect">
            <a:avLst/>
          </a:prstGeom>
          <a:noFill/>
        </p:spPr>
        <p:txBody>
          <a:bodyPr wrap="square" lIns="0" tIns="0" rIns="0" bIns="0" anchor="t"/>
          <a:lstStyle/>
          <a:p>
            <a:pPr algn="l">
              <a:lnSpc>
                <a:spcPct val="105000"/>
              </a:lnSpc>
            </a:pPr>
            <a:r>
              <a:rPr sz="1900" b="0">
                <a:solidFill>
                  <a:srgbClr val="F6EEFF"/>
                </a:solidFill>
                <a:latin typeface="Impact"/>
              </a:rPr>
              <a:t>Нейросонография и МРТ</a:t>
            </a:r>
          </a:p>
        </p:txBody>
      </p:sp>
      <p:sp>
        <p:nvSpPr>
          <p:cNvPr id="20" name="TextBox 19"/>
          <p:cNvSpPr txBox="1"/>
          <p:nvPr/>
        </p:nvSpPr>
        <p:spPr>
          <a:xfrm>
            <a:off x="3722293" y="3703320"/>
            <a:ext cx="1939213" cy="2240279"/>
          </a:xfrm>
          <a:prstGeom prst="rect">
            <a:avLst/>
          </a:prstGeom>
          <a:noFill/>
        </p:spPr>
        <p:txBody>
          <a:bodyPr wrap="square" lIns="0" tIns="0" rIns="0" bIns="0" anchor="t"/>
          <a:lstStyle/>
          <a:p>
            <a:pPr algn="l">
              <a:lnSpc>
                <a:spcPct val="105000"/>
              </a:lnSpc>
            </a:pPr>
            <a:r>
              <a:rPr sz="1900" b="0">
                <a:solidFill>
                  <a:srgbClr val="B9A6D6"/>
                </a:solidFill>
                <a:latin typeface="Corbel"/>
              </a:rPr>
              <a:t>Оценка структур головного мозга при подозрении на пороки нервной системы.</a:t>
            </a:r>
          </a:p>
        </p:txBody>
      </p:sp>
      <p:sp>
        <p:nvSpPr>
          <p:cNvPr id="21" name="Rounded Rectangle 20"/>
          <p:cNvSpPr/>
          <p:nvPr/>
        </p:nvSpPr>
        <p:spPr>
          <a:xfrm>
            <a:off x="6255867" y="1920240"/>
            <a:ext cx="2487853" cy="4160520"/>
          </a:xfrm>
          <a:prstGeom prst="roundRect">
            <a:avLst>
              <a:gd name="adj" fmla="val 5000"/>
            </a:avLst>
          </a:prstGeom>
          <a:solidFill>
            <a:srgbClr val="2D1B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Rectangle 21"/>
          <p:cNvSpPr/>
          <p:nvPr/>
        </p:nvSpPr>
        <p:spPr>
          <a:xfrm>
            <a:off x="6530187" y="1920240"/>
            <a:ext cx="731520" cy="64008"/>
          </a:xfrm>
          <a:prstGeom prst="rect">
            <a:avLst/>
          </a:prstGeom>
          <a:solidFill>
            <a:srgbClr val="FF6F9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Rounded Rectangle 22"/>
          <p:cNvSpPr/>
          <p:nvPr/>
        </p:nvSpPr>
        <p:spPr>
          <a:xfrm>
            <a:off x="6530187" y="2194560"/>
            <a:ext cx="502920" cy="502920"/>
          </a:xfrm>
          <a:prstGeom prst="roundRect">
            <a:avLst>
              <a:gd name="adj" fmla="val 28000"/>
            </a:avLst>
          </a:prstGeom>
          <a:solidFill>
            <a:srgbClr val="FF6F9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 name="TextBox 23"/>
          <p:cNvSpPr txBox="1"/>
          <p:nvPr/>
        </p:nvSpPr>
        <p:spPr>
          <a:xfrm>
            <a:off x="6530187" y="2194560"/>
            <a:ext cx="502920" cy="502920"/>
          </a:xfrm>
          <a:prstGeom prst="rect">
            <a:avLst/>
          </a:prstGeom>
          <a:noFill/>
        </p:spPr>
        <p:txBody>
          <a:bodyPr wrap="square" lIns="0" tIns="0" rIns="0" bIns="0" anchor="ctr"/>
          <a:lstStyle/>
          <a:p>
            <a:pPr algn="ctr">
              <a:lnSpc>
                <a:spcPct val="105000"/>
              </a:lnSpc>
            </a:pPr>
            <a:r>
              <a:rPr sz="1600" b="0">
                <a:solidFill>
                  <a:srgbClr val="0B0B0B"/>
                </a:solidFill>
                <a:latin typeface="Impact"/>
              </a:rPr>
              <a:t>3</a:t>
            </a:r>
          </a:p>
        </p:txBody>
      </p:sp>
      <p:sp>
        <p:nvSpPr>
          <p:cNvPr id="25" name="TextBox 24"/>
          <p:cNvSpPr txBox="1"/>
          <p:nvPr/>
        </p:nvSpPr>
        <p:spPr>
          <a:xfrm>
            <a:off x="6530187" y="2834640"/>
            <a:ext cx="1939213" cy="822960"/>
          </a:xfrm>
          <a:prstGeom prst="rect">
            <a:avLst/>
          </a:prstGeom>
          <a:noFill/>
        </p:spPr>
        <p:txBody>
          <a:bodyPr wrap="square" lIns="0" tIns="0" rIns="0" bIns="0" anchor="t"/>
          <a:lstStyle/>
          <a:p>
            <a:pPr algn="l">
              <a:lnSpc>
                <a:spcPct val="105000"/>
              </a:lnSpc>
            </a:pPr>
            <a:r>
              <a:rPr sz="1900" b="0">
                <a:solidFill>
                  <a:srgbClr val="F6EEFF"/>
                </a:solidFill>
                <a:latin typeface="Impact"/>
              </a:rPr>
              <a:t>Рентгенография и КТ</a:t>
            </a:r>
          </a:p>
        </p:txBody>
      </p:sp>
      <p:sp>
        <p:nvSpPr>
          <p:cNvPr id="26" name="TextBox 25"/>
          <p:cNvSpPr txBox="1"/>
          <p:nvPr/>
        </p:nvSpPr>
        <p:spPr>
          <a:xfrm>
            <a:off x="6530187" y="3703320"/>
            <a:ext cx="1939213" cy="2240279"/>
          </a:xfrm>
          <a:prstGeom prst="rect">
            <a:avLst/>
          </a:prstGeom>
          <a:noFill/>
        </p:spPr>
        <p:txBody>
          <a:bodyPr wrap="square" lIns="0" tIns="0" rIns="0" bIns="0" anchor="t"/>
          <a:lstStyle/>
          <a:p>
            <a:pPr algn="l">
              <a:lnSpc>
                <a:spcPct val="105000"/>
              </a:lnSpc>
            </a:pPr>
            <a:r>
              <a:rPr sz="1900" b="0">
                <a:solidFill>
                  <a:srgbClr val="B9A6D6"/>
                </a:solidFill>
                <a:latin typeface="Corbel"/>
              </a:rPr>
              <a:t>Диагностика атрезий пищевода, кишечника и врожденных диафрагмальных грыж.</a:t>
            </a:r>
          </a:p>
        </p:txBody>
      </p:sp>
      <p:sp>
        <p:nvSpPr>
          <p:cNvPr id="27" name="Rounded Rectangle 26"/>
          <p:cNvSpPr/>
          <p:nvPr/>
        </p:nvSpPr>
        <p:spPr>
          <a:xfrm>
            <a:off x="9063761" y="1920240"/>
            <a:ext cx="2487853" cy="4160520"/>
          </a:xfrm>
          <a:prstGeom prst="roundRect">
            <a:avLst>
              <a:gd name="adj" fmla="val 5000"/>
            </a:avLst>
          </a:prstGeom>
          <a:solidFill>
            <a:srgbClr val="2D1B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8" name="Rectangle 27"/>
          <p:cNvSpPr/>
          <p:nvPr/>
        </p:nvSpPr>
        <p:spPr>
          <a:xfrm>
            <a:off x="9338081" y="1920240"/>
            <a:ext cx="731520" cy="64008"/>
          </a:xfrm>
          <a:prstGeom prst="rect">
            <a:avLst/>
          </a:prstGeom>
          <a:solidFill>
            <a:srgbClr val="FF6F9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9" name="Rounded Rectangle 28"/>
          <p:cNvSpPr/>
          <p:nvPr/>
        </p:nvSpPr>
        <p:spPr>
          <a:xfrm>
            <a:off x="9338081" y="2194560"/>
            <a:ext cx="502920" cy="502920"/>
          </a:xfrm>
          <a:prstGeom prst="roundRect">
            <a:avLst>
              <a:gd name="adj" fmla="val 28000"/>
            </a:avLst>
          </a:prstGeom>
          <a:solidFill>
            <a:srgbClr val="FF6F9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0" name="TextBox 29"/>
          <p:cNvSpPr txBox="1"/>
          <p:nvPr/>
        </p:nvSpPr>
        <p:spPr>
          <a:xfrm>
            <a:off x="9338081" y="2194560"/>
            <a:ext cx="502920" cy="502920"/>
          </a:xfrm>
          <a:prstGeom prst="rect">
            <a:avLst/>
          </a:prstGeom>
          <a:noFill/>
        </p:spPr>
        <p:txBody>
          <a:bodyPr wrap="square" lIns="0" tIns="0" rIns="0" bIns="0" anchor="ctr"/>
          <a:lstStyle/>
          <a:p>
            <a:pPr algn="ctr">
              <a:lnSpc>
                <a:spcPct val="105000"/>
              </a:lnSpc>
            </a:pPr>
            <a:r>
              <a:rPr sz="1600" b="0">
                <a:solidFill>
                  <a:srgbClr val="0B0B0B"/>
                </a:solidFill>
                <a:latin typeface="Impact"/>
              </a:rPr>
              <a:t>4</a:t>
            </a:r>
          </a:p>
        </p:txBody>
      </p:sp>
      <p:sp>
        <p:nvSpPr>
          <p:cNvPr id="31" name="TextBox 30"/>
          <p:cNvSpPr txBox="1"/>
          <p:nvPr/>
        </p:nvSpPr>
        <p:spPr>
          <a:xfrm>
            <a:off x="9338081" y="2834640"/>
            <a:ext cx="1939213" cy="822960"/>
          </a:xfrm>
          <a:prstGeom prst="rect">
            <a:avLst/>
          </a:prstGeom>
          <a:noFill/>
        </p:spPr>
        <p:txBody>
          <a:bodyPr wrap="square" lIns="0" tIns="0" rIns="0" bIns="0" anchor="t"/>
          <a:lstStyle/>
          <a:p>
            <a:pPr algn="l">
              <a:lnSpc>
                <a:spcPct val="105000"/>
              </a:lnSpc>
            </a:pPr>
            <a:r>
              <a:rPr sz="1900" b="0">
                <a:solidFill>
                  <a:srgbClr val="F6EEFF"/>
                </a:solidFill>
                <a:latin typeface="Impact"/>
              </a:rPr>
              <a:t>Генетические тесты</a:t>
            </a:r>
          </a:p>
        </p:txBody>
      </p:sp>
      <p:sp>
        <p:nvSpPr>
          <p:cNvPr id="32" name="TextBox 31"/>
          <p:cNvSpPr txBox="1"/>
          <p:nvPr/>
        </p:nvSpPr>
        <p:spPr>
          <a:xfrm>
            <a:off x="9338081" y="3703320"/>
            <a:ext cx="1939213" cy="2240279"/>
          </a:xfrm>
          <a:prstGeom prst="rect">
            <a:avLst/>
          </a:prstGeom>
          <a:noFill/>
        </p:spPr>
        <p:txBody>
          <a:bodyPr wrap="square" lIns="0" tIns="0" rIns="0" bIns="0" anchor="t"/>
          <a:lstStyle/>
          <a:p>
            <a:pPr algn="l">
              <a:lnSpc>
                <a:spcPct val="105000"/>
              </a:lnSpc>
            </a:pPr>
            <a:r>
              <a:rPr sz="1900" b="0">
                <a:solidFill>
                  <a:srgbClr val="B9A6D6"/>
                </a:solidFill>
                <a:latin typeface="Corbel"/>
              </a:rPr>
              <a:t>Хромосомный микроматричный анализ или секвенирование нового поколения.</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6F91"/>
        </a:solidFill>
        <a:effectLst/>
      </p:bgPr>
    </p:bg>
    <p:spTree>
      <p:nvGrpSpPr>
        <p:cNvPr id="1" name=""/>
        <p:cNvGrpSpPr/>
        <p:nvPr/>
      </p:nvGrpSpPr>
      <p:grpSpPr>
        <a:xfrm>
          <a:off x="0" y="0"/>
          <a:ext cx="0" cy="0"/>
          <a:chOff x="0" y="0"/>
          <a:chExt cx="0" cy="0"/>
        </a:xfrm>
      </p:grpSpPr>
      <p:sp>
        <p:nvSpPr>
          <p:cNvPr id="2" name="TextBox 1"/>
          <p:cNvSpPr txBox="1"/>
          <p:nvPr/>
        </p:nvSpPr>
        <p:spPr>
          <a:xfrm>
            <a:off x="548640" y="365760"/>
            <a:ext cx="5486400" cy="4114800"/>
          </a:xfrm>
          <a:prstGeom prst="rect">
            <a:avLst/>
          </a:prstGeom>
          <a:noFill/>
        </p:spPr>
        <p:txBody>
          <a:bodyPr wrap="square" lIns="0" tIns="0" rIns="0" bIns="0" anchor="t"/>
          <a:lstStyle/>
          <a:p>
            <a:pPr algn="l">
              <a:lnSpc>
                <a:spcPct val="105000"/>
              </a:lnSpc>
            </a:pPr>
            <a:r>
              <a:rPr sz="22000" b="0">
                <a:solidFill>
                  <a:srgbClr val="D35D79"/>
                </a:solidFill>
                <a:latin typeface="Impact"/>
              </a:rPr>
              <a:t>05</a:t>
            </a:r>
          </a:p>
        </p:txBody>
      </p:sp>
      <p:sp>
        <p:nvSpPr>
          <p:cNvPr id="3" name="Rectangle 2"/>
          <p:cNvSpPr/>
          <p:nvPr/>
        </p:nvSpPr>
        <p:spPr>
          <a:xfrm>
            <a:off x="640080" y="4297680"/>
            <a:ext cx="1097280" cy="82296"/>
          </a:xfrm>
          <a:prstGeom prst="rect">
            <a:avLst/>
          </a:prstGeom>
          <a:solidFill>
            <a:srgbClr val="0B0B0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640080" y="4526280"/>
            <a:ext cx="10911535" cy="1188720"/>
          </a:xfrm>
          <a:prstGeom prst="rect">
            <a:avLst/>
          </a:prstGeom>
          <a:noFill/>
        </p:spPr>
        <p:txBody>
          <a:bodyPr wrap="square" lIns="0" tIns="0" rIns="0" bIns="0" anchor="t"/>
          <a:lstStyle/>
          <a:p>
            <a:pPr algn="l">
              <a:lnSpc>
                <a:spcPct val="105000"/>
              </a:lnSpc>
            </a:pPr>
            <a:r>
              <a:rPr sz="4400" b="0">
                <a:solidFill>
                  <a:srgbClr val="0B0B0B"/>
                </a:solidFill>
                <a:latin typeface="Impact"/>
              </a:rPr>
              <a:t>Хирургическая коррекция</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1E1030"/>
        </a:solidFill>
        <a:effectLst/>
      </p:bgPr>
    </p:bg>
    <p:spTree>
      <p:nvGrpSpPr>
        <p:cNvPr id="1" name=""/>
        <p:cNvGrpSpPr/>
        <p:nvPr/>
      </p:nvGrpSpPr>
      <p:grpSpPr>
        <a:xfrm>
          <a:off x="0" y="0"/>
          <a:ext cx="0" cy="0"/>
          <a:chOff x="0" y="0"/>
          <a:chExt cx="0" cy="0"/>
        </a:xfrm>
      </p:grpSpPr>
      <p:sp>
        <p:nvSpPr>
          <p:cNvPr id="2" name="Oval 1"/>
          <p:cNvSpPr/>
          <p:nvPr/>
        </p:nvSpPr>
        <p:spPr>
          <a:xfrm>
            <a:off x="9265615" y="-1737360"/>
            <a:ext cx="4572000" cy="4572000"/>
          </a:xfrm>
          <a:prstGeom prst="ellipse">
            <a:avLst/>
          </a:prstGeom>
          <a:solidFill>
            <a:srgbClr val="FF6F91">
              <a:alpha val="1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40080" y="457200"/>
            <a:ext cx="10911535" cy="1097280"/>
          </a:xfrm>
          <a:prstGeom prst="rect">
            <a:avLst/>
          </a:prstGeom>
          <a:noFill/>
        </p:spPr>
        <p:txBody>
          <a:bodyPr wrap="square" lIns="0" tIns="0" rIns="0" bIns="0" anchor="b"/>
          <a:lstStyle/>
          <a:p>
            <a:pPr algn="l">
              <a:lnSpc>
                <a:spcPct val="105000"/>
              </a:lnSpc>
            </a:pPr>
            <a:r>
              <a:rPr sz="3600" b="0">
                <a:solidFill>
                  <a:srgbClr val="F6EEFF"/>
                </a:solidFill>
                <a:latin typeface="Impact"/>
              </a:rPr>
              <a:t>Сроки хирургического вмешательства</a:t>
            </a:r>
          </a:p>
        </p:txBody>
      </p:sp>
      <p:sp>
        <p:nvSpPr>
          <p:cNvPr id="4" name="Rectangle 3"/>
          <p:cNvSpPr/>
          <p:nvPr/>
        </p:nvSpPr>
        <p:spPr>
          <a:xfrm>
            <a:off x="640080" y="1645920"/>
            <a:ext cx="10911535" cy="18288"/>
          </a:xfrm>
          <a:prstGeom prst="rect">
            <a:avLst/>
          </a:prstGeom>
          <a:solidFill>
            <a:srgbClr val="B9A6D6">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ectangle 4"/>
          <p:cNvSpPr/>
          <p:nvPr/>
        </p:nvSpPr>
        <p:spPr>
          <a:xfrm>
            <a:off x="640080" y="1618488"/>
            <a:ext cx="1188720" cy="64008"/>
          </a:xfrm>
          <a:prstGeom prst="rect">
            <a:avLst/>
          </a:prstGeom>
          <a:solidFill>
            <a:srgbClr val="FF6F9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ectangle 5"/>
          <p:cNvSpPr/>
          <p:nvPr/>
        </p:nvSpPr>
        <p:spPr>
          <a:xfrm>
            <a:off x="640080" y="6254496"/>
            <a:ext cx="10911535" cy="13716"/>
          </a:xfrm>
          <a:prstGeom prst="rect">
            <a:avLst/>
          </a:prstGeom>
          <a:solidFill>
            <a:srgbClr val="B9A6D6">
              <a:alpha val="4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640080" y="6355080"/>
            <a:ext cx="7315200" cy="274320"/>
          </a:xfrm>
          <a:prstGeom prst="rect">
            <a:avLst/>
          </a:prstGeom>
          <a:noFill/>
        </p:spPr>
        <p:txBody>
          <a:bodyPr wrap="square" lIns="0" tIns="0" rIns="0" bIns="0" anchor="t"/>
          <a:lstStyle/>
          <a:p>
            <a:pPr algn="l">
              <a:lnSpc>
                <a:spcPct val="105000"/>
              </a:lnSpc>
            </a:pPr>
            <a:r>
              <a:rPr sz="1100" b="0">
                <a:solidFill>
                  <a:srgbClr val="B9A6D6"/>
                </a:solidFill>
                <a:latin typeface="Corbel"/>
              </a:rPr>
              <a:t>Патологии плода и новорожденного: диагностика и хирургическая коррекци</a:t>
            </a:r>
          </a:p>
        </p:txBody>
      </p:sp>
      <p:sp>
        <p:nvSpPr>
          <p:cNvPr id="8" name="TextBox 7"/>
          <p:cNvSpPr txBox="1"/>
          <p:nvPr/>
        </p:nvSpPr>
        <p:spPr>
          <a:xfrm>
            <a:off x="10637215" y="6355080"/>
            <a:ext cx="914400" cy="274320"/>
          </a:xfrm>
          <a:prstGeom prst="rect">
            <a:avLst/>
          </a:prstGeom>
          <a:noFill/>
        </p:spPr>
        <p:txBody>
          <a:bodyPr wrap="square" lIns="0" tIns="0" rIns="0" bIns="0" anchor="t"/>
          <a:lstStyle/>
          <a:p>
            <a:pPr algn="r">
              <a:lnSpc>
                <a:spcPct val="105000"/>
              </a:lnSpc>
            </a:pPr>
            <a:r>
              <a:rPr sz="1100" b="0">
                <a:solidFill>
                  <a:srgbClr val="B9A6D6"/>
                </a:solidFill>
                <a:latin typeface="Corbel"/>
              </a:rPr>
              <a:t>20</a:t>
            </a:r>
          </a:p>
        </p:txBody>
      </p:sp>
      <p:sp>
        <p:nvSpPr>
          <p:cNvPr id="9" name="Rectangle 8"/>
          <p:cNvSpPr/>
          <p:nvPr/>
        </p:nvSpPr>
        <p:spPr>
          <a:xfrm>
            <a:off x="640080" y="2999232"/>
            <a:ext cx="10911535" cy="54864"/>
          </a:xfrm>
          <a:prstGeom prst="rect">
            <a:avLst/>
          </a:prstGeom>
          <a:solidFill>
            <a:srgbClr val="FF6F91">
              <a:alpha val="4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640080" y="2194560"/>
            <a:ext cx="2636443" cy="548640"/>
          </a:xfrm>
          <a:prstGeom prst="rect">
            <a:avLst/>
          </a:prstGeom>
          <a:noFill/>
        </p:spPr>
        <p:txBody>
          <a:bodyPr wrap="square" lIns="0" tIns="0" rIns="0" bIns="0" anchor="b"/>
          <a:lstStyle/>
          <a:p>
            <a:pPr algn="l">
              <a:lnSpc>
                <a:spcPct val="105000"/>
              </a:lnSpc>
            </a:pPr>
            <a:r>
              <a:rPr sz="3000" b="0">
                <a:solidFill>
                  <a:srgbClr val="7DD3FC"/>
                </a:solidFill>
                <a:latin typeface="Impact"/>
              </a:rPr>
              <a:t>0–24 ч</a:t>
            </a:r>
          </a:p>
        </p:txBody>
      </p:sp>
      <p:sp>
        <p:nvSpPr>
          <p:cNvPr id="11" name="Oval 10"/>
          <p:cNvSpPr/>
          <p:nvPr/>
        </p:nvSpPr>
        <p:spPr>
          <a:xfrm>
            <a:off x="640080" y="2834640"/>
            <a:ext cx="384048" cy="384048"/>
          </a:xfrm>
          <a:prstGeom prst="ellipse">
            <a:avLst/>
          </a:prstGeom>
          <a:solidFill>
            <a:srgbClr val="7DD3F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Oval 11"/>
          <p:cNvSpPr/>
          <p:nvPr/>
        </p:nvSpPr>
        <p:spPr>
          <a:xfrm>
            <a:off x="758952" y="2953512"/>
            <a:ext cx="146304" cy="146304"/>
          </a:xfrm>
          <a:prstGeom prst="ellipse">
            <a:avLst/>
          </a:prstGeom>
          <a:solidFill>
            <a:srgbClr val="1E103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Rounded Rectangle 12"/>
          <p:cNvSpPr/>
          <p:nvPr/>
        </p:nvSpPr>
        <p:spPr>
          <a:xfrm>
            <a:off x="640080" y="3474720"/>
            <a:ext cx="2545003" cy="2697480"/>
          </a:xfrm>
          <a:prstGeom prst="roundRect">
            <a:avLst>
              <a:gd name="adj" fmla="val 5000"/>
            </a:avLst>
          </a:prstGeom>
          <a:solidFill>
            <a:srgbClr val="2D1B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822959" y="3657600"/>
            <a:ext cx="2270683" cy="822960"/>
          </a:xfrm>
          <a:prstGeom prst="rect">
            <a:avLst/>
          </a:prstGeom>
          <a:noFill/>
        </p:spPr>
        <p:txBody>
          <a:bodyPr wrap="square" lIns="0" tIns="0" rIns="0" bIns="0" anchor="t"/>
          <a:lstStyle/>
          <a:p>
            <a:pPr algn="l">
              <a:lnSpc>
                <a:spcPct val="105000"/>
              </a:lnSpc>
            </a:pPr>
            <a:r>
              <a:rPr sz="2000" b="0">
                <a:solidFill>
                  <a:srgbClr val="F6EEFF"/>
                </a:solidFill>
                <a:latin typeface="Impact"/>
              </a:rPr>
              <a:t>Экстренная</a:t>
            </a:r>
          </a:p>
        </p:txBody>
      </p:sp>
      <p:sp>
        <p:nvSpPr>
          <p:cNvPr id="15" name="TextBox 14"/>
          <p:cNvSpPr txBox="1"/>
          <p:nvPr/>
        </p:nvSpPr>
        <p:spPr>
          <a:xfrm>
            <a:off x="822959" y="4526280"/>
            <a:ext cx="2270683" cy="1463040"/>
          </a:xfrm>
          <a:prstGeom prst="rect">
            <a:avLst/>
          </a:prstGeom>
          <a:noFill/>
        </p:spPr>
        <p:txBody>
          <a:bodyPr wrap="square" lIns="0" tIns="0" rIns="0" bIns="0" anchor="t"/>
          <a:lstStyle/>
          <a:p>
            <a:pPr algn="l">
              <a:lnSpc>
                <a:spcPct val="105000"/>
              </a:lnSpc>
            </a:pPr>
            <a:r>
              <a:rPr sz="1700" b="0">
                <a:solidFill>
                  <a:srgbClr val="B9A6D6"/>
                </a:solidFill>
                <a:latin typeface="Corbel"/>
              </a:rPr>
              <a:t>Атрезия хоан, диафрагмальная грыжа, критические ВПС.</a:t>
            </a:r>
          </a:p>
        </p:txBody>
      </p:sp>
      <p:sp>
        <p:nvSpPr>
          <p:cNvPr id="16" name="TextBox 15"/>
          <p:cNvSpPr txBox="1"/>
          <p:nvPr/>
        </p:nvSpPr>
        <p:spPr>
          <a:xfrm>
            <a:off x="3367963" y="2194560"/>
            <a:ext cx="2636443" cy="548640"/>
          </a:xfrm>
          <a:prstGeom prst="rect">
            <a:avLst/>
          </a:prstGeom>
          <a:noFill/>
        </p:spPr>
        <p:txBody>
          <a:bodyPr wrap="square" lIns="0" tIns="0" rIns="0" bIns="0" anchor="b"/>
          <a:lstStyle/>
          <a:p>
            <a:pPr algn="l">
              <a:lnSpc>
                <a:spcPct val="105000"/>
              </a:lnSpc>
            </a:pPr>
            <a:r>
              <a:rPr sz="3000" b="0">
                <a:solidFill>
                  <a:srgbClr val="FF6F91"/>
                </a:solidFill>
                <a:latin typeface="Impact"/>
              </a:rPr>
              <a:t>1–7 дн</a:t>
            </a:r>
          </a:p>
        </p:txBody>
      </p:sp>
      <p:sp>
        <p:nvSpPr>
          <p:cNvPr id="17" name="Oval 16"/>
          <p:cNvSpPr/>
          <p:nvPr/>
        </p:nvSpPr>
        <p:spPr>
          <a:xfrm>
            <a:off x="3367963" y="2834640"/>
            <a:ext cx="384048" cy="384048"/>
          </a:xfrm>
          <a:prstGeom prst="ellipse">
            <a:avLst/>
          </a:prstGeom>
          <a:solidFill>
            <a:srgbClr val="FF6F9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Oval 17"/>
          <p:cNvSpPr/>
          <p:nvPr/>
        </p:nvSpPr>
        <p:spPr>
          <a:xfrm>
            <a:off x="3486835" y="2953512"/>
            <a:ext cx="146304" cy="146304"/>
          </a:xfrm>
          <a:prstGeom prst="ellipse">
            <a:avLst/>
          </a:prstGeom>
          <a:solidFill>
            <a:srgbClr val="1E103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Rounded Rectangle 18"/>
          <p:cNvSpPr/>
          <p:nvPr/>
        </p:nvSpPr>
        <p:spPr>
          <a:xfrm>
            <a:off x="3367963" y="3474720"/>
            <a:ext cx="2545003" cy="2697480"/>
          </a:xfrm>
          <a:prstGeom prst="roundRect">
            <a:avLst>
              <a:gd name="adj" fmla="val 5000"/>
            </a:avLst>
          </a:prstGeom>
          <a:solidFill>
            <a:srgbClr val="2D1B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TextBox 19"/>
          <p:cNvSpPr txBox="1"/>
          <p:nvPr/>
        </p:nvSpPr>
        <p:spPr>
          <a:xfrm>
            <a:off x="3550843" y="3657600"/>
            <a:ext cx="2270683" cy="822960"/>
          </a:xfrm>
          <a:prstGeom prst="rect">
            <a:avLst/>
          </a:prstGeom>
          <a:noFill/>
        </p:spPr>
        <p:txBody>
          <a:bodyPr wrap="square" lIns="0" tIns="0" rIns="0" bIns="0" anchor="t"/>
          <a:lstStyle/>
          <a:p>
            <a:pPr algn="l">
              <a:lnSpc>
                <a:spcPct val="105000"/>
              </a:lnSpc>
            </a:pPr>
            <a:r>
              <a:rPr sz="2000" b="0">
                <a:solidFill>
                  <a:srgbClr val="F6EEFF"/>
                </a:solidFill>
                <a:latin typeface="Impact"/>
              </a:rPr>
              <a:t>Срочная</a:t>
            </a:r>
          </a:p>
        </p:txBody>
      </p:sp>
      <p:sp>
        <p:nvSpPr>
          <p:cNvPr id="21" name="TextBox 20"/>
          <p:cNvSpPr txBox="1"/>
          <p:nvPr/>
        </p:nvSpPr>
        <p:spPr>
          <a:xfrm>
            <a:off x="3550843" y="4526280"/>
            <a:ext cx="2270683" cy="1463040"/>
          </a:xfrm>
          <a:prstGeom prst="rect">
            <a:avLst/>
          </a:prstGeom>
          <a:noFill/>
        </p:spPr>
        <p:txBody>
          <a:bodyPr wrap="square" lIns="0" tIns="0" rIns="0" bIns="0" anchor="t"/>
          <a:lstStyle/>
          <a:p>
            <a:pPr algn="l">
              <a:lnSpc>
                <a:spcPct val="105000"/>
              </a:lnSpc>
            </a:pPr>
            <a:r>
              <a:rPr sz="1700" b="0">
                <a:solidFill>
                  <a:srgbClr val="B9A6D6"/>
                </a:solidFill>
                <a:latin typeface="Corbel"/>
              </a:rPr>
              <a:t>Атрезия пищевода, гастрошизис, омфалоцеле.</a:t>
            </a:r>
          </a:p>
        </p:txBody>
      </p:sp>
      <p:sp>
        <p:nvSpPr>
          <p:cNvPr id="22" name="TextBox 21"/>
          <p:cNvSpPr txBox="1"/>
          <p:nvPr/>
        </p:nvSpPr>
        <p:spPr>
          <a:xfrm>
            <a:off x="6095847" y="2194560"/>
            <a:ext cx="2636443" cy="548640"/>
          </a:xfrm>
          <a:prstGeom prst="rect">
            <a:avLst/>
          </a:prstGeom>
          <a:noFill/>
        </p:spPr>
        <p:txBody>
          <a:bodyPr wrap="square" lIns="0" tIns="0" rIns="0" bIns="0" anchor="b"/>
          <a:lstStyle/>
          <a:p>
            <a:pPr algn="l">
              <a:lnSpc>
                <a:spcPct val="105000"/>
              </a:lnSpc>
            </a:pPr>
            <a:r>
              <a:rPr sz="3000" b="0">
                <a:solidFill>
                  <a:srgbClr val="FFC75F"/>
                </a:solidFill>
                <a:latin typeface="Impact"/>
              </a:rPr>
              <a:t>1–6 мес</a:t>
            </a:r>
          </a:p>
        </p:txBody>
      </p:sp>
      <p:sp>
        <p:nvSpPr>
          <p:cNvPr id="23" name="Oval 22"/>
          <p:cNvSpPr/>
          <p:nvPr/>
        </p:nvSpPr>
        <p:spPr>
          <a:xfrm>
            <a:off x="6095847" y="2834640"/>
            <a:ext cx="384048" cy="384048"/>
          </a:xfrm>
          <a:prstGeom prst="ellipse">
            <a:avLst/>
          </a:prstGeom>
          <a:solidFill>
            <a:srgbClr val="FFC7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 name="Oval 23"/>
          <p:cNvSpPr/>
          <p:nvPr/>
        </p:nvSpPr>
        <p:spPr>
          <a:xfrm>
            <a:off x="6214719" y="2953512"/>
            <a:ext cx="146304" cy="146304"/>
          </a:xfrm>
          <a:prstGeom prst="ellipse">
            <a:avLst/>
          </a:prstGeom>
          <a:solidFill>
            <a:srgbClr val="1E103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 name="Rounded Rectangle 24"/>
          <p:cNvSpPr/>
          <p:nvPr/>
        </p:nvSpPr>
        <p:spPr>
          <a:xfrm>
            <a:off x="6095847" y="3474720"/>
            <a:ext cx="2545003" cy="2697480"/>
          </a:xfrm>
          <a:prstGeom prst="roundRect">
            <a:avLst>
              <a:gd name="adj" fmla="val 5000"/>
            </a:avLst>
          </a:prstGeom>
          <a:solidFill>
            <a:srgbClr val="2D1B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6" name="TextBox 25"/>
          <p:cNvSpPr txBox="1"/>
          <p:nvPr/>
        </p:nvSpPr>
        <p:spPr>
          <a:xfrm>
            <a:off x="6278727" y="3657600"/>
            <a:ext cx="2270683" cy="822960"/>
          </a:xfrm>
          <a:prstGeom prst="rect">
            <a:avLst/>
          </a:prstGeom>
          <a:noFill/>
        </p:spPr>
        <p:txBody>
          <a:bodyPr wrap="square" lIns="0" tIns="0" rIns="0" bIns="0" anchor="t"/>
          <a:lstStyle/>
          <a:p>
            <a:pPr algn="l">
              <a:lnSpc>
                <a:spcPct val="105000"/>
              </a:lnSpc>
            </a:pPr>
            <a:r>
              <a:rPr sz="2000" b="0">
                <a:solidFill>
                  <a:srgbClr val="F6EEFF"/>
                </a:solidFill>
                <a:latin typeface="Impact"/>
              </a:rPr>
              <a:t>Отсроченная</a:t>
            </a:r>
          </a:p>
        </p:txBody>
      </p:sp>
      <p:sp>
        <p:nvSpPr>
          <p:cNvPr id="27" name="TextBox 26"/>
          <p:cNvSpPr txBox="1"/>
          <p:nvPr/>
        </p:nvSpPr>
        <p:spPr>
          <a:xfrm>
            <a:off x="6278727" y="4526280"/>
            <a:ext cx="2270683" cy="1463040"/>
          </a:xfrm>
          <a:prstGeom prst="rect">
            <a:avLst/>
          </a:prstGeom>
          <a:noFill/>
        </p:spPr>
        <p:txBody>
          <a:bodyPr wrap="square" lIns="0" tIns="0" rIns="0" bIns="0" anchor="t"/>
          <a:lstStyle/>
          <a:p>
            <a:pPr algn="l">
              <a:lnSpc>
                <a:spcPct val="105000"/>
              </a:lnSpc>
            </a:pPr>
            <a:r>
              <a:rPr sz="1700" b="0">
                <a:solidFill>
                  <a:srgbClr val="B9A6D6"/>
                </a:solidFill>
                <a:latin typeface="Corbel"/>
              </a:rPr>
              <a:t>Коррекция большинства ВПС, гидроцефалия, гипоспадия.</a:t>
            </a:r>
          </a:p>
        </p:txBody>
      </p:sp>
      <p:sp>
        <p:nvSpPr>
          <p:cNvPr id="28" name="TextBox 27"/>
          <p:cNvSpPr txBox="1"/>
          <p:nvPr/>
        </p:nvSpPr>
        <p:spPr>
          <a:xfrm>
            <a:off x="8823731" y="2194560"/>
            <a:ext cx="2636443" cy="548640"/>
          </a:xfrm>
          <a:prstGeom prst="rect">
            <a:avLst/>
          </a:prstGeom>
          <a:noFill/>
        </p:spPr>
        <p:txBody>
          <a:bodyPr wrap="square" lIns="0" tIns="0" rIns="0" bIns="0" anchor="b"/>
          <a:lstStyle/>
          <a:p>
            <a:pPr algn="l">
              <a:lnSpc>
                <a:spcPct val="105000"/>
              </a:lnSpc>
            </a:pPr>
            <a:r>
              <a:rPr sz="3000" b="0">
                <a:solidFill>
                  <a:srgbClr val="5EEAD4"/>
                </a:solidFill>
                <a:latin typeface="Impact"/>
              </a:rPr>
              <a:t>&gt; 1 года</a:t>
            </a:r>
          </a:p>
        </p:txBody>
      </p:sp>
      <p:sp>
        <p:nvSpPr>
          <p:cNvPr id="29" name="Oval 28"/>
          <p:cNvSpPr/>
          <p:nvPr/>
        </p:nvSpPr>
        <p:spPr>
          <a:xfrm>
            <a:off x="8823731" y="2834640"/>
            <a:ext cx="384048" cy="384048"/>
          </a:xfrm>
          <a:prstGeom prst="ellipse">
            <a:avLst/>
          </a:prstGeom>
          <a:solidFill>
            <a:srgbClr val="5EEAD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0" name="Oval 29"/>
          <p:cNvSpPr/>
          <p:nvPr/>
        </p:nvSpPr>
        <p:spPr>
          <a:xfrm>
            <a:off x="8942603" y="2953512"/>
            <a:ext cx="146304" cy="146304"/>
          </a:xfrm>
          <a:prstGeom prst="ellipse">
            <a:avLst/>
          </a:prstGeom>
          <a:solidFill>
            <a:srgbClr val="1E103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1" name="Rounded Rectangle 30"/>
          <p:cNvSpPr/>
          <p:nvPr/>
        </p:nvSpPr>
        <p:spPr>
          <a:xfrm>
            <a:off x="8823731" y="3474720"/>
            <a:ext cx="2545003" cy="2697480"/>
          </a:xfrm>
          <a:prstGeom prst="roundRect">
            <a:avLst>
              <a:gd name="adj" fmla="val 5000"/>
            </a:avLst>
          </a:prstGeom>
          <a:solidFill>
            <a:srgbClr val="2D1B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2" name="TextBox 31"/>
          <p:cNvSpPr txBox="1"/>
          <p:nvPr/>
        </p:nvSpPr>
        <p:spPr>
          <a:xfrm>
            <a:off x="9006611" y="3657600"/>
            <a:ext cx="2270683" cy="822960"/>
          </a:xfrm>
          <a:prstGeom prst="rect">
            <a:avLst/>
          </a:prstGeom>
          <a:noFill/>
        </p:spPr>
        <p:txBody>
          <a:bodyPr wrap="square" lIns="0" tIns="0" rIns="0" bIns="0" anchor="t"/>
          <a:lstStyle/>
          <a:p>
            <a:pPr algn="l">
              <a:lnSpc>
                <a:spcPct val="105000"/>
              </a:lnSpc>
            </a:pPr>
            <a:r>
              <a:rPr sz="2000" b="0">
                <a:solidFill>
                  <a:srgbClr val="F6EEFF"/>
                </a:solidFill>
                <a:latin typeface="Impact"/>
              </a:rPr>
              <a:t>Плановая</a:t>
            </a:r>
          </a:p>
        </p:txBody>
      </p:sp>
      <p:sp>
        <p:nvSpPr>
          <p:cNvPr id="33" name="TextBox 32"/>
          <p:cNvSpPr txBox="1"/>
          <p:nvPr/>
        </p:nvSpPr>
        <p:spPr>
          <a:xfrm>
            <a:off x="9006611" y="4526280"/>
            <a:ext cx="2270683" cy="1463040"/>
          </a:xfrm>
          <a:prstGeom prst="rect">
            <a:avLst/>
          </a:prstGeom>
          <a:noFill/>
        </p:spPr>
        <p:txBody>
          <a:bodyPr wrap="square" lIns="0" tIns="0" rIns="0" bIns="0" anchor="t"/>
          <a:lstStyle/>
          <a:p>
            <a:pPr algn="l">
              <a:lnSpc>
                <a:spcPct val="105000"/>
              </a:lnSpc>
            </a:pPr>
            <a:r>
              <a:rPr sz="1700" b="0">
                <a:solidFill>
                  <a:srgbClr val="B9A6D6"/>
                </a:solidFill>
                <a:latin typeface="Corbel"/>
              </a:rPr>
              <a:t>Пластика грыж, коррекция некоторых аномалий развития скелета.</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1E1030"/>
        </a:solidFill>
        <a:effectLst/>
      </p:bgPr>
    </p:bg>
    <p:spTree>
      <p:nvGrpSpPr>
        <p:cNvPr id="1" name=""/>
        <p:cNvGrpSpPr/>
        <p:nvPr/>
      </p:nvGrpSpPr>
      <p:grpSpPr>
        <a:xfrm>
          <a:off x="0" y="0"/>
          <a:ext cx="0" cy="0"/>
          <a:chOff x="0" y="0"/>
          <a:chExt cx="0" cy="0"/>
        </a:xfrm>
      </p:grpSpPr>
      <p:sp>
        <p:nvSpPr>
          <p:cNvPr id="2" name="Oval 1"/>
          <p:cNvSpPr/>
          <p:nvPr/>
        </p:nvSpPr>
        <p:spPr>
          <a:xfrm>
            <a:off x="9265615" y="-1737360"/>
            <a:ext cx="4572000" cy="4572000"/>
          </a:xfrm>
          <a:prstGeom prst="ellipse">
            <a:avLst/>
          </a:prstGeom>
          <a:solidFill>
            <a:srgbClr val="FF6F91">
              <a:alpha val="1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40080" y="457200"/>
            <a:ext cx="10911535" cy="1097280"/>
          </a:xfrm>
          <a:prstGeom prst="rect">
            <a:avLst/>
          </a:prstGeom>
          <a:noFill/>
        </p:spPr>
        <p:txBody>
          <a:bodyPr wrap="square" lIns="0" tIns="0" rIns="0" bIns="0" anchor="b"/>
          <a:lstStyle/>
          <a:p>
            <a:pPr algn="l">
              <a:lnSpc>
                <a:spcPct val="105000"/>
              </a:lnSpc>
            </a:pPr>
            <a:r>
              <a:rPr sz="3600" b="0">
                <a:solidFill>
                  <a:srgbClr val="F6EEFF"/>
                </a:solidFill>
                <a:latin typeface="Impact"/>
              </a:rPr>
              <a:t>Подходы к хирургической коррекции</a:t>
            </a:r>
          </a:p>
        </p:txBody>
      </p:sp>
      <p:sp>
        <p:nvSpPr>
          <p:cNvPr id="4" name="Rectangle 3"/>
          <p:cNvSpPr/>
          <p:nvPr/>
        </p:nvSpPr>
        <p:spPr>
          <a:xfrm>
            <a:off x="640080" y="1645920"/>
            <a:ext cx="10911535" cy="18288"/>
          </a:xfrm>
          <a:prstGeom prst="rect">
            <a:avLst/>
          </a:prstGeom>
          <a:solidFill>
            <a:srgbClr val="B9A6D6">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ectangle 4"/>
          <p:cNvSpPr/>
          <p:nvPr/>
        </p:nvSpPr>
        <p:spPr>
          <a:xfrm>
            <a:off x="640080" y="1618488"/>
            <a:ext cx="1188720" cy="64008"/>
          </a:xfrm>
          <a:prstGeom prst="rect">
            <a:avLst/>
          </a:prstGeom>
          <a:solidFill>
            <a:srgbClr val="FF6F9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ectangle 5"/>
          <p:cNvSpPr/>
          <p:nvPr/>
        </p:nvSpPr>
        <p:spPr>
          <a:xfrm>
            <a:off x="640080" y="6254496"/>
            <a:ext cx="10911535" cy="13716"/>
          </a:xfrm>
          <a:prstGeom prst="rect">
            <a:avLst/>
          </a:prstGeom>
          <a:solidFill>
            <a:srgbClr val="B9A6D6">
              <a:alpha val="4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640080" y="6355080"/>
            <a:ext cx="7315200" cy="274320"/>
          </a:xfrm>
          <a:prstGeom prst="rect">
            <a:avLst/>
          </a:prstGeom>
          <a:noFill/>
        </p:spPr>
        <p:txBody>
          <a:bodyPr wrap="square" lIns="0" tIns="0" rIns="0" bIns="0" anchor="t"/>
          <a:lstStyle/>
          <a:p>
            <a:pPr algn="l">
              <a:lnSpc>
                <a:spcPct val="105000"/>
              </a:lnSpc>
            </a:pPr>
            <a:r>
              <a:rPr sz="1100" b="0">
                <a:solidFill>
                  <a:srgbClr val="B9A6D6"/>
                </a:solidFill>
                <a:latin typeface="Corbel"/>
              </a:rPr>
              <a:t>Патологии плода и новорожденного: диагностика и хирургическая коррекци</a:t>
            </a:r>
          </a:p>
        </p:txBody>
      </p:sp>
      <p:sp>
        <p:nvSpPr>
          <p:cNvPr id="8" name="TextBox 7"/>
          <p:cNvSpPr txBox="1"/>
          <p:nvPr/>
        </p:nvSpPr>
        <p:spPr>
          <a:xfrm>
            <a:off x="10637215" y="6355080"/>
            <a:ext cx="914400" cy="274320"/>
          </a:xfrm>
          <a:prstGeom prst="rect">
            <a:avLst/>
          </a:prstGeom>
          <a:noFill/>
        </p:spPr>
        <p:txBody>
          <a:bodyPr wrap="square" lIns="0" tIns="0" rIns="0" bIns="0" anchor="t"/>
          <a:lstStyle/>
          <a:p>
            <a:pPr algn="r">
              <a:lnSpc>
                <a:spcPct val="105000"/>
              </a:lnSpc>
            </a:pPr>
            <a:r>
              <a:rPr sz="1100" b="0">
                <a:solidFill>
                  <a:srgbClr val="B9A6D6"/>
                </a:solidFill>
                <a:latin typeface="Corbel"/>
              </a:rPr>
              <a:t>21</a:t>
            </a:r>
          </a:p>
        </p:txBody>
      </p:sp>
      <p:sp>
        <p:nvSpPr>
          <p:cNvPr id="9" name="Rounded Rectangle 8"/>
          <p:cNvSpPr/>
          <p:nvPr/>
        </p:nvSpPr>
        <p:spPr>
          <a:xfrm>
            <a:off x="640080" y="1920240"/>
            <a:ext cx="5227167" cy="4114800"/>
          </a:xfrm>
          <a:prstGeom prst="roundRect">
            <a:avLst>
              <a:gd name="adj" fmla="val 5000"/>
            </a:avLst>
          </a:prstGeom>
          <a:solidFill>
            <a:srgbClr val="2D1B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1005840" y="2057400"/>
            <a:ext cx="4495647" cy="731520"/>
          </a:xfrm>
          <a:prstGeom prst="rect">
            <a:avLst/>
          </a:prstGeom>
          <a:noFill/>
        </p:spPr>
        <p:txBody>
          <a:bodyPr wrap="square" lIns="0" tIns="0" rIns="0" bIns="0" anchor="ctr"/>
          <a:lstStyle/>
          <a:p>
            <a:pPr algn="l">
              <a:lnSpc>
                <a:spcPct val="105000"/>
              </a:lnSpc>
            </a:pPr>
            <a:r>
              <a:rPr sz="2600" b="0">
                <a:solidFill>
                  <a:srgbClr val="7DD3FC"/>
                </a:solidFill>
                <a:latin typeface="Impact"/>
              </a:rPr>
              <a:t>Открытые операции</a:t>
            </a:r>
          </a:p>
        </p:txBody>
      </p:sp>
      <p:sp>
        <p:nvSpPr>
          <p:cNvPr id="11" name="Rectangle 10"/>
          <p:cNvSpPr/>
          <p:nvPr/>
        </p:nvSpPr>
        <p:spPr>
          <a:xfrm>
            <a:off x="1005840" y="2852928"/>
            <a:ext cx="4495647" cy="45720"/>
          </a:xfrm>
          <a:prstGeom prst="rect">
            <a:avLst/>
          </a:prstGeom>
          <a:solidFill>
            <a:srgbClr val="7DD3F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Rectangle 11"/>
          <p:cNvSpPr/>
          <p:nvPr/>
        </p:nvSpPr>
        <p:spPr>
          <a:xfrm>
            <a:off x="1005840" y="3218688"/>
            <a:ext cx="146304" cy="146304"/>
          </a:xfrm>
          <a:prstGeom prst="rect">
            <a:avLst/>
          </a:prstGeom>
          <a:solidFill>
            <a:srgbClr val="7DD3F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p:cNvSpPr txBox="1"/>
          <p:nvPr/>
        </p:nvSpPr>
        <p:spPr>
          <a:xfrm>
            <a:off x="1463040" y="3108960"/>
            <a:ext cx="4038447" cy="617220"/>
          </a:xfrm>
          <a:prstGeom prst="rect">
            <a:avLst/>
          </a:prstGeom>
          <a:noFill/>
        </p:spPr>
        <p:txBody>
          <a:bodyPr wrap="square" lIns="0" tIns="0" rIns="0" bIns="0" anchor="t"/>
          <a:lstStyle/>
          <a:p>
            <a:pPr algn="l">
              <a:lnSpc>
                <a:spcPct val="105000"/>
              </a:lnSpc>
            </a:pPr>
            <a:r>
              <a:rPr sz="1800" b="0">
                <a:solidFill>
                  <a:srgbClr val="F6EEFF"/>
                </a:solidFill>
                <a:latin typeface="Corbel"/>
              </a:rPr>
              <a:t>Широкий доступ для сложных реконструкций.</a:t>
            </a:r>
          </a:p>
        </p:txBody>
      </p:sp>
      <p:sp>
        <p:nvSpPr>
          <p:cNvPr id="14" name="Rectangle 13"/>
          <p:cNvSpPr/>
          <p:nvPr/>
        </p:nvSpPr>
        <p:spPr>
          <a:xfrm>
            <a:off x="1005840" y="3904488"/>
            <a:ext cx="146304" cy="146304"/>
          </a:xfrm>
          <a:prstGeom prst="rect">
            <a:avLst/>
          </a:prstGeom>
          <a:solidFill>
            <a:srgbClr val="7DD3F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Box 14"/>
          <p:cNvSpPr txBox="1"/>
          <p:nvPr/>
        </p:nvSpPr>
        <p:spPr>
          <a:xfrm>
            <a:off x="1463040" y="3794760"/>
            <a:ext cx="4038447" cy="617220"/>
          </a:xfrm>
          <a:prstGeom prst="rect">
            <a:avLst/>
          </a:prstGeom>
          <a:noFill/>
        </p:spPr>
        <p:txBody>
          <a:bodyPr wrap="square" lIns="0" tIns="0" rIns="0" bIns="0" anchor="t"/>
          <a:lstStyle/>
          <a:p>
            <a:pPr algn="l">
              <a:lnSpc>
                <a:spcPct val="105000"/>
              </a:lnSpc>
            </a:pPr>
            <a:r>
              <a:rPr sz="1800" b="0">
                <a:solidFill>
                  <a:srgbClr val="F6EEFF"/>
                </a:solidFill>
                <a:latin typeface="Corbel"/>
              </a:rPr>
              <a:t>Применяется при обширных дефектах брюшной стенки.</a:t>
            </a:r>
          </a:p>
        </p:txBody>
      </p:sp>
      <p:sp>
        <p:nvSpPr>
          <p:cNvPr id="16" name="Rectangle 15"/>
          <p:cNvSpPr/>
          <p:nvPr/>
        </p:nvSpPr>
        <p:spPr>
          <a:xfrm>
            <a:off x="1005840" y="4590288"/>
            <a:ext cx="146304" cy="146304"/>
          </a:xfrm>
          <a:prstGeom prst="rect">
            <a:avLst/>
          </a:prstGeom>
          <a:solidFill>
            <a:srgbClr val="7DD3F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TextBox 16"/>
          <p:cNvSpPr txBox="1"/>
          <p:nvPr/>
        </p:nvSpPr>
        <p:spPr>
          <a:xfrm>
            <a:off x="1463040" y="4480560"/>
            <a:ext cx="4038447" cy="617220"/>
          </a:xfrm>
          <a:prstGeom prst="rect">
            <a:avLst/>
          </a:prstGeom>
          <a:noFill/>
        </p:spPr>
        <p:txBody>
          <a:bodyPr wrap="square" lIns="0" tIns="0" rIns="0" bIns="0" anchor="t"/>
          <a:lstStyle/>
          <a:p>
            <a:pPr algn="l">
              <a:lnSpc>
                <a:spcPct val="105000"/>
              </a:lnSpc>
            </a:pPr>
            <a:r>
              <a:rPr sz="1800" b="0">
                <a:solidFill>
                  <a:srgbClr val="F6EEFF"/>
                </a:solidFill>
                <a:latin typeface="Corbel"/>
              </a:rPr>
              <a:t>Требует длительного периода послеоперационного восстановления.</a:t>
            </a:r>
          </a:p>
        </p:txBody>
      </p:sp>
      <p:sp>
        <p:nvSpPr>
          <p:cNvPr id="18" name="Rounded Rectangle 17"/>
          <p:cNvSpPr/>
          <p:nvPr/>
        </p:nvSpPr>
        <p:spPr>
          <a:xfrm>
            <a:off x="6324447" y="1920240"/>
            <a:ext cx="5227167" cy="4114800"/>
          </a:xfrm>
          <a:prstGeom prst="roundRect">
            <a:avLst>
              <a:gd name="adj" fmla="val 5000"/>
            </a:avLst>
          </a:prstGeom>
          <a:solidFill>
            <a:srgbClr val="2D1B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TextBox 18"/>
          <p:cNvSpPr txBox="1"/>
          <p:nvPr/>
        </p:nvSpPr>
        <p:spPr>
          <a:xfrm>
            <a:off x="6690207" y="2057400"/>
            <a:ext cx="4495647" cy="731520"/>
          </a:xfrm>
          <a:prstGeom prst="rect">
            <a:avLst/>
          </a:prstGeom>
          <a:noFill/>
        </p:spPr>
        <p:txBody>
          <a:bodyPr wrap="square" lIns="0" tIns="0" rIns="0" bIns="0" anchor="ctr"/>
          <a:lstStyle/>
          <a:p>
            <a:pPr algn="l">
              <a:lnSpc>
                <a:spcPct val="105000"/>
              </a:lnSpc>
            </a:pPr>
            <a:r>
              <a:rPr sz="2600" b="0">
                <a:solidFill>
                  <a:srgbClr val="FF6F91"/>
                </a:solidFill>
                <a:latin typeface="Impact"/>
              </a:rPr>
              <a:t>Малоинвазивные методы</a:t>
            </a:r>
          </a:p>
        </p:txBody>
      </p:sp>
      <p:sp>
        <p:nvSpPr>
          <p:cNvPr id="20" name="Rectangle 19"/>
          <p:cNvSpPr/>
          <p:nvPr/>
        </p:nvSpPr>
        <p:spPr>
          <a:xfrm>
            <a:off x="6690207" y="2852928"/>
            <a:ext cx="4495647" cy="45720"/>
          </a:xfrm>
          <a:prstGeom prst="rect">
            <a:avLst/>
          </a:prstGeom>
          <a:solidFill>
            <a:srgbClr val="FF6F9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Rectangle 20"/>
          <p:cNvSpPr/>
          <p:nvPr/>
        </p:nvSpPr>
        <p:spPr>
          <a:xfrm>
            <a:off x="6690207" y="3218688"/>
            <a:ext cx="146304" cy="146304"/>
          </a:xfrm>
          <a:prstGeom prst="rect">
            <a:avLst/>
          </a:prstGeom>
          <a:solidFill>
            <a:srgbClr val="FF6F9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TextBox 21"/>
          <p:cNvSpPr txBox="1"/>
          <p:nvPr/>
        </p:nvSpPr>
        <p:spPr>
          <a:xfrm>
            <a:off x="7147407" y="3108960"/>
            <a:ext cx="4038447" cy="617220"/>
          </a:xfrm>
          <a:prstGeom prst="rect">
            <a:avLst/>
          </a:prstGeom>
          <a:noFill/>
        </p:spPr>
        <p:txBody>
          <a:bodyPr wrap="square" lIns="0" tIns="0" rIns="0" bIns="0" anchor="t"/>
          <a:lstStyle/>
          <a:p>
            <a:pPr algn="l">
              <a:lnSpc>
                <a:spcPct val="105000"/>
              </a:lnSpc>
            </a:pPr>
            <a:r>
              <a:rPr sz="1700" b="0">
                <a:solidFill>
                  <a:srgbClr val="F6EEFF"/>
                </a:solidFill>
                <a:latin typeface="Corbel"/>
              </a:rPr>
              <a:t>Торако- и лапароскопические вмешательства.</a:t>
            </a:r>
          </a:p>
        </p:txBody>
      </p:sp>
      <p:sp>
        <p:nvSpPr>
          <p:cNvPr id="23" name="Rectangle 22"/>
          <p:cNvSpPr/>
          <p:nvPr/>
        </p:nvSpPr>
        <p:spPr>
          <a:xfrm>
            <a:off x="6690207" y="3904488"/>
            <a:ext cx="146304" cy="146304"/>
          </a:xfrm>
          <a:prstGeom prst="rect">
            <a:avLst/>
          </a:prstGeom>
          <a:solidFill>
            <a:srgbClr val="FF6F9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 name="TextBox 23"/>
          <p:cNvSpPr txBox="1"/>
          <p:nvPr/>
        </p:nvSpPr>
        <p:spPr>
          <a:xfrm>
            <a:off x="7147407" y="3794760"/>
            <a:ext cx="4038447" cy="617220"/>
          </a:xfrm>
          <a:prstGeom prst="rect">
            <a:avLst/>
          </a:prstGeom>
          <a:noFill/>
        </p:spPr>
        <p:txBody>
          <a:bodyPr wrap="square" lIns="0" tIns="0" rIns="0" bIns="0" anchor="t"/>
          <a:lstStyle/>
          <a:p>
            <a:pPr algn="l">
              <a:lnSpc>
                <a:spcPct val="105000"/>
              </a:lnSpc>
            </a:pPr>
            <a:r>
              <a:rPr sz="1700" b="0">
                <a:solidFill>
                  <a:srgbClr val="F6EEFF"/>
                </a:solidFill>
                <a:latin typeface="Corbel"/>
              </a:rPr>
              <a:t>Меньшая травматичность и снижение риска спаечного процесса.</a:t>
            </a:r>
          </a:p>
        </p:txBody>
      </p:sp>
      <p:sp>
        <p:nvSpPr>
          <p:cNvPr id="25" name="Rectangle 24"/>
          <p:cNvSpPr/>
          <p:nvPr/>
        </p:nvSpPr>
        <p:spPr>
          <a:xfrm>
            <a:off x="6690207" y="4590288"/>
            <a:ext cx="146304" cy="146304"/>
          </a:xfrm>
          <a:prstGeom prst="rect">
            <a:avLst/>
          </a:prstGeom>
          <a:solidFill>
            <a:srgbClr val="FF6F9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6" name="TextBox 25"/>
          <p:cNvSpPr txBox="1"/>
          <p:nvPr/>
        </p:nvSpPr>
        <p:spPr>
          <a:xfrm>
            <a:off x="7147407" y="4480560"/>
            <a:ext cx="4038447" cy="617220"/>
          </a:xfrm>
          <a:prstGeom prst="rect">
            <a:avLst/>
          </a:prstGeom>
          <a:noFill/>
        </p:spPr>
        <p:txBody>
          <a:bodyPr wrap="square" lIns="0" tIns="0" rIns="0" bIns="0" anchor="t"/>
          <a:lstStyle/>
          <a:p>
            <a:pPr algn="l">
              <a:lnSpc>
                <a:spcPct val="105000"/>
              </a:lnSpc>
            </a:pPr>
            <a:r>
              <a:rPr sz="1700" b="0">
                <a:solidFill>
                  <a:srgbClr val="F6EEFF"/>
                </a:solidFill>
                <a:latin typeface="Corbel"/>
              </a:rPr>
              <a:t>Ограничено массой тела и стабильностью гемодинамики новорожденного.</a:t>
            </a:r>
          </a:p>
        </p:txBody>
      </p:sp>
      <p:sp>
        <p:nvSpPr>
          <p:cNvPr id="27" name="Oval 26"/>
          <p:cNvSpPr/>
          <p:nvPr/>
        </p:nvSpPr>
        <p:spPr>
          <a:xfrm>
            <a:off x="5803239" y="3749039"/>
            <a:ext cx="585216" cy="585216"/>
          </a:xfrm>
          <a:prstGeom prst="ellipse">
            <a:avLst/>
          </a:prstGeom>
          <a:solidFill>
            <a:srgbClr val="1E1030"/>
          </a:solidFill>
          <a:ln w="19050">
            <a:solidFill>
              <a:srgbClr val="B9A6D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8" name="Oval 27"/>
          <p:cNvSpPr/>
          <p:nvPr/>
        </p:nvSpPr>
        <p:spPr>
          <a:xfrm>
            <a:off x="6004407" y="3950208"/>
            <a:ext cx="182880" cy="182880"/>
          </a:xfrm>
          <a:prstGeom prst="ellipse">
            <a:avLst/>
          </a:prstGeom>
          <a:solidFill>
            <a:srgbClr val="B9A6D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6F91"/>
        </a:solidFill>
        <a:effectLst/>
      </p:bgPr>
    </p:bg>
    <p:spTree>
      <p:nvGrpSpPr>
        <p:cNvPr id="1" name=""/>
        <p:cNvGrpSpPr/>
        <p:nvPr/>
      </p:nvGrpSpPr>
      <p:grpSpPr>
        <a:xfrm>
          <a:off x="0" y="0"/>
          <a:ext cx="0" cy="0"/>
          <a:chOff x="0" y="0"/>
          <a:chExt cx="0" cy="0"/>
        </a:xfrm>
      </p:grpSpPr>
      <p:sp>
        <p:nvSpPr>
          <p:cNvPr id="2" name="TextBox 1"/>
          <p:cNvSpPr txBox="1"/>
          <p:nvPr/>
        </p:nvSpPr>
        <p:spPr>
          <a:xfrm>
            <a:off x="548640" y="365760"/>
            <a:ext cx="5486400" cy="4114800"/>
          </a:xfrm>
          <a:prstGeom prst="rect">
            <a:avLst/>
          </a:prstGeom>
          <a:noFill/>
        </p:spPr>
        <p:txBody>
          <a:bodyPr wrap="square" lIns="0" tIns="0" rIns="0" bIns="0" anchor="t"/>
          <a:lstStyle/>
          <a:p>
            <a:pPr algn="l">
              <a:lnSpc>
                <a:spcPct val="105000"/>
              </a:lnSpc>
            </a:pPr>
            <a:r>
              <a:rPr sz="22000" b="0">
                <a:solidFill>
                  <a:srgbClr val="D35D79"/>
                </a:solidFill>
                <a:latin typeface="Impact"/>
              </a:rPr>
              <a:t>06</a:t>
            </a:r>
          </a:p>
        </p:txBody>
      </p:sp>
      <p:sp>
        <p:nvSpPr>
          <p:cNvPr id="3" name="Rectangle 2"/>
          <p:cNvSpPr/>
          <p:nvPr/>
        </p:nvSpPr>
        <p:spPr>
          <a:xfrm>
            <a:off x="640080" y="4297680"/>
            <a:ext cx="1097280" cy="82296"/>
          </a:xfrm>
          <a:prstGeom prst="rect">
            <a:avLst/>
          </a:prstGeom>
          <a:solidFill>
            <a:srgbClr val="0B0B0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640080" y="4526280"/>
            <a:ext cx="10911535" cy="1188720"/>
          </a:xfrm>
          <a:prstGeom prst="rect">
            <a:avLst/>
          </a:prstGeom>
          <a:noFill/>
        </p:spPr>
        <p:txBody>
          <a:bodyPr wrap="square" lIns="0" tIns="0" rIns="0" bIns="0" anchor="t"/>
          <a:lstStyle/>
          <a:p>
            <a:pPr algn="l">
              <a:lnSpc>
                <a:spcPct val="105000"/>
              </a:lnSpc>
            </a:pPr>
            <a:r>
              <a:rPr sz="4400" b="0">
                <a:solidFill>
                  <a:srgbClr val="0B0B0B"/>
                </a:solidFill>
                <a:latin typeface="Impact"/>
              </a:rPr>
              <a:t>Осложнения, реабилитация и прогноз</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1E1030"/>
        </a:solidFill>
        <a:effectLst/>
      </p:bgPr>
    </p:bg>
    <p:spTree>
      <p:nvGrpSpPr>
        <p:cNvPr id="1" name=""/>
        <p:cNvGrpSpPr/>
        <p:nvPr/>
      </p:nvGrpSpPr>
      <p:grpSpPr>
        <a:xfrm>
          <a:off x="0" y="0"/>
          <a:ext cx="0" cy="0"/>
          <a:chOff x="0" y="0"/>
          <a:chExt cx="0" cy="0"/>
        </a:xfrm>
      </p:grpSpPr>
      <p:sp>
        <p:nvSpPr>
          <p:cNvPr id="2" name="Oval 1"/>
          <p:cNvSpPr/>
          <p:nvPr/>
        </p:nvSpPr>
        <p:spPr>
          <a:xfrm>
            <a:off x="9265615" y="-1737360"/>
            <a:ext cx="4572000" cy="4572000"/>
          </a:xfrm>
          <a:prstGeom prst="ellipse">
            <a:avLst/>
          </a:prstGeom>
          <a:solidFill>
            <a:srgbClr val="FF6F91">
              <a:alpha val="1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40080" y="457200"/>
            <a:ext cx="10911535" cy="1097280"/>
          </a:xfrm>
          <a:prstGeom prst="rect">
            <a:avLst/>
          </a:prstGeom>
          <a:noFill/>
        </p:spPr>
        <p:txBody>
          <a:bodyPr wrap="square" lIns="0" tIns="0" rIns="0" bIns="0" anchor="b"/>
          <a:lstStyle/>
          <a:p>
            <a:pPr algn="l">
              <a:lnSpc>
                <a:spcPct val="105000"/>
              </a:lnSpc>
            </a:pPr>
            <a:r>
              <a:rPr sz="3600" b="0">
                <a:solidFill>
                  <a:srgbClr val="F6EEFF"/>
                </a:solidFill>
                <a:latin typeface="Impact"/>
              </a:rPr>
              <a:t>Ранние и поздние осложнения</a:t>
            </a:r>
          </a:p>
        </p:txBody>
      </p:sp>
      <p:sp>
        <p:nvSpPr>
          <p:cNvPr id="4" name="Rectangle 3"/>
          <p:cNvSpPr/>
          <p:nvPr/>
        </p:nvSpPr>
        <p:spPr>
          <a:xfrm>
            <a:off x="640080" y="1645920"/>
            <a:ext cx="10911535" cy="18288"/>
          </a:xfrm>
          <a:prstGeom prst="rect">
            <a:avLst/>
          </a:prstGeom>
          <a:solidFill>
            <a:srgbClr val="B9A6D6">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ectangle 4"/>
          <p:cNvSpPr/>
          <p:nvPr/>
        </p:nvSpPr>
        <p:spPr>
          <a:xfrm>
            <a:off x="640080" y="1618488"/>
            <a:ext cx="1188720" cy="64008"/>
          </a:xfrm>
          <a:prstGeom prst="rect">
            <a:avLst/>
          </a:prstGeom>
          <a:solidFill>
            <a:srgbClr val="FF6F9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ectangle 5"/>
          <p:cNvSpPr/>
          <p:nvPr/>
        </p:nvSpPr>
        <p:spPr>
          <a:xfrm>
            <a:off x="640080" y="6254496"/>
            <a:ext cx="10911535" cy="13716"/>
          </a:xfrm>
          <a:prstGeom prst="rect">
            <a:avLst/>
          </a:prstGeom>
          <a:solidFill>
            <a:srgbClr val="B9A6D6">
              <a:alpha val="4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640080" y="6355080"/>
            <a:ext cx="7315200" cy="274320"/>
          </a:xfrm>
          <a:prstGeom prst="rect">
            <a:avLst/>
          </a:prstGeom>
          <a:noFill/>
        </p:spPr>
        <p:txBody>
          <a:bodyPr wrap="square" lIns="0" tIns="0" rIns="0" bIns="0" anchor="t"/>
          <a:lstStyle/>
          <a:p>
            <a:pPr algn="l">
              <a:lnSpc>
                <a:spcPct val="105000"/>
              </a:lnSpc>
            </a:pPr>
            <a:r>
              <a:rPr sz="1100" b="0">
                <a:solidFill>
                  <a:srgbClr val="B9A6D6"/>
                </a:solidFill>
                <a:latin typeface="Corbel"/>
              </a:rPr>
              <a:t>Патологии плода и новорожденного: диагностика и хирургическая коррекци</a:t>
            </a:r>
          </a:p>
        </p:txBody>
      </p:sp>
      <p:sp>
        <p:nvSpPr>
          <p:cNvPr id="8" name="TextBox 7"/>
          <p:cNvSpPr txBox="1"/>
          <p:nvPr/>
        </p:nvSpPr>
        <p:spPr>
          <a:xfrm>
            <a:off x="10637215" y="6355080"/>
            <a:ext cx="914400" cy="274320"/>
          </a:xfrm>
          <a:prstGeom prst="rect">
            <a:avLst/>
          </a:prstGeom>
          <a:noFill/>
        </p:spPr>
        <p:txBody>
          <a:bodyPr wrap="square" lIns="0" tIns="0" rIns="0" bIns="0" anchor="t"/>
          <a:lstStyle/>
          <a:p>
            <a:pPr algn="r">
              <a:lnSpc>
                <a:spcPct val="105000"/>
              </a:lnSpc>
            </a:pPr>
            <a:r>
              <a:rPr sz="1100" b="0">
                <a:solidFill>
                  <a:srgbClr val="B9A6D6"/>
                </a:solidFill>
                <a:latin typeface="Corbel"/>
              </a:rPr>
              <a:t>23</a:t>
            </a:r>
          </a:p>
        </p:txBody>
      </p:sp>
      <p:sp>
        <p:nvSpPr>
          <p:cNvPr id="9" name="Rounded Rectangle 8"/>
          <p:cNvSpPr/>
          <p:nvPr/>
        </p:nvSpPr>
        <p:spPr>
          <a:xfrm>
            <a:off x="640080" y="1920240"/>
            <a:ext cx="3423818" cy="4160520"/>
          </a:xfrm>
          <a:prstGeom prst="roundRect">
            <a:avLst>
              <a:gd name="adj" fmla="val 5000"/>
            </a:avLst>
          </a:prstGeom>
          <a:solidFill>
            <a:srgbClr val="2D1B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Rectangle 9"/>
          <p:cNvSpPr/>
          <p:nvPr/>
        </p:nvSpPr>
        <p:spPr>
          <a:xfrm>
            <a:off x="914400" y="1920240"/>
            <a:ext cx="731520" cy="64008"/>
          </a:xfrm>
          <a:prstGeom prst="rect">
            <a:avLst/>
          </a:prstGeom>
          <a:solidFill>
            <a:srgbClr val="FF6F9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Rounded Rectangle 10"/>
          <p:cNvSpPr/>
          <p:nvPr/>
        </p:nvSpPr>
        <p:spPr>
          <a:xfrm>
            <a:off x="914400" y="2194560"/>
            <a:ext cx="502920" cy="502920"/>
          </a:xfrm>
          <a:prstGeom prst="roundRect">
            <a:avLst>
              <a:gd name="adj" fmla="val 28000"/>
            </a:avLst>
          </a:prstGeom>
          <a:solidFill>
            <a:srgbClr val="FF6F9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914400" y="2194560"/>
            <a:ext cx="502920" cy="502920"/>
          </a:xfrm>
          <a:prstGeom prst="rect">
            <a:avLst/>
          </a:prstGeom>
          <a:noFill/>
        </p:spPr>
        <p:txBody>
          <a:bodyPr wrap="square" lIns="0" tIns="0" rIns="0" bIns="0" anchor="ctr"/>
          <a:lstStyle/>
          <a:p>
            <a:pPr algn="ctr">
              <a:lnSpc>
                <a:spcPct val="105000"/>
              </a:lnSpc>
            </a:pPr>
            <a:r>
              <a:rPr sz="1600" b="0">
                <a:solidFill>
                  <a:srgbClr val="0B0B0B"/>
                </a:solidFill>
                <a:latin typeface="Impact"/>
              </a:rPr>
              <a:t>1</a:t>
            </a:r>
          </a:p>
        </p:txBody>
      </p:sp>
      <p:sp>
        <p:nvSpPr>
          <p:cNvPr id="13" name="TextBox 12"/>
          <p:cNvSpPr txBox="1"/>
          <p:nvPr/>
        </p:nvSpPr>
        <p:spPr>
          <a:xfrm>
            <a:off x="914400" y="2834640"/>
            <a:ext cx="2875178" cy="822960"/>
          </a:xfrm>
          <a:prstGeom prst="rect">
            <a:avLst/>
          </a:prstGeom>
          <a:noFill/>
        </p:spPr>
        <p:txBody>
          <a:bodyPr wrap="square" lIns="0" tIns="0" rIns="0" bIns="0" anchor="t"/>
          <a:lstStyle/>
          <a:p>
            <a:pPr algn="l">
              <a:lnSpc>
                <a:spcPct val="105000"/>
              </a:lnSpc>
            </a:pPr>
            <a:r>
              <a:rPr sz="2400" b="0">
                <a:solidFill>
                  <a:srgbClr val="F6EEFF"/>
                </a:solidFill>
                <a:latin typeface="Impact"/>
              </a:rPr>
              <a:t>Ранние осложнения</a:t>
            </a:r>
          </a:p>
        </p:txBody>
      </p:sp>
      <p:sp>
        <p:nvSpPr>
          <p:cNvPr id="14" name="TextBox 13"/>
          <p:cNvSpPr txBox="1"/>
          <p:nvPr/>
        </p:nvSpPr>
        <p:spPr>
          <a:xfrm>
            <a:off x="914400" y="3703320"/>
            <a:ext cx="2875178" cy="2240279"/>
          </a:xfrm>
          <a:prstGeom prst="rect">
            <a:avLst/>
          </a:prstGeom>
          <a:noFill/>
        </p:spPr>
        <p:txBody>
          <a:bodyPr wrap="square" lIns="0" tIns="0" rIns="0" bIns="0" anchor="t"/>
          <a:lstStyle/>
          <a:p>
            <a:pPr algn="l">
              <a:lnSpc>
                <a:spcPct val="105000"/>
              </a:lnSpc>
            </a:pPr>
            <a:r>
              <a:rPr sz="1900" b="0">
                <a:solidFill>
                  <a:srgbClr val="B9A6D6"/>
                </a:solidFill>
                <a:latin typeface="Corbel"/>
              </a:rPr>
              <a:t>Дыхательная недостаточность, сепсис, несостоятельность анастомозов, кровотечение.</a:t>
            </a:r>
          </a:p>
        </p:txBody>
      </p:sp>
      <p:sp>
        <p:nvSpPr>
          <p:cNvPr id="15" name="Rounded Rectangle 14"/>
          <p:cNvSpPr/>
          <p:nvPr/>
        </p:nvSpPr>
        <p:spPr>
          <a:xfrm>
            <a:off x="4383938" y="1920240"/>
            <a:ext cx="3423818" cy="4160520"/>
          </a:xfrm>
          <a:prstGeom prst="roundRect">
            <a:avLst>
              <a:gd name="adj" fmla="val 5000"/>
            </a:avLst>
          </a:prstGeom>
          <a:solidFill>
            <a:srgbClr val="2D1B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Rectangle 15"/>
          <p:cNvSpPr/>
          <p:nvPr/>
        </p:nvSpPr>
        <p:spPr>
          <a:xfrm>
            <a:off x="4658258" y="1920240"/>
            <a:ext cx="731520" cy="64008"/>
          </a:xfrm>
          <a:prstGeom prst="rect">
            <a:avLst/>
          </a:prstGeom>
          <a:solidFill>
            <a:srgbClr val="FF6F9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Rounded Rectangle 16"/>
          <p:cNvSpPr/>
          <p:nvPr/>
        </p:nvSpPr>
        <p:spPr>
          <a:xfrm>
            <a:off x="4658258" y="2194560"/>
            <a:ext cx="502920" cy="502920"/>
          </a:xfrm>
          <a:prstGeom prst="roundRect">
            <a:avLst>
              <a:gd name="adj" fmla="val 28000"/>
            </a:avLst>
          </a:prstGeom>
          <a:solidFill>
            <a:srgbClr val="FF6F9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TextBox 17"/>
          <p:cNvSpPr txBox="1"/>
          <p:nvPr/>
        </p:nvSpPr>
        <p:spPr>
          <a:xfrm>
            <a:off x="4658258" y="2194560"/>
            <a:ext cx="502920" cy="502920"/>
          </a:xfrm>
          <a:prstGeom prst="rect">
            <a:avLst/>
          </a:prstGeom>
          <a:noFill/>
        </p:spPr>
        <p:txBody>
          <a:bodyPr wrap="square" lIns="0" tIns="0" rIns="0" bIns="0" anchor="ctr"/>
          <a:lstStyle/>
          <a:p>
            <a:pPr algn="ctr">
              <a:lnSpc>
                <a:spcPct val="105000"/>
              </a:lnSpc>
            </a:pPr>
            <a:r>
              <a:rPr sz="1600" b="0">
                <a:solidFill>
                  <a:srgbClr val="0B0B0B"/>
                </a:solidFill>
                <a:latin typeface="Impact"/>
              </a:rPr>
              <a:t>2</a:t>
            </a:r>
          </a:p>
        </p:txBody>
      </p:sp>
      <p:sp>
        <p:nvSpPr>
          <p:cNvPr id="19" name="TextBox 18"/>
          <p:cNvSpPr txBox="1"/>
          <p:nvPr/>
        </p:nvSpPr>
        <p:spPr>
          <a:xfrm>
            <a:off x="4658258" y="2834640"/>
            <a:ext cx="2875178" cy="822960"/>
          </a:xfrm>
          <a:prstGeom prst="rect">
            <a:avLst/>
          </a:prstGeom>
          <a:noFill/>
        </p:spPr>
        <p:txBody>
          <a:bodyPr wrap="square" lIns="0" tIns="0" rIns="0" bIns="0" anchor="t"/>
          <a:lstStyle/>
          <a:p>
            <a:pPr algn="l">
              <a:lnSpc>
                <a:spcPct val="105000"/>
              </a:lnSpc>
            </a:pPr>
            <a:r>
              <a:rPr sz="2400" b="0">
                <a:solidFill>
                  <a:srgbClr val="F6EEFF"/>
                </a:solidFill>
                <a:latin typeface="Impact"/>
              </a:rPr>
              <a:t>Поздние осложнения</a:t>
            </a:r>
          </a:p>
        </p:txBody>
      </p:sp>
      <p:sp>
        <p:nvSpPr>
          <p:cNvPr id="20" name="TextBox 19"/>
          <p:cNvSpPr txBox="1"/>
          <p:nvPr/>
        </p:nvSpPr>
        <p:spPr>
          <a:xfrm>
            <a:off x="4658258" y="3703320"/>
            <a:ext cx="2875178" cy="2240279"/>
          </a:xfrm>
          <a:prstGeom prst="rect">
            <a:avLst/>
          </a:prstGeom>
          <a:noFill/>
        </p:spPr>
        <p:txBody>
          <a:bodyPr wrap="square" lIns="0" tIns="0" rIns="0" bIns="0" anchor="t"/>
          <a:lstStyle/>
          <a:p>
            <a:pPr algn="l">
              <a:lnSpc>
                <a:spcPct val="105000"/>
              </a:lnSpc>
            </a:pPr>
            <a:r>
              <a:rPr sz="1900" b="0">
                <a:solidFill>
                  <a:srgbClr val="B9A6D6"/>
                </a:solidFill>
                <a:latin typeface="Corbel"/>
              </a:rPr>
              <a:t>Спаечная кишечная непроходимость, стриктуры анастомозов, задержка психомоторного развития.</a:t>
            </a:r>
          </a:p>
        </p:txBody>
      </p:sp>
      <p:sp>
        <p:nvSpPr>
          <p:cNvPr id="21" name="Rounded Rectangle 20"/>
          <p:cNvSpPr/>
          <p:nvPr/>
        </p:nvSpPr>
        <p:spPr>
          <a:xfrm>
            <a:off x="8127796" y="1920240"/>
            <a:ext cx="3423818" cy="4160520"/>
          </a:xfrm>
          <a:prstGeom prst="roundRect">
            <a:avLst>
              <a:gd name="adj" fmla="val 5000"/>
            </a:avLst>
          </a:prstGeom>
          <a:solidFill>
            <a:srgbClr val="2D1B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Rectangle 21"/>
          <p:cNvSpPr/>
          <p:nvPr/>
        </p:nvSpPr>
        <p:spPr>
          <a:xfrm>
            <a:off x="8402116" y="1920240"/>
            <a:ext cx="731520" cy="64008"/>
          </a:xfrm>
          <a:prstGeom prst="rect">
            <a:avLst/>
          </a:prstGeom>
          <a:solidFill>
            <a:srgbClr val="FF6F9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Rounded Rectangle 22"/>
          <p:cNvSpPr/>
          <p:nvPr/>
        </p:nvSpPr>
        <p:spPr>
          <a:xfrm>
            <a:off x="8402116" y="2194560"/>
            <a:ext cx="502920" cy="502920"/>
          </a:xfrm>
          <a:prstGeom prst="roundRect">
            <a:avLst>
              <a:gd name="adj" fmla="val 28000"/>
            </a:avLst>
          </a:prstGeom>
          <a:solidFill>
            <a:srgbClr val="FF6F9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 name="TextBox 23"/>
          <p:cNvSpPr txBox="1"/>
          <p:nvPr/>
        </p:nvSpPr>
        <p:spPr>
          <a:xfrm>
            <a:off x="8402116" y="2194560"/>
            <a:ext cx="502920" cy="502920"/>
          </a:xfrm>
          <a:prstGeom prst="rect">
            <a:avLst/>
          </a:prstGeom>
          <a:noFill/>
        </p:spPr>
        <p:txBody>
          <a:bodyPr wrap="square" lIns="0" tIns="0" rIns="0" bIns="0" anchor="ctr"/>
          <a:lstStyle/>
          <a:p>
            <a:pPr algn="ctr">
              <a:lnSpc>
                <a:spcPct val="105000"/>
              </a:lnSpc>
            </a:pPr>
            <a:r>
              <a:rPr sz="1600" b="0">
                <a:solidFill>
                  <a:srgbClr val="0B0B0B"/>
                </a:solidFill>
                <a:latin typeface="Impact"/>
              </a:rPr>
              <a:t>3</a:t>
            </a:r>
          </a:p>
        </p:txBody>
      </p:sp>
      <p:sp>
        <p:nvSpPr>
          <p:cNvPr id="25" name="TextBox 24"/>
          <p:cNvSpPr txBox="1"/>
          <p:nvPr/>
        </p:nvSpPr>
        <p:spPr>
          <a:xfrm>
            <a:off x="8402116" y="2834640"/>
            <a:ext cx="2875178" cy="822960"/>
          </a:xfrm>
          <a:prstGeom prst="rect">
            <a:avLst/>
          </a:prstGeom>
          <a:noFill/>
        </p:spPr>
        <p:txBody>
          <a:bodyPr wrap="square" lIns="0" tIns="0" rIns="0" bIns="0" anchor="t"/>
          <a:lstStyle/>
          <a:p>
            <a:pPr algn="l">
              <a:lnSpc>
                <a:spcPct val="105000"/>
              </a:lnSpc>
            </a:pPr>
            <a:r>
              <a:rPr sz="2400" b="0">
                <a:solidFill>
                  <a:srgbClr val="F6EEFF"/>
                </a:solidFill>
                <a:latin typeface="Impact"/>
              </a:rPr>
              <a:t>Факторы риска</a:t>
            </a:r>
          </a:p>
        </p:txBody>
      </p:sp>
      <p:sp>
        <p:nvSpPr>
          <p:cNvPr id="26" name="TextBox 25"/>
          <p:cNvSpPr txBox="1"/>
          <p:nvPr/>
        </p:nvSpPr>
        <p:spPr>
          <a:xfrm>
            <a:off x="8402116" y="3703320"/>
            <a:ext cx="2875178" cy="2240279"/>
          </a:xfrm>
          <a:prstGeom prst="rect">
            <a:avLst/>
          </a:prstGeom>
          <a:noFill/>
        </p:spPr>
        <p:txBody>
          <a:bodyPr wrap="square" lIns="0" tIns="0" rIns="0" bIns="0" anchor="t"/>
          <a:lstStyle/>
          <a:p>
            <a:pPr algn="l">
              <a:lnSpc>
                <a:spcPct val="105000"/>
              </a:lnSpc>
            </a:pPr>
            <a:r>
              <a:rPr sz="1900" b="0">
                <a:solidFill>
                  <a:srgbClr val="B9A6D6"/>
                </a:solidFill>
                <a:latin typeface="Corbel"/>
              </a:rPr>
              <a:t>Недоношенность, низкая масса тела при рождении, сопутствующие генетические синдромы.</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1E1030"/>
        </a:solidFill>
        <a:effectLst/>
      </p:bgPr>
    </p:bg>
    <p:spTree>
      <p:nvGrpSpPr>
        <p:cNvPr id="1" name=""/>
        <p:cNvGrpSpPr/>
        <p:nvPr/>
      </p:nvGrpSpPr>
      <p:grpSpPr>
        <a:xfrm>
          <a:off x="0" y="0"/>
          <a:ext cx="0" cy="0"/>
          <a:chOff x="0" y="0"/>
          <a:chExt cx="0" cy="0"/>
        </a:xfrm>
      </p:grpSpPr>
      <p:sp>
        <p:nvSpPr>
          <p:cNvPr id="2" name="Oval 1"/>
          <p:cNvSpPr/>
          <p:nvPr/>
        </p:nvSpPr>
        <p:spPr>
          <a:xfrm>
            <a:off x="9265615" y="-1737360"/>
            <a:ext cx="4572000" cy="4572000"/>
          </a:xfrm>
          <a:prstGeom prst="ellipse">
            <a:avLst/>
          </a:prstGeom>
          <a:solidFill>
            <a:srgbClr val="FF6F91">
              <a:alpha val="1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40080" y="457200"/>
            <a:ext cx="10911535" cy="1097280"/>
          </a:xfrm>
          <a:prstGeom prst="rect">
            <a:avLst/>
          </a:prstGeom>
          <a:noFill/>
        </p:spPr>
        <p:txBody>
          <a:bodyPr wrap="square" lIns="0" tIns="0" rIns="0" bIns="0" anchor="b"/>
          <a:lstStyle/>
          <a:p>
            <a:pPr algn="l">
              <a:lnSpc>
                <a:spcPct val="105000"/>
              </a:lnSpc>
            </a:pPr>
            <a:r>
              <a:rPr sz="3600" b="0">
                <a:solidFill>
                  <a:srgbClr val="F6EEFF"/>
                </a:solidFill>
                <a:latin typeface="Impact"/>
              </a:rPr>
              <a:t>Диспансерное наблюдение и реабилитация</a:t>
            </a:r>
          </a:p>
        </p:txBody>
      </p:sp>
      <p:sp>
        <p:nvSpPr>
          <p:cNvPr id="4" name="Rectangle 3"/>
          <p:cNvSpPr/>
          <p:nvPr/>
        </p:nvSpPr>
        <p:spPr>
          <a:xfrm>
            <a:off x="640080" y="1645920"/>
            <a:ext cx="10911535" cy="18288"/>
          </a:xfrm>
          <a:prstGeom prst="rect">
            <a:avLst/>
          </a:prstGeom>
          <a:solidFill>
            <a:srgbClr val="B9A6D6">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ectangle 4"/>
          <p:cNvSpPr/>
          <p:nvPr/>
        </p:nvSpPr>
        <p:spPr>
          <a:xfrm>
            <a:off x="640080" y="1618488"/>
            <a:ext cx="1188720" cy="64008"/>
          </a:xfrm>
          <a:prstGeom prst="rect">
            <a:avLst/>
          </a:prstGeom>
          <a:solidFill>
            <a:srgbClr val="FF6F9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ectangle 5"/>
          <p:cNvSpPr/>
          <p:nvPr/>
        </p:nvSpPr>
        <p:spPr>
          <a:xfrm>
            <a:off x="640080" y="6254496"/>
            <a:ext cx="10911535" cy="13716"/>
          </a:xfrm>
          <a:prstGeom prst="rect">
            <a:avLst/>
          </a:prstGeom>
          <a:solidFill>
            <a:srgbClr val="B9A6D6">
              <a:alpha val="4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640080" y="6355080"/>
            <a:ext cx="7315200" cy="274320"/>
          </a:xfrm>
          <a:prstGeom prst="rect">
            <a:avLst/>
          </a:prstGeom>
          <a:noFill/>
        </p:spPr>
        <p:txBody>
          <a:bodyPr wrap="square" lIns="0" tIns="0" rIns="0" bIns="0" anchor="t"/>
          <a:lstStyle/>
          <a:p>
            <a:pPr algn="l">
              <a:lnSpc>
                <a:spcPct val="105000"/>
              </a:lnSpc>
            </a:pPr>
            <a:r>
              <a:rPr sz="1100" b="0">
                <a:solidFill>
                  <a:srgbClr val="B9A6D6"/>
                </a:solidFill>
                <a:latin typeface="Corbel"/>
              </a:rPr>
              <a:t>Патологии плода и новорожденного: диагностика и хирургическая коррекци</a:t>
            </a:r>
          </a:p>
        </p:txBody>
      </p:sp>
      <p:sp>
        <p:nvSpPr>
          <p:cNvPr id="8" name="TextBox 7"/>
          <p:cNvSpPr txBox="1"/>
          <p:nvPr/>
        </p:nvSpPr>
        <p:spPr>
          <a:xfrm>
            <a:off x="10637215" y="6355080"/>
            <a:ext cx="914400" cy="274320"/>
          </a:xfrm>
          <a:prstGeom prst="rect">
            <a:avLst/>
          </a:prstGeom>
          <a:noFill/>
        </p:spPr>
        <p:txBody>
          <a:bodyPr wrap="square" lIns="0" tIns="0" rIns="0" bIns="0" anchor="t"/>
          <a:lstStyle/>
          <a:p>
            <a:pPr algn="r">
              <a:lnSpc>
                <a:spcPct val="105000"/>
              </a:lnSpc>
            </a:pPr>
            <a:r>
              <a:rPr sz="1100" b="0">
                <a:solidFill>
                  <a:srgbClr val="B9A6D6"/>
                </a:solidFill>
                <a:latin typeface="Corbel"/>
              </a:rPr>
              <a:t>24</a:t>
            </a:r>
          </a:p>
        </p:txBody>
      </p:sp>
      <p:sp>
        <p:nvSpPr>
          <p:cNvPr id="9" name="Rectangle 8"/>
          <p:cNvSpPr/>
          <p:nvPr/>
        </p:nvSpPr>
        <p:spPr>
          <a:xfrm>
            <a:off x="640080" y="2029968"/>
            <a:ext cx="146304" cy="146304"/>
          </a:xfrm>
          <a:prstGeom prst="rect">
            <a:avLst/>
          </a:prstGeom>
          <a:solidFill>
            <a:srgbClr val="FF6F9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1097280" y="1920240"/>
            <a:ext cx="4678527" cy="1261872"/>
          </a:xfrm>
          <a:prstGeom prst="rect">
            <a:avLst/>
          </a:prstGeom>
          <a:noFill/>
        </p:spPr>
        <p:txBody>
          <a:bodyPr wrap="square" lIns="0" tIns="0" rIns="0" bIns="0" anchor="t"/>
          <a:lstStyle/>
          <a:p>
            <a:pPr algn="l">
              <a:lnSpc>
                <a:spcPct val="105000"/>
              </a:lnSpc>
            </a:pPr>
            <a:r>
              <a:rPr sz="2100" b="0">
                <a:solidFill>
                  <a:srgbClr val="F6EEFF"/>
                </a:solidFill>
                <a:latin typeface="Corbel"/>
              </a:rPr>
              <a:t>Мультидисциплинарная команда: педиатр, детский хирург, невролог, кардиолог, реабилитолог.</a:t>
            </a:r>
          </a:p>
        </p:txBody>
      </p:sp>
      <p:sp>
        <p:nvSpPr>
          <p:cNvPr id="11" name="Rectangle 10"/>
          <p:cNvSpPr/>
          <p:nvPr/>
        </p:nvSpPr>
        <p:spPr>
          <a:xfrm>
            <a:off x="640080" y="3432048"/>
            <a:ext cx="146304" cy="146304"/>
          </a:xfrm>
          <a:prstGeom prst="rect">
            <a:avLst/>
          </a:prstGeom>
          <a:solidFill>
            <a:srgbClr val="FF6F9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1097280" y="3322320"/>
            <a:ext cx="4678527" cy="1261872"/>
          </a:xfrm>
          <a:prstGeom prst="rect">
            <a:avLst/>
          </a:prstGeom>
          <a:noFill/>
        </p:spPr>
        <p:txBody>
          <a:bodyPr wrap="square" lIns="0" tIns="0" rIns="0" bIns="0" anchor="t"/>
          <a:lstStyle/>
          <a:p>
            <a:pPr algn="l">
              <a:lnSpc>
                <a:spcPct val="105000"/>
              </a:lnSpc>
            </a:pPr>
            <a:r>
              <a:rPr sz="2100" b="0">
                <a:solidFill>
                  <a:srgbClr val="F6EEFF"/>
                </a:solidFill>
                <a:latin typeface="Corbel"/>
              </a:rPr>
              <a:t>Регулярный контроль: УЗИ, эхокардиография, оценка физического и нервно-психического развития.</a:t>
            </a:r>
          </a:p>
        </p:txBody>
      </p:sp>
      <p:sp>
        <p:nvSpPr>
          <p:cNvPr id="13" name="Rectangle 12"/>
          <p:cNvSpPr/>
          <p:nvPr/>
        </p:nvSpPr>
        <p:spPr>
          <a:xfrm>
            <a:off x="640080" y="4834128"/>
            <a:ext cx="146304" cy="146304"/>
          </a:xfrm>
          <a:prstGeom prst="rect">
            <a:avLst/>
          </a:prstGeom>
          <a:solidFill>
            <a:srgbClr val="FF6F9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1097280" y="4724399"/>
            <a:ext cx="4678527" cy="1261872"/>
          </a:xfrm>
          <a:prstGeom prst="rect">
            <a:avLst/>
          </a:prstGeom>
          <a:noFill/>
        </p:spPr>
        <p:txBody>
          <a:bodyPr wrap="square" lIns="0" tIns="0" rIns="0" bIns="0" anchor="t"/>
          <a:lstStyle/>
          <a:p>
            <a:pPr algn="l">
              <a:lnSpc>
                <a:spcPct val="105000"/>
              </a:lnSpc>
            </a:pPr>
            <a:r>
              <a:rPr sz="2100" b="0">
                <a:solidFill>
                  <a:srgbClr val="F6EEFF"/>
                </a:solidFill>
                <a:latin typeface="Corbel"/>
              </a:rPr>
              <a:t>Ранняя реабилитация: массаж, лечебная физкультура, физиотерапия с первых недель жизни.</a:t>
            </a:r>
          </a:p>
        </p:txBody>
      </p:sp>
      <p:sp>
        <p:nvSpPr>
          <p:cNvPr id="15" name="Rectangle 14"/>
          <p:cNvSpPr/>
          <p:nvPr/>
        </p:nvSpPr>
        <p:spPr>
          <a:xfrm>
            <a:off x="6415887" y="2029968"/>
            <a:ext cx="146304" cy="146304"/>
          </a:xfrm>
          <a:prstGeom prst="rect">
            <a:avLst/>
          </a:prstGeom>
          <a:solidFill>
            <a:srgbClr val="FF6F9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TextBox 15"/>
          <p:cNvSpPr txBox="1"/>
          <p:nvPr/>
        </p:nvSpPr>
        <p:spPr>
          <a:xfrm>
            <a:off x="6873087" y="1920240"/>
            <a:ext cx="4678527" cy="1261872"/>
          </a:xfrm>
          <a:prstGeom prst="rect">
            <a:avLst/>
          </a:prstGeom>
          <a:noFill/>
        </p:spPr>
        <p:txBody>
          <a:bodyPr wrap="square" lIns="0" tIns="0" rIns="0" bIns="0" anchor="t"/>
          <a:lstStyle/>
          <a:p>
            <a:pPr algn="l">
              <a:lnSpc>
                <a:spcPct val="105000"/>
              </a:lnSpc>
            </a:pPr>
            <a:r>
              <a:rPr sz="2100" b="0">
                <a:solidFill>
                  <a:srgbClr val="F6EEFF"/>
                </a:solidFill>
                <a:latin typeface="Corbel"/>
              </a:rPr>
              <a:t>Социально-психологическая поддержка семьи и обучение уходу за ребенком.</a:t>
            </a:r>
          </a:p>
        </p:txBody>
      </p:sp>
      <p:sp>
        <p:nvSpPr>
          <p:cNvPr id="17" name="Rectangle 16"/>
          <p:cNvSpPr/>
          <p:nvPr/>
        </p:nvSpPr>
        <p:spPr>
          <a:xfrm>
            <a:off x="6415887" y="3432048"/>
            <a:ext cx="146304" cy="146304"/>
          </a:xfrm>
          <a:prstGeom prst="rect">
            <a:avLst/>
          </a:prstGeom>
          <a:solidFill>
            <a:srgbClr val="FF6F9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TextBox 17"/>
          <p:cNvSpPr txBox="1"/>
          <p:nvPr/>
        </p:nvSpPr>
        <p:spPr>
          <a:xfrm>
            <a:off x="6873087" y="3322320"/>
            <a:ext cx="4678527" cy="1261872"/>
          </a:xfrm>
          <a:prstGeom prst="rect">
            <a:avLst/>
          </a:prstGeom>
          <a:noFill/>
        </p:spPr>
        <p:txBody>
          <a:bodyPr wrap="square" lIns="0" tIns="0" rIns="0" bIns="0" anchor="t"/>
          <a:lstStyle/>
          <a:p>
            <a:pPr algn="l">
              <a:lnSpc>
                <a:spcPct val="105000"/>
              </a:lnSpc>
            </a:pPr>
            <a:r>
              <a:rPr sz="2100" b="0">
                <a:solidFill>
                  <a:srgbClr val="F6EEFF"/>
                </a:solidFill>
                <a:latin typeface="Corbel"/>
              </a:rPr>
              <a:t>Индивидуальный план вакцинации с учетом состояния иммунитета и перенесенных операций.</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1E1030"/>
        </a:solidFill>
        <a:effectLst/>
      </p:bgPr>
    </p:bg>
    <p:spTree>
      <p:nvGrpSpPr>
        <p:cNvPr id="1" name=""/>
        <p:cNvGrpSpPr/>
        <p:nvPr/>
      </p:nvGrpSpPr>
      <p:grpSpPr>
        <a:xfrm>
          <a:off x="0" y="0"/>
          <a:ext cx="0" cy="0"/>
          <a:chOff x="0" y="0"/>
          <a:chExt cx="0" cy="0"/>
        </a:xfrm>
      </p:grpSpPr>
      <p:sp>
        <p:nvSpPr>
          <p:cNvPr id="2" name="Oval 1"/>
          <p:cNvSpPr/>
          <p:nvPr/>
        </p:nvSpPr>
        <p:spPr>
          <a:xfrm>
            <a:off x="9265615" y="-1737360"/>
            <a:ext cx="4572000" cy="4572000"/>
          </a:xfrm>
          <a:prstGeom prst="ellipse">
            <a:avLst/>
          </a:prstGeom>
          <a:solidFill>
            <a:srgbClr val="FF6F91">
              <a:alpha val="1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40080" y="457200"/>
            <a:ext cx="10911535" cy="1097280"/>
          </a:xfrm>
          <a:prstGeom prst="rect">
            <a:avLst/>
          </a:prstGeom>
          <a:noFill/>
        </p:spPr>
        <p:txBody>
          <a:bodyPr wrap="square" lIns="0" tIns="0" rIns="0" bIns="0" anchor="b"/>
          <a:lstStyle/>
          <a:p>
            <a:pPr algn="l">
              <a:lnSpc>
                <a:spcPct val="105000"/>
              </a:lnSpc>
            </a:pPr>
            <a:r>
              <a:rPr sz="3600" b="0">
                <a:solidFill>
                  <a:srgbClr val="F6EEFF"/>
                </a:solidFill>
                <a:latin typeface="Impact"/>
              </a:rPr>
              <a:t>Ключевые выводы</a:t>
            </a:r>
          </a:p>
        </p:txBody>
      </p:sp>
      <p:sp>
        <p:nvSpPr>
          <p:cNvPr id="4" name="Rectangle 3"/>
          <p:cNvSpPr/>
          <p:nvPr/>
        </p:nvSpPr>
        <p:spPr>
          <a:xfrm>
            <a:off x="640080" y="1645920"/>
            <a:ext cx="10911535" cy="18288"/>
          </a:xfrm>
          <a:prstGeom prst="rect">
            <a:avLst/>
          </a:prstGeom>
          <a:solidFill>
            <a:srgbClr val="B9A6D6">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ectangle 4"/>
          <p:cNvSpPr/>
          <p:nvPr/>
        </p:nvSpPr>
        <p:spPr>
          <a:xfrm>
            <a:off x="640080" y="1618488"/>
            <a:ext cx="1188720" cy="64008"/>
          </a:xfrm>
          <a:prstGeom prst="rect">
            <a:avLst/>
          </a:prstGeom>
          <a:solidFill>
            <a:srgbClr val="FF6F9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ectangle 5"/>
          <p:cNvSpPr/>
          <p:nvPr/>
        </p:nvSpPr>
        <p:spPr>
          <a:xfrm>
            <a:off x="640080" y="6254496"/>
            <a:ext cx="10911535" cy="13716"/>
          </a:xfrm>
          <a:prstGeom prst="rect">
            <a:avLst/>
          </a:prstGeom>
          <a:solidFill>
            <a:srgbClr val="B9A6D6">
              <a:alpha val="4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640080" y="6355080"/>
            <a:ext cx="7315200" cy="274320"/>
          </a:xfrm>
          <a:prstGeom prst="rect">
            <a:avLst/>
          </a:prstGeom>
          <a:noFill/>
        </p:spPr>
        <p:txBody>
          <a:bodyPr wrap="square" lIns="0" tIns="0" rIns="0" bIns="0" anchor="t"/>
          <a:lstStyle/>
          <a:p>
            <a:pPr algn="l">
              <a:lnSpc>
                <a:spcPct val="105000"/>
              </a:lnSpc>
            </a:pPr>
            <a:r>
              <a:rPr sz="1100" b="0">
                <a:solidFill>
                  <a:srgbClr val="B9A6D6"/>
                </a:solidFill>
                <a:latin typeface="Corbel"/>
              </a:rPr>
              <a:t>Патологии плода и новорожденного: диагностика и хирургическая коррекци</a:t>
            </a:r>
          </a:p>
        </p:txBody>
      </p:sp>
      <p:sp>
        <p:nvSpPr>
          <p:cNvPr id="8" name="TextBox 7"/>
          <p:cNvSpPr txBox="1"/>
          <p:nvPr/>
        </p:nvSpPr>
        <p:spPr>
          <a:xfrm>
            <a:off x="10637215" y="6355080"/>
            <a:ext cx="914400" cy="274320"/>
          </a:xfrm>
          <a:prstGeom prst="rect">
            <a:avLst/>
          </a:prstGeom>
          <a:noFill/>
        </p:spPr>
        <p:txBody>
          <a:bodyPr wrap="square" lIns="0" tIns="0" rIns="0" bIns="0" anchor="t"/>
          <a:lstStyle/>
          <a:p>
            <a:pPr algn="r">
              <a:lnSpc>
                <a:spcPct val="105000"/>
              </a:lnSpc>
            </a:pPr>
            <a:r>
              <a:rPr sz="1100" b="0">
                <a:solidFill>
                  <a:srgbClr val="B9A6D6"/>
                </a:solidFill>
                <a:latin typeface="Corbel"/>
              </a:rPr>
              <a:t>25</a:t>
            </a:r>
          </a:p>
        </p:txBody>
      </p:sp>
      <p:sp>
        <p:nvSpPr>
          <p:cNvPr id="9" name="TextBox 8"/>
          <p:cNvSpPr txBox="1"/>
          <p:nvPr/>
        </p:nvSpPr>
        <p:spPr>
          <a:xfrm>
            <a:off x="640080" y="1874519"/>
            <a:ext cx="1005840" cy="835533"/>
          </a:xfrm>
          <a:prstGeom prst="rect">
            <a:avLst/>
          </a:prstGeom>
          <a:noFill/>
        </p:spPr>
        <p:txBody>
          <a:bodyPr wrap="square" lIns="0" tIns="0" rIns="0" bIns="0" anchor="ctr"/>
          <a:lstStyle/>
          <a:p>
            <a:pPr algn="l">
              <a:lnSpc>
                <a:spcPct val="105000"/>
              </a:lnSpc>
            </a:pPr>
            <a:r>
              <a:rPr sz="3600" b="0">
                <a:solidFill>
                  <a:srgbClr val="FF6F91"/>
                </a:solidFill>
                <a:latin typeface="Impact"/>
              </a:rPr>
              <a:t>01</a:t>
            </a:r>
          </a:p>
        </p:txBody>
      </p:sp>
      <p:sp>
        <p:nvSpPr>
          <p:cNvPr id="10" name="TextBox 9"/>
          <p:cNvSpPr txBox="1"/>
          <p:nvPr/>
        </p:nvSpPr>
        <p:spPr>
          <a:xfrm>
            <a:off x="1920239" y="1874519"/>
            <a:ext cx="9631375" cy="835533"/>
          </a:xfrm>
          <a:prstGeom prst="rect">
            <a:avLst/>
          </a:prstGeom>
          <a:noFill/>
        </p:spPr>
        <p:txBody>
          <a:bodyPr wrap="square" lIns="0" tIns="0" rIns="0" bIns="0" anchor="ctr"/>
          <a:lstStyle/>
          <a:p>
            <a:pPr algn="l">
              <a:lnSpc>
                <a:spcPct val="105000"/>
              </a:lnSpc>
            </a:pPr>
            <a:r>
              <a:rPr sz="2400" b="0">
                <a:solidFill>
                  <a:srgbClr val="F6EEFF"/>
                </a:solidFill>
                <a:latin typeface="Corbel"/>
              </a:rPr>
              <a:t>Ранняя пренатальная диагностика и маршрутизация критически важны для благоприятного исхода.</a:t>
            </a:r>
          </a:p>
        </p:txBody>
      </p:sp>
      <p:sp>
        <p:nvSpPr>
          <p:cNvPr id="11" name="Rectangle 10"/>
          <p:cNvSpPr/>
          <p:nvPr/>
        </p:nvSpPr>
        <p:spPr>
          <a:xfrm>
            <a:off x="1920239" y="2778861"/>
            <a:ext cx="9631375" cy="13716"/>
          </a:xfrm>
          <a:prstGeom prst="rect">
            <a:avLst/>
          </a:prstGeom>
          <a:solidFill>
            <a:srgbClr val="B9A6D6">
              <a:alpha val="4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640080" y="2857500"/>
            <a:ext cx="1005840" cy="835533"/>
          </a:xfrm>
          <a:prstGeom prst="rect">
            <a:avLst/>
          </a:prstGeom>
          <a:noFill/>
        </p:spPr>
        <p:txBody>
          <a:bodyPr wrap="square" lIns="0" tIns="0" rIns="0" bIns="0" anchor="ctr"/>
          <a:lstStyle/>
          <a:p>
            <a:pPr algn="l">
              <a:lnSpc>
                <a:spcPct val="105000"/>
              </a:lnSpc>
            </a:pPr>
            <a:r>
              <a:rPr sz="3600" b="0">
                <a:solidFill>
                  <a:srgbClr val="FF6F91"/>
                </a:solidFill>
                <a:latin typeface="Impact"/>
              </a:rPr>
              <a:t>02</a:t>
            </a:r>
          </a:p>
        </p:txBody>
      </p:sp>
      <p:sp>
        <p:nvSpPr>
          <p:cNvPr id="13" name="TextBox 12"/>
          <p:cNvSpPr txBox="1"/>
          <p:nvPr/>
        </p:nvSpPr>
        <p:spPr>
          <a:xfrm>
            <a:off x="1920239" y="2857500"/>
            <a:ext cx="9631375" cy="835533"/>
          </a:xfrm>
          <a:prstGeom prst="rect">
            <a:avLst/>
          </a:prstGeom>
          <a:noFill/>
        </p:spPr>
        <p:txBody>
          <a:bodyPr wrap="square" lIns="0" tIns="0" rIns="0" bIns="0" anchor="ctr"/>
          <a:lstStyle/>
          <a:p>
            <a:pPr algn="l">
              <a:lnSpc>
                <a:spcPct val="105000"/>
              </a:lnSpc>
            </a:pPr>
            <a:r>
              <a:rPr sz="2400" b="0">
                <a:solidFill>
                  <a:srgbClr val="F6EEFF"/>
                </a:solidFill>
                <a:latin typeface="Corbel"/>
              </a:rPr>
              <a:t>Мультидисциплинарный подход обеспечивает преемственность на всех этапах помощи.</a:t>
            </a:r>
          </a:p>
        </p:txBody>
      </p:sp>
      <p:sp>
        <p:nvSpPr>
          <p:cNvPr id="14" name="Rectangle 13"/>
          <p:cNvSpPr/>
          <p:nvPr/>
        </p:nvSpPr>
        <p:spPr>
          <a:xfrm>
            <a:off x="1920239" y="3761841"/>
            <a:ext cx="9631375" cy="13716"/>
          </a:xfrm>
          <a:prstGeom prst="rect">
            <a:avLst/>
          </a:prstGeom>
          <a:solidFill>
            <a:srgbClr val="B9A6D6">
              <a:alpha val="4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Box 14"/>
          <p:cNvSpPr txBox="1"/>
          <p:nvPr/>
        </p:nvSpPr>
        <p:spPr>
          <a:xfrm>
            <a:off x="640080" y="3840479"/>
            <a:ext cx="1005840" cy="835533"/>
          </a:xfrm>
          <a:prstGeom prst="rect">
            <a:avLst/>
          </a:prstGeom>
          <a:noFill/>
        </p:spPr>
        <p:txBody>
          <a:bodyPr wrap="square" lIns="0" tIns="0" rIns="0" bIns="0" anchor="ctr"/>
          <a:lstStyle/>
          <a:p>
            <a:pPr algn="l">
              <a:lnSpc>
                <a:spcPct val="105000"/>
              </a:lnSpc>
            </a:pPr>
            <a:r>
              <a:rPr sz="3600" b="0">
                <a:solidFill>
                  <a:srgbClr val="FF6F91"/>
                </a:solidFill>
                <a:latin typeface="Impact"/>
              </a:rPr>
              <a:t>03</a:t>
            </a:r>
          </a:p>
        </p:txBody>
      </p:sp>
      <p:sp>
        <p:nvSpPr>
          <p:cNvPr id="16" name="TextBox 15"/>
          <p:cNvSpPr txBox="1"/>
          <p:nvPr/>
        </p:nvSpPr>
        <p:spPr>
          <a:xfrm>
            <a:off x="1920239" y="3840479"/>
            <a:ext cx="9631375" cy="835533"/>
          </a:xfrm>
          <a:prstGeom prst="rect">
            <a:avLst/>
          </a:prstGeom>
          <a:noFill/>
        </p:spPr>
        <p:txBody>
          <a:bodyPr wrap="square" lIns="0" tIns="0" rIns="0" bIns="0" anchor="ctr"/>
          <a:lstStyle/>
          <a:p>
            <a:pPr algn="l">
              <a:lnSpc>
                <a:spcPct val="105000"/>
              </a:lnSpc>
            </a:pPr>
            <a:r>
              <a:rPr sz="2400" b="0">
                <a:solidFill>
                  <a:srgbClr val="F6EEFF"/>
                </a:solidFill>
                <a:latin typeface="Corbel"/>
              </a:rPr>
              <a:t>Современные хирургические технологии позволяют корректировать даже самые сложные пороки.</a:t>
            </a:r>
          </a:p>
        </p:txBody>
      </p:sp>
      <p:sp>
        <p:nvSpPr>
          <p:cNvPr id="17" name="Rectangle 16"/>
          <p:cNvSpPr/>
          <p:nvPr/>
        </p:nvSpPr>
        <p:spPr>
          <a:xfrm>
            <a:off x="1920239" y="4744821"/>
            <a:ext cx="9631375" cy="13716"/>
          </a:xfrm>
          <a:prstGeom prst="rect">
            <a:avLst/>
          </a:prstGeom>
          <a:solidFill>
            <a:srgbClr val="B9A6D6">
              <a:alpha val="4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TextBox 17"/>
          <p:cNvSpPr txBox="1"/>
          <p:nvPr/>
        </p:nvSpPr>
        <p:spPr>
          <a:xfrm>
            <a:off x="640080" y="4823459"/>
            <a:ext cx="1005840" cy="835533"/>
          </a:xfrm>
          <a:prstGeom prst="rect">
            <a:avLst/>
          </a:prstGeom>
          <a:noFill/>
        </p:spPr>
        <p:txBody>
          <a:bodyPr wrap="square" lIns="0" tIns="0" rIns="0" bIns="0" anchor="ctr"/>
          <a:lstStyle/>
          <a:p>
            <a:pPr algn="l">
              <a:lnSpc>
                <a:spcPct val="105000"/>
              </a:lnSpc>
            </a:pPr>
            <a:r>
              <a:rPr sz="3600" b="0">
                <a:solidFill>
                  <a:srgbClr val="FF6F91"/>
                </a:solidFill>
                <a:latin typeface="Impact"/>
              </a:rPr>
              <a:t>04</a:t>
            </a:r>
          </a:p>
        </p:txBody>
      </p:sp>
      <p:sp>
        <p:nvSpPr>
          <p:cNvPr id="19" name="TextBox 18"/>
          <p:cNvSpPr txBox="1"/>
          <p:nvPr/>
        </p:nvSpPr>
        <p:spPr>
          <a:xfrm>
            <a:off x="1920239" y="4823459"/>
            <a:ext cx="9631375" cy="835533"/>
          </a:xfrm>
          <a:prstGeom prst="rect">
            <a:avLst/>
          </a:prstGeom>
          <a:noFill/>
        </p:spPr>
        <p:txBody>
          <a:bodyPr wrap="square" lIns="0" tIns="0" rIns="0" bIns="0" anchor="ctr"/>
          <a:lstStyle/>
          <a:p>
            <a:pPr algn="l">
              <a:lnSpc>
                <a:spcPct val="105000"/>
              </a:lnSpc>
            </a:pPr>
            <a:r>
              <a:rPr sz="2400" b="0">
                <a:solidFill>
                  <a:srgbClr val="F6EEFF"/>
                </a:solidFill>
                <a:latin typeface="Corbel"/>
              </a:rPr>
              <a:t>Долгосрочное диспансерное наблюдение и реабилитация являются залогом качества жизни.</a:t>
            </a:r>
          </a:p>
        </p:txBody>
      </p:sp>
      <p:sp>
        <p:nvSpPr>
          <p:cNvPr id="20" name="TextBox 19"/>
          <p:cNvSpPr txBox="1"/>
          <p:nvPr/>
        </p:nvSpPr>
        <p:spPr>
          <a:xfrm>
            <a:off x="640080" y="5897880"/>
            <a:ext cx="10911535" cy="457200"/>
          </a:xfrm>
          <a:prstGeom prst="rect">
            <a:avLst/>
          </a:prstGeom>
          <a:noFill/>
        </p:spPr>
        <p:txBody>
          <a:bodyPr wrap="square" lIns="0" tIns="0" rIns="0" bIns="0" anchor="t"/>
          <a:lstStyle/>
          <a:p>
            <a:pPr algn="l">
              <a:lnSpc>
                <a:spcPct val="105000"/>
              </a:lnSpc>
            </a:pPr>
            <a:r>
              <a:rPr sz="1700" b="1">
                <a:solidFill>
                  <a:srgbClr val="FFC75F"/>
                </a:solidFill>
                <a:latin typeface="Corbel"/>
              </a:rPr>
              <a:t>Своевременная диагностика и высокотехнологичная помощь дарят детям с ВПР шанс на полноценную жизнь.</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1E1030"/>
        </a:solidFill>
        <a:effectLst/>
      </p:bgPr>
    </p:bg>
    <p:spTree>
      <p:nvGrpSpPr>
        <p:cNvPr id="1" name=""/>
        <p:cNvGrpSpPr/>
        <p:nvPr/>
      </p:nvGrpSpPr>
      <p:grpSpPr>
        <a:xfrm>
          <a:off x="0" y="0"/>
          <a:ext cx="0" cy="0"/>
          <a:chOff x="0" y="0"/>
          <a:chExt cx="0" cy="0"/>
        </a:xfrm>
      </p:grpSpPr>
      <p:sp>
        <p:nvSpPr>
          <p:cNvPr id="2" name="Oval 1"/>
          <p:cNvSpPr/>
          <p:nvPr/>
        </p:nvSpPr>
        <p:spPr>
          <a:xfrm>
            <a:off x="9265615" y="-1737360"/>
            <a:ext cx="4572000" cy="4572000"/>
          </a:xfrm>
          <a:prstGeom prst="ellipse">
            <a:avLst/>
          </a:prstGeom>
          <a:solidFill>
            <a:srgbClr val="FF6F91">
              <a:alpha val="1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40080" y="457200"/>
            <a:ext cx="10911535" cy="1097280"/>
          </a:xfrm>
          <a:prstGeom prst="rect">
            <a:avLst/>
          </a:prstGeom>
          <a:noFill/>
        </p:spPr>
        <p:txBody>
          <a:bodyPr wrap="square" lIns="0" tIns="0" rIns="0" bIns="0" anchor="b"/>
          <a:lstStyle/>
          <a:p>
            <a:pPr algn="l">
              <a:lnSpc>
                <a:spcPct val="105000"/>
              </a:lnSpc>
            </a:pPr>
            <a:r>
              <a:rPr sz="3600" b="0">
                <a:solidFill>
                  <a:srgbClr val="F6EEFF"/>
                </a:solidFill>
                <a:latin typeface="Impact"/>
              </a:rPr>
              <a:t>Источники</a:t>
            </a:r>
          </a:p>
        </p:txBody>
      </p:sp>
      <p:sp>
        <p:nvSpPr>
          <p:cNvPr id="4" name="Rectangle 3"/>
          <p:cNvSpPr/>
          <p:nvPr/>
        </p:nvSpPr>
        <p:spPr>
          <a:xfrm>
            <a:off x="640080" y="1645920"/>
            <a:ext cx="10911535" cy="18288"/>
          </a:xfrm>
          <a:prstGeom prst="rect">
            <a:avLst/>
          </a:prstGeom>
          <a:solidFill>
            <a:srgbClr val="B9A6D6">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ectangle 4"/>
          <p:cNvSpPr/>
          <p:nvPr/>
        </p:nvSpPr>
        <p:spPr>
          <a:xfrm>
            <a:off x="640080" y="1618488"/>
            <a:ext cx="1188720" cy="64008"/>
          </a:xfrm>
          <a:prstGeom prst="rect">
            <a:avLst/>
          </a:prstGeom>
          <a:solidFill>
            <a:srgbClr val="FF6F9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ectangle 5"/>
          <p:cNvSpPr/>
          <p:nvPr/>
        </p:nvSpPr>
        <p:spPr>
          <a:xfrm>
            <a:off x="640080" y="6254496"/>
            <a:ext cx="10911535" cy="13716"/>
          </a:xfrm>
          <a:prstGeom prst="rect">
            <a:avLst/>
          </a:prstGeom>
          <a:solidFill>
            <a:srgbClr val="B9A6D6">
              <a:alpha val="4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640080" y="6355080"/>
            <a:ext cx="7315200" cy="274320"/>
          </a:xfrm>
          <a:prstGeom prst="rect">
            <a:avLst/>
          </a:prstGeom>
          <a:noFill/>
        </p:spPr>
        <p:txBody>
          <a:bodyPr wrap="square" lIns="0" tIns="0" rIns="0" bIns="0" anchor="t"/>
          <a:lstStyle/>
          <a:p>
            <a:pPr algn="l">
              <a:lnSpc>
                <a:spcPct val="105000"/>
              </a:lnSpc>
            </a:pPr>
            <a:r>
              <a:rPr sz="1100" b="0">
                <a:solidFill>
                  <a:srgbClr val="B9A6D6"/>
                </a:solidFill>
                <a:latin typeface="Corbel"/>
              </a:rPr>
              <a:t>Патологии плода и новорожденного: диагностика и хирургическая коррекци</a:t>
            </a:r>
          </a:p>
        </p:txBody>
      </p:sp>
      <p:sp>
        <p:nvSpPr>
          <p:cNvPr id="8" name="TextBox 7"/>
          <p:cNvSpPr txBox="1"/>
          <p:nvPr/>
        </p:nvSpPr>
        <p:spPr>
          <a:xfrm>
            <a:off x="10637215" y="6355080"/>
            <a:ext cx="914400" cy="274320"/>
          </a:xfrm>
          <a:prstGeom prst="rect">
            <a:avLst/>
          </a:prstGeom>
          <a:noFill/>
        </p:spPr>
        <p:txBody>
          <a:bodyPr wrap="square" lIns="0" tIns="0" rIns="0" bIns="0" anchor="t"/>
          <a:lstStyle/>
          <a:p>
            <a:pPr algn="r">
              <a:lnSpc>
                <a:spcPct val="105000"/>
              </a:lnSpc>
            </a:pPr>
            <a:r>
              <a:rPr sz="1100" b="0">
                <a:solidFill>
                  <a:srgbClr val="B9A6D6"/>
                </a:solidFill>
                <a:latin typeface="Corbel"/>
              </a:rPr>
              <a:t>26</a:t>
            </a:r>
          </a:p>
        </p:txBody>
      </p:sp>
      <p:sp>
        <p:nvSpPr>
          <p:cNvPr id="9" name="TextBox 8"/>
          <p:cNvSpPr txBox="1"/>
          <p:nvPr/>
        </p:nvSpPr>
        <p:spPr>
          <a:xfrm>
            <a:off x="640080" y="1783080"/>
            <a:ext cx="411480" cy="689457"/>
          </a:xfrm>
          <a:prstGeom prst="rect">
            <a:avLst/>
          </a:prstGeom>
          <a:noFill/>
        </p:spPr>
        <p:txBody>
          <a:bodyPr wrap="square" lIns="0" tIns="0" rIns="0" bIns="0" anchor="t"/>
          <a:lstStyle/>
          <a:p>
            <a:pPr algn="l">
              <a:lnSpc>
                <a:spcPct val="105000"/>
              </a:lnSpc>
            </a:pPr>
            <a:r>
              <a:rPr sz="1500" b="0">
                <a:solidFill>
                  <a:srgbClr val="FF6F91"/>
                </a:solidFill>
                <a:latin typeface="Impact"/>
              </a:rPr>
              <a:t>1</a:t>
            </a:r>
          </a:p>
        </p:txBody>
      </p:sp>
      <p:sp>
        <p:nvSpPr>
          <p:cNvPr id="10" name="TextBox 9"/>
          <p:cNvSpPr txBox="1"/>
          <p:nvPr/>
        </p:nvSpPr>
        <p:spPr>
          <a:xfrm>
            <a:off x="1143000" y="1783080"/>
            <a:ext cx="10408615" cy="634593"/>
          </a:xfrm>
          <a:prstGeom prst="rect">
            <a:avLst/>
          </a:prstGeom>
          <a:noFill/>
        </p:spPr>
        <p:txBody>
          <a:bodyPr wrap="square" lIns="0" tIns="0" rIns="0" bIns="0" anchor="t"/>
          <a:lstStyle/>
          <a:p>
            <a:pPr algn="l">
              <a:lnSpc>
                <a:spcPct val="105000"/>
              </a:lnSpc>
            </a:pPr>
            <a:r>
              <a:rPr sz="1500" b="0">
                <a:solidFill>
                  <a:srgbClr val="B9A6D6"/>
                </a:solidFill>
                <a:latin typeface="Corbel"/>
              </a:rPr>
              <a:t>Информационный портал. Распространенность и факторы риска врожденных пороков развития у детей. 2024. https://www.informio.ru/publications/id8845/Rasprostranennost-i-faktory-riska-vrozhdennyh-porokov-razvitija-u-detei</a:t>
            </a:r>
          </a:p>
        </p:txBody>
      </p:sp>
      <p:sp>
        <p:nvSpPr>
          <p:cNvPr id="11" name="TextBox 10"/>
          <p:cNvSpPr txBox="1"/>
          <p:nvPr/>
        </p:nvSpPr>
        <p:spPr>
          <a:xfrm>
            <a:off x="640080" y="2472537"/>
            <a:ext cx="411480" cy="689457"/>
          </a:xfrm>
          <a:prstGeom prst="rect">
            <a:avLst/>
          </a:prstGeom>
          <a:noFill/>
        </p:spPr>
        <p:txBody>
          <a:bodyPr wrap="square" lIns="0" tIns="0" rIns="0" bIns="0" anchor="t"/>
          <a:lstStyle/>
          <a:p>
            <a:pPr algn="l">
              <a:lnSpc>
                <a:spcPct val="105000"/>
              </a:lnSpc>
            </a:pPr>
            <a:r>
              <a:rPr sz="1500" b="0">
                <a:solidFill>
                  <a:srgbClr val="FF6F91"/>
                </a:solidFill>
                <a:latin typeface="Impact"/>
              </a:rPr>
              <a:t>2</a:t>
            </a:r>
          </a:p>
        </p:txBody>
      </p:sp>
      <p:sp>
        <p:nvSpPr>
          <p:cNvPr id="12" name="TextBox 11"/>
          <p:cNvSpPr txBox="1"/>
          <p:nvPr/>
        </p:nvSpPr>
        <p:spPr>
          <a:xfrm>
            <a:off x="1143000" y="2472537"/>
            <a:ext cx="10408615" cy="634593"/>
          </a:xfrm>
          <a:prstGeom prst="rect">
            <a:avLst/>
          </a:prstGeom>
          <a:noFill/>
        </p:spPr>
        <p:txBody>
          <a:bodyPr wrap="square" lIns="0" tIns="0" rIns="0" bIns="0" anchor="t"/>
          <a:lstStyle/>
          <a:p>
            <a:pPr algn="l">
              <a:lnSpc>
                <a:spcPct val="105000"/>
              </a:lnSpc>
            </a:pPr>
            <a:r>
              <a:rPr sz="1500" b="0">
                <a:solidFill>
                  <a:srgbClr val="B9A6D6"/>
                </a:solidFill>
                <a:latin typeface="Corbel"/>
              </a:rPr>
              <a:t>Всемирная организация здравоохранения (ВОЗ). Врожденные пороки развития: информационный бюллетень. 2025. https://www.who.int/ru/news-room/fact-sheets/detail/birth-defects</a:t>
            </a:r>
          </a:p>
        </p:txBody>
      </p:sp>
      <p:sp>
        <p:nvSpPr>
          <p:cNvPr id="13" name="TextBox 12"/>
          <p:cNvSpPr txBox="1"/>
          <p:nvPr/>
        </p:nvSpPr>
        <p:spPr>
          <a:xfrm>
            <a:off x="640080" y="3161995"/>
            <a:ext cx="411480" cy="689457"/>
          </a:xfrm>
          <a:prstGeom prst="rect">
            <a:avLst/>
          </a:prstGeom>
          <a:noFill/>
        </p:spPr>
        <p:txBody>
          <a:bodyPr wrap="square" lIns="0" tIns="0" rIns="0" bIns="0" anchor="t"/>
          <a:lstStyle/>
          <a:p>
            <a:pPr algn="l">
              <a:lnSpc>
                <a:spcPct val="105000"/>
              </a:lnSpc>
            </a:pPr>
            <a:r>
              <a:rPr sz="1500" b="0">
                <a:solidFill>
                  <a:srgbClr val="FF6F91"/>
                </a:solidFill>
                <a:latin typeface="Impact"/>
              </a:rPr>
              <a:t>3</a:t>
            </a:r>
          </a:p>
        </p:txBody>
      </p:sp>
      <p:sp>
        <p:nvSpPr>
          <p:cNvPr id="14" name="TextBox 13"/>
          <p:cNvSpPr txBox="1"/>
          <p:nvPr/>
        </p:nvSpPr>
        <p:spPr>
          <a:xfrm>
            <a:off x="1143000" y="3161995"/>
            <a:ext cx="10408615" cy="634593"/>
          </a:xfrm>
          <a:prstGeom prst="rect">
            <a:avLst/>
          </a:prstGeom>
          <a:noFill/>
        </p:spPr>
        <p:txBody>
          <a:bodyPr wrap="square" lIns="0" tIns="0" rIns="0" bIns="0" anchor="t"/>
          <a:lstStyle/>
          <a:p>
            <a:pPr algn="l">
              <a:lnSpc>
                <a:spcPct val="105000"/>
              </a:lnSpc>
            </a:pPr>
            <a:r>
              <a:rPr sz="1500" b="0">
                <a:solidFill>
                  <a:srgbClr val="B9A6D6"/>
                </a:solidFill>
                <a:latin typeface="Corbel"/>
              </a:rPr>
              <a:t>Всемирная организация здравоохранения (ВОЗ). ВОЗ настоятельно призывает расширять скрининг новорожденных. 2026. https://www.who.int/ru/news/item/23-06-2026-who-urges-scale-up-of-newborn-screening-to-improve-early-detection-and-care-of-birth-defects</a:t>
            </a:r>
          </a:p>
        </p:txBody>
      </p:sp>
      <p:sp>
        <p:nvSpPr>
          <p:cNvPr id="15" name="TextBox 14"/>
          <p:cNvSpPr txBox="1"/>
          <p:nvPr/>
        </p:nvSpPr>
        <p:spPr>
          <a:xfrm>
            <a:off x="640080" y="3851452"/>
            <a:ext cx="411480" cy="689457"/>
          </a:xfrm>
          <a:prstGeom prst="rect">
            <a:avLst/>
          </a:prstGeom>
          <a:noFill/>
        </p:spPr>
        <p:txBody>
          <a:bodyPr wrap="square" lIns="0" tIns="0" rIns="0" bIns="0" anchor="t"/>
          <a:lstStyle/>
          <a:p>
            <a:pPr algn="l">
              <a:lnSpc>
                <a:spcPct val="105000"/>
              </a:lnSpc>
            </a:pPr>
            <a:r>
              <a:rPr sz="1500" b="0">
                <a:solidFill>
                  <a:srgbClr val="FF6F91"/>
                </a:solidFill>
                <a:latin typeface="Impact"/>
              </a:rPr>
              <a:t>4</a:t>
            </a:r>
          </a:p>
        </p:txBody>
      </p:sp>
      <p:sp>
        <p:nvSpPr>
          <p:cNvPr id="16" name="TextBox 15"/>
          <p:cNvSpPr txBox="1"/>
          <p:nvPr/>
        </p:nvSpPr>
        <p:spPr>
          <a:xfrm>
            <a:off x="1143000" y="3851452"/>
            <a:ext cx="10408615" cy="634593"/>
          </a:xfrm>
          <a:prstGeom prst="rect">
            <a:avLst/>
          </a:prstGeom>
          <a:noFill/>
        </p:spPr>
        <p:txBody>
          <a:bodyPr wrap="square" lIns="0" tIns="0" rIns="0" bIns="0" anchor="t"/>
          <a:lstStyle/>
          <a:p>
            <a:pPr algn="l">
              <a:lnSpc>
                <a:spcPct val="105000"/>
              </a:lnSpc>
            </a:pPr>
            <a:r>
              <a:rPr sz="1500" b="0">
                <a:solidFill>
                  <a:srgbClr val="B9A6D6"/>
                </a:solidFill>
                <a:latin typeface="Corbel"/>
              </a:rPr>
              <a:t>Министерство здравоохранения РФ. Маршрутизация новорожденных и беременных с плодами, имеющих врожденные пороки развития. 2024. https://minzdrav.gov.ru/ministry/61/5/1/metodicheskie-rekomendatsii</a:t>
            </a:r>
          </a:p>
        </p:txBody>
      </p:sp>
      <p:sp>
        <p:nvSpPr>
          <p:cNvPr id="17" name="TextBox 16"/>
          <p:cNvSpPr txBox="1"/>
          <p:nvPr/>
        </p:nvSpPr>
        <p:spPr>
          <a:xfrm>
            <a:off x="640080" y="4540910"/>
            <a:ext cx="411480" cy="689457"/>
          </a:xfrm>
          <a:prstGeom prst="rect">
            <a:avLst/>
          </a:prstGeom>
          <a:noFill/>
        </p:spPr>
        <p:txBody>
          <a:bodyPr wrap="square" lIns="0" tIns="0" rIns="0" bIns="0" anchor="t"/>
          <a:lstStyle/>
          <a:p>
            <a:pPr algn="l">
              <a:lnSpc>
                <a:spcPct val="105000"/>
              </a:lnSpc>
            </a:pPr>
            <a:r>
              <a:rPr sz="1500" b="0">
                <a:solidFill>
                  <a:srgbClr val="FF6F91"/>
                </a:solidFill>
                <a:latin typeface="Impact"/>
              </a:rPr>
              <a:t>5</a:t>
            </a:r>
          </a:p>
        </p:txBody>
      </p:sp>
      <p:sp>
        <p:nvSpPr>
          <p:cNvPr id="18" name="TextBox 17"/>
          <p:cNvSpPr txBox="1"/>
          <p:nvPr/>
        </p:nvSpPr>
        <p:spPr>
          <a:xfrm>
            <a:off x="1143000" y="4540910"/>
            <a:ext cx="10408615" cy="634593"/>
          </a:xfrm>
          <a:prstGeom prst="rect">
            <a:avLst/>
          </a:prstGeom>
          <a:noFill/>
        </p:spPr>
        <p:txBody>
          <a:bodyPr wrap="square" lIns="0" tIns="0" rIns="0" bIns="0" anchor="t"/>
          <a:lstStyle/>
          <a:p>
            <a:pPr algn="l">
              <a:lnSpc>
                <a:spcPct val="105000"/>
              </a:lnSpc>
            </a:pPr>
            <a:r>
              <a:rPr sz="1500" b="0">
                <a:solidFill>
                  <a:srgbClr val="B9A6D6"/>
                </a:solidFill>
                <a:latin typeface="Corbel"/>
              </a:rPr>
              <a:t>Министерство здравоохранения РФ. О маршрутизации беременных с плодами, имеющих врожденные пороки развития. 2025. https://rknpa.ru/uploads/mzdrav/document/2025/01/15/2025-01-15-17-15-34_21.pdf</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Impac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orbe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Стандартная">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TotalTime>
  <Words>2611</Words>
  <Application>Microsoft Office PowerPoint</Application>
  <PresentationFormat>Широкоэкранный</PresentationFormat>
  <Paragraphs>259</Paragraphs>
  <Slides>26</Slides>
  <Notes>25</Notes>
  <HiddenSlides>0</HiddenSlides>
  <MMClips>0</MMClips>
  <ScaleCrop>false</ScaleCrop>
  <HeadingPairs>
    <vt:vector size="6" baseType="variant">
      <vt:variant>
        <vt:lpstr>Использованные шрифты</vt:lpstr>
      </vt:variant>
      <vt:variant>
        <vt:i4>3</vt:i4>
      </vt:variant>
      <vt:variant>
        <vt:lpstr>Тема</vt:lpstr>
      </vt:variant>
      <vt:variant>
        <vt:i4>1</vt:i4>
      </vt:variant>
      <vt:variant>
        <vt:lpstr>Заголовки слайдов</vt:lpstr>
      </vt:variant>
      <vt:variant>
        <vt:i4>26</vt:i4>
      </vt:variant>
    </vt:vector>
  </HeadingPairs>
  <TitlesOfParts>
    <vt:vector size="30" baseType="lpstr">
      <vt:lpstr>Arial</vt:lpstr>
      <vt:lpstr>Corbel</vt:lpstr>
      <vt:lpstr>Impact</vt:lpstr>
      <vt:lpstr>Office Theme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Admin</cp:lastModifiedBy>
  <cp:revision>2</cp:revision>
  <dcterms:created xsi:type="dcterms:W3CDTF">2013-01-27T09:14:16Z</dcterms:created>
  <dcterms:modified xsi:type="dcterms:W3CDTF">2026-10-03T13:31:29Z</dcterms:modified>
  <cp:category/>
</cp:coreProperties>
</file>