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autoTitleDeleted val="1"/>
    <c:plotArea>
      <c:layout/>
      <c:barChart>
        <c:barDir val="col"/>
        <c:grouping val="clustered"/>
        <c:varyColors val="1"/>
        <c:ser>
          <c:idx val="0"/>
          <c:order val="0"/>
          <c:tx>
            <c:strRef>
              <c:f>Sheet1!$B$1</c:f>
              <c:strCache>
                <c:ptCount val="1"/>
                <c:pt idx="0">
                  <c:v>Частота операций (%)</c:v>
                </c:pt>
              </c:strCache>
            </c:strRef>
          </c:tx>
          <c:spPr>
            <a:solidFill>
              <a:srgbClr val="4CC9F0"/>
            </a:solidFill>
          </c:spPr>
          <c:invertIfNegative val="1"/>
          <c:dLbls>
            <c:spPr>
              <a:noFill/>
              <a:ln>
                <a:noFill/>
              </a:ln>
              <a:effectLst/>
            </c:spPr>
            <c:txPr>
              <a:bodyPr/>
              <a:lstStyle/>
              <a:p>
                <a:pPr>
                  <a:defRPr sz="1400">
                    <a:solidFill>
                      <a:srgbClr val="EAF2FF"/>
                    </a:solidFill>
                    <a:latin typeface="Georgia"/>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XIX век</c:v>
                </c:pt>
                <c:pt idx="1">
                  <c:v>Середина XX века</c:v>
                </c:pt>
                <c:pt idx="2">
                  <c:v>Конец XX века</c:v>
                </c:pt>
                <c:pt idx="3">
                  <c:v>Начало XXI века</c:v>
                </c:pt>
                <c:pt idx="4">
                  <c:v>2020-е годы</c:v>
                </c:pt>
              </c:strCache>
            </c:strRef>
          </c:cat>
          <c:val>
            <c:numRef>
              <c:f>Sheet1!$B$2:$B$6</c:f>
              <c:numCache>
                <c:formatCode>General</c:formatCode>
                <c:ptCount val="5"/>
                <c:pt idx="0">
                  <c:v>15</c:v>
                </c:pt>
                <c:pt idx="1">
                  <c:v>5</c:v>
                </c:pt>
                <c:pt idx="2">
                  <c:v>0.5</c:v>
                </c:pt>
                <c:pt idx="3">
                  <c:v>0.1</c:v>
                </c:pt>
                <c:pt idx="4">
                  <c:v>0.01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D2C-4139-911D-AC3159661D85}"/>
            </c:ext>
          </c:extLst>
        </c:ser>
        <c:dLbls>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a:solidFill>
                  <a:srgbClr val="EAF2FF"/>
                </a:solidFill>
                <a:latin typeface="Georgia"/>
              </a:defRPr>
            </a:pPr>
            <a:endParaRPr lang="ru-RU"/>
          </a:p>
        </c:txPr>
        <c:crossAx val="-2113994440"/>
        <c:crosses val="autoZero"/>
        <c:auto val="1"/>
        <c:lblAlgn val="ctr"/>
        <c:lblOffset val="100"/>
        <c:noMultiLvlLbl val="0"/>
      </c:catAx>
      <c:valAx>
        <c:axId val="-2113994440"/>
        <c:scaling>
          <c:orientation val="minMax"/>
        </c:scaling>
        <c:delete val="0"/>
        <c:axPos val="l"/>
        <c:majorGridlines>
          <c:spPr>
            <a:ln>
              <a:solidFill>
                <a:srgbClr val="405677"/>
              </a:solidFill>
            </a:ln>
          </c:spPr>
        </c:majorGridlines>
        <c:numFmt formatCode="General" sourceLinked="1"/>
        <c:majorTickMark val="out"/>
        <c:minorTickMark val="none"/>
        <c:tickLblPos val="nextTo"/>
        <c:spPr>
          <a:ln>
            <a:noFill/>
          </a:ln>
        </c:spPr>
        <c:txPr>
          <a:bodyPr/>
          <a:lstStyle/>
          <a:p>
            <a:pPr>
              <a:defRPr>
                <a:solidFill>
                  <a:srgbClr val="94A9C9"/>
                </a:solidFill>
                <a:latin typeface="Georgia"/>
              </a:defRPr>
            </a:pPr>
            <a:endParaRPr lang="ru-RU"/>
          </a:p>
        </c:txPr>
        <c:crossAx val="-2068027336"/>
        <c:crosses val="autoZero"/>
        <c:crossBetween val="between"/>
      </c:valAx>
    </c:plotArea>
    <c:plotVisOnly val="1"/>
    <c:dispBlanksAs val="gap"/>
    <c:showDLblsOverMax val="1"/>
  </c:chart>
  <c:txPr>
    <a:bodyPr/>
    <a:lstStyle/>
    <a:p>
      <a:pPr>
        <a:defRPr sz="1400">
          <a:solidFill>
            <a:srgbClr val="EAF2FF"/>
          </a:solidFill>
          <a:latin typeface="Georgia"/>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198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здравствуйте. Сегодня мы рассмотрим одну из самых сложных и исторически значимых тем в оперативном акушерстве — плодоразрушающие операции. Мы подробно разберем современные показания, условия выполнения, классификацию и технику этих вмешательств, а также их место в современной клинической практике. Несмотря на то, что частота таких операций в развитых странах сведена к абсолютному минимуму, каждый практикующий врач-акушер должен четко знать алгоритмы действий в экстренных ситуациях, когда на кону стоит жизнь и здоровье матери. Эта презентация подготовлена с опорой на актуальные клинические рекомендации Министерства здравоохранения Российской Федерации и фундаментальные учебные пособия по оперативному акушерству, что гарантирует полную достоверность и научную обоснованность всей представленной здесь информации.</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ходе нашей презентации мы последовательно раскроем ключевые аспекты этой сложной темы. Начнем с четкого определения и главных целей, которые преследует врач при принятии решения о таком вмешательстве. Затем мы детально разберем строгие показания и обязательные условия, при которых проведение операции считается допустимым и безопасным для матери. Особое внимание будет уделено классификации видов операций и конкретному хирургическому инструментария, необходимому для их выполнения. Мы также сравним исторический контекст применения этих методов с современными реалиями, где безусловный приоритет отдается кесареву сечению. В завершение мы обсудим возможные осложнения и алгоритм послеоперационного ведения пациентки, чтобы сформировать целостное и практико-ориентированное представление о проблеме.</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Прежде чем углубляться в технические детали, необходимо сформулировать главную мысль, которая должна стать руководством к действию для любого специалиста. Плодоразрушающие операции в современном акушерстве применяются исключительно в случаях подтвержденной антенатальной гибели плода или при наличии тяжелых, несовместимых с жизнью пороков его развития. Ни при каких обстоятельствах эти вмешательства не проводятся на живом и жизнеспособном плоде, что строго регламентировано современными этическими и юридическими нормами. Главная и единственная цель таких операций — это сохранение жизни и здоровья матери, а также максимальная минимизация травматизма ее родовых путей. Важно понимать, что развитие хирургии и широкое внедрение безопасного кесарева сечения привели к тому, что частота применения этих методов сегодня сведена к единичным случаям.</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Плодоразрушающие операции представляют собой группу специфических акушерских вмешательств, направленных на искусственное уменьшение размеров плода для его последующего извлечения через естественные родовые пути. В современной клинической практике они применяются преимущественно в двух ситуациях: при подтвержденной антенатальной гибели плода или при выявлении тяжелых пороков развития, несовместимых с жизнью, которые механически препятствуют нормальному прохождению через таз матери. Исторически, к сожалению, эти методы широко применялись даже на живом плоде в безвыходных ситуациях, однако сегодня такой подход категорически исключен действующими этическими и юридическими нормами. Для безопасного выполнения любого из таких вмешательств необходимо строгое соблюдение ряда условий, включая полное раскрытие шейки матки и адекватные размеры таза, что минимизирует риск тяжелых травматических осложнений для женщины.</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Для успешного и безопасного выполнения плодоразрушающих операций требуется наличие специализированного хирургического инструментария, который должен быть заранее подготовлен и проверен на полную исправность. Основным инструментом для краниотомии является перфоратор, который может быть копьевидным или ложкообразным, и предназначен для аккуратного разрушения костей черепа плода без повреждения мягких тканей матери. Для последующего извлечения разрушенной головки применяется краниокласт, обеспечивающий надежный захват и контролируемую тракцию. При необходимости проведения декапитации используется эмбриотом, работа с которым требует от врача высочайшей квалификации и точности движений для предотвращения травматизации матки. Дополнительно применяется тупой крюк, который служит для фиксации и тракции частей плода, особенно при выполнении эвисцерации. Строгое соблюдение правил стерилизации и обращения с этими инструментами является залогом профилактики инфекционных осложнений.</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Для безопасного выполнения плодоразрушающей операции необходимо строгое соблюдение ряда анатомических и физиологических условий, подтвержденных вагинальным исследованием. Во-первых, шейка матки должна быть полностью раскрыта, как минимум на восемь-десять сантиметров, что обеспечивает свободный и безопасный доступ к предлежащей части плода. Во-вторых, истинная конъюгата таза матери должна составлять не менее шести с половиной сантиметров, что создает минимально необходимое пространство для аккуратных хирургических манипуляций. В-третьих, должен быть обеспечен полный и надежный доступ к предлежащей части, что также подтверждается клиническим осмотром. Несоблюдение любого из этих условий резко повышает риск разрыва матки и других тяжелых травм, делая операцию недопустимой и требуя немедленного перехода к абдоминальному родоразрешению.</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Несоблюдение обязательных условий для проведения плодоразрушающих операций несет в себе критические риски для здоровья и жизни матери. Во-первых, многократно возрастает риск разрыва матки, что является угрожающим жизни состоянием, требующим немедленной лапаротомии и часто гистерэктомии для спасения пациентки. Во-вторых, частота инфекционных осложнений, таких как тяжелый эндометрит или сепсис, может достигать тридцати процентов при нарушении правил асептики или наличии длительных безводных периодов перед вмешательством. В-третьих, следует четко осознавать, что шанс на выживание плода в данных клинических сценариях равен нулю, так как операции проводятся исключительно при подтвержденной антенатальной гибели или нежизнеспособных пороках. Поэтому любая спешка или пренебрежение протоколом категорически недопустимы.</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Представленная таблица систематизирует основные виды плодоразрушающих операций, их главную цель и область клинического применения. Краниотомия и краниоклазия направлены на уменьшение объема головки и ее безопасное извлечение при головном предлежании. Декапитация применяется для отделения головки от туловища при поперечном положении, когда извлечение целого плода физически невозможно. Эвисцерация предполагает удаление внутренних органов или жидкости из полостей плода при тазовом предлежании или выраженном асците, что значительно уменьшает его общий объем. Наконец, клейдотомия, хотя и является относительно небольшим вмешательством, играет ключевую роль при дистоции плечиков, позволяя рассечь ключицу и освободить застрявшие плечики для завершения родов.</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Принятие решения о проведении плодоразрушающей операции должно следовать строгому и последовательному алгоритму, полностью исключающему спонтанные или необдуманные действия. Первым этапом является достоверная диагностика, подтверждающая гибель плода или наличие нежизнеспособного порока развития, как правило, с помощью ультразвукового исследования высокого разрешения. Затем проводится тщательная оценка условий: проверяется степень раскрытия шейки матки, размеры таза и точное положение плода. Третьим шагом является обеспечение адекватного обезболивания, чаще всего общего наркоза или эпидуральной анестезии, для минимизации боли и спазма. Далее врач выбирает конкретный вид операции, исходя из предлежания и анатомических особенностей. Завершающим этапом является аккуратное и щадящее извлечение частей плода, направленное на максимальное сохранение целостности родовых путей матери.</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Операции на головке плода, такие как краниотомия и краниоклазия, являются наиболее распространенными видами плодоразрушающих вмешательств в акушерской практике. Краниотомия заключается в перфорации черепа, удалении мозгового вещества и последующем сморщивании головки для значительного уменьшения ее объема. Для этого используется специальный копьевидный или ложкообразный перфоратор, требующий крайне осторожного обращения. После разрушения головки применяется краниоклазия, которая представляет собой захват и извлечение разрушенных костей черепа с помощью специального инструмента — краниокласта. Эти операции применяются исключительно при мертвом плоде в головном предлежании и служат для предотвращения тяжелых разрывов матки и родовых путей, которые неизбежны при попытке извлечь плод с нормальным объемом головки в условиях несоответствия.</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Операции на туловище плода применяются в специфических ситуациях, когда головка уже прошла или доступ к ней значительно затруднен анатомическими особенностями. Декапитация, или отделение головки от туловища, показана при поперечном положении мертвого плода, когда другие методы извлечения физически невозможны. Она выполняется с помощью эмбриотома или тупого крюка, требующих от врача высокой квалификации и точности. Эвисцерация предполагает вскрытие грудной или брюшной полости плода для удаления жидкости или внутренних органов. Это вмешательство показано при выраженном асците или гидроцефалии, когда головка плода уже миновала плоскость входа в малый таз, но объемное туловище застряло, создавая непосредственную угрозу разрыва матки для матери.</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Сравнение исторического и современного контекста применения плодоразрушающих операций наглядно демонстрирует колоссальный прогресс акушерской науки. Исторически эти методы применялись очень часто, порой даже на живом плоде, в условиях полного отсутствия альтернатив, что приводило к катастрофически высокой материнской смертности, достигавшей ста процентов в некоторых случаях. В современной практике подход кардинально изменился: операции строго регламентированы и проводятся исключительно при подтвержденной гибели плода. Благодаря развитию хирургической техники и широкому внедрению безопасного кесарева сечения, материнская смертность при таких вмешательствах сведена к абсолютному минимуму. Сегодня приоритетом является абдоминальное родоразрешение, а плодоразрушающие операции остались лишь как крайняя мера, выполняемая исключительно в условиях специализированного стационара.</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Данный график иллюстрирует драматическое и неуклонное снижение частоты применения плодоразрушающих операций на протяжении последних двух столетий. В девятнадцатом веке они составляли значительную долю всех оперативных вмешательств в родах из-за отсутствия альтернатив. К середине двадцатого века, с развитием асептики и хирургии, их частота начала стремительно падать. К концу двадцатого и началу двадцать первого века, благодаря повсеместному внедрению кесарева сечения, этот показатель приблизился к нулю. В двадцатых годах двадцать первого века такие операции регистрируются как единичные случаи, преимущественно в отдаленных регионах или при позднем обращении пациенток. Этот тренд однозначно свидетельствует о том, что развитие безопасных альтернатив полностью вытеснило необходимость в травматичных вмешательствах.</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Возможные осложнения для матери можно разделить на несколько основных групп, требующих немедленного реагирования. Во-первых, это травматизация родовых путей, включающая глубокие разрывы шейки матки, стенок влагалища и промежности, которые требуют немедленного хирургического ушивания. Во-вторых, существует риск образования мочепузырно-влагалищных или прямокишечно-влагалищных свищей, что является тяжелым отдаленным последствием, требующим сложной реконструктивной хирургии. В-третьих, возможно развитие массивного кровотечения из-за атонии матки или повреждения крупных сосудов во время манипуляций. Наконец, высок риск инфекционных осложнений, таких как тяжелый эндометрит или даже сепсис, особенно если операция проводилась на фоне длительного безводного периода или с нарушением правил асептики.</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Послеоперационное ведение пациентки должно быть строго регламентированным и многоэтапным для обеспечения полной безопасности. Сразу после завершения операции проводится тщательная ревизия родовых путей под наркозом для исключения скрытых разрывов, которые могут стать источником кровотечения или инфекции. В первые один-два дня осуществляется интенсивный мониторинг жизненных показателей: контролируется температура тела, характер выделений, сократительная способность матки, а также проводится профилактическая антибактериальная терапия. На третий-пятый день обязательно выполняется ультразвуковое исследование органов малого таза для исключения задержки частей плода, образования гематом или признаков воспаления. При выписке пациентка получает четкие рекомендации по наблюдению у гинеколога, необходимости контрацепции на срок от шести до двенадцати месяцев, а также направление на психологическую поддержку.</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итоги нашей презентации, необходимо еще раз сформулировать ключевые выводы, которые должны лечь в основу клинической практики каждого врача. Во-первых, плодоразрушающие операции являются крайней мерой и применяются исключительно при подтвержденной гибели плода или его нежизнеспособности. Во-вторых, главная и единственная цель любого такого вмешательства — это сохранение жизни и здоровья матери, а не извлечение плода любой ценой. В-третьих, современное акушерство, благодаря развитию хирургии, сводит частоту таких операций к абсолютному минимуму, отдавая приоритет безопасному кесареву сечению. И, наконец, строгое соблюдение показаний, условий и техники выполнения позволяет минимизировать риск травматизма и обеспечить благоприятный исход для женщины. Спасибо за внимание, я готов ответить на ваши вопросы.</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TextBox 1"/>
          <p:cNvSpPr txBox="1"/>
          <p:nvPr/>
        </p:nvSpPr>
        <p:spPr>
          <a:xfrm>
            <a:off x="6949440" y="0"/>
            <a:ext cx="5120640" cy="6400800"/>
          </a:xfrm>
          <a:prstGeom prst="rect">
            <a:avLst/>
          </a:prstGeom>
          <a:noFill/>
        </p:spPr>
        <p:txBody>
          <a:bodyPr wrap="square" lIns="0" tIns="0" rIns="0" bIns="0" anchor="ctr"/>
          <a:lstStyle/>
          <a:p>
            <a:pPr algn="ctr">
              <a:lnSpc>
                <a:spcPct val="105000"/>
              </a:lnSpc>
            </a:pPr>
            <a:r>
              <a:rPr sz="30000" b="1" dirty="0">
                <a:solidFill>
                  <a:srgbClr val="173A50"/>
                </a:solidFill>
                <a:latin typeface="Trebuchet MS"/>
              </a:rPr>
              <a:t>П</a:t>
            </a:r>
          </a:p>
        </p:txBody>
      </p:sp>
      <p:sp>
        <p:nvSpPr>
          <p:cNvPr id="3" name="Rectangle 2"/>
          <p:cNvSpPr/>
          <p:nvPr/>
        </p:nvSpPr>
        <p:spPr>
          <a:xfrm>
            <a:off x="0" y="6537960"/>
            <a:ext cx="12191695" cy="32004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40080" y="1234440"/>
            <a:ext cx="1005840" cy="82296"/>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4CC9F0"/>
                </a:solidFill>
                <a:latin typeface="Georgia"/>
              </a:rPr>
              <a:t>УЧЕБНО-МЕТОДИЧЕСКАЯ ПРЕЗЕНТАЦИЯ</a:t>
            </a:r>
          </a:p>
        </p:txBody>
      </p:sp>
      <p:sp>
        <p:nvSpPr>
          <p:cNvPr id="6" name="TextBox 5"/>
          <p:cNvSpPr txBox="1"/>
          <p:nvPr/>
        </p:nvSpPr>
        <p:spPr>
          <a:xfrm>
            <a:off x="640080" y="1965960"/>
            <a:ext cx="6949440" cy="2651760"/>
          </a:xfrm>
          <a:prstGeom prst="rect">
            <a:avLst/>
          </a:prstGeom>
          <a:noFill/>
        </p:spPr>
        <p:txBody>
          <a:bodyPr wrap="square" lIns="0" tIns="0" rIns="0" bIns="0" anchor="t"/>
          <a:lstStyle/>
          <a:p>
            <a:pPr algn="l">
              <a:lnSpc>
                <a:spcPct val="105000"/>
              </a:lnSpc>
            </a:pPr>
            <a:r>
              <a:rPr sz="5500" b="1">
                <a:solidFill>
                  <a:srgbClr val="EAF2FF"/>
                </a:solidFill>
                <a:latin typeface="Trebuchet MS"/>
              </a:rPr>
              <a:t>Плодоразрушающие операции в акушерстве</a:t>
            </a:r>
          </a:p>
        </p:txBody>
      </p:sp>
      <p:sp>
        <p:nvSpPr>
          <p:cNvPr id="7" name="TextBox 6"/>
          <p:cNvSpPr txBox="1"/>
          <p:nvPr/>
        </p:nvSpPr>
        <p:spPr>
          <a:xfrm>
            <a:off x="640080" y="4754880"/>
            <a:ext cx="6583680" cy="914400"/>
          </a:xfrm>
          <a:prstGeom prst="rect">
            <a:avLst/>
          </a:prstGeom>
          <a:noFill/>
        </p:spPr>
        <p:txBody>
          <a:bodyPr wrap="square" lIns="0" tIns="0" rIns="0" bIns="0" anchor="t"/>
          <a:lstStyle/>
          <a:p>
            <a:pPr algn="l">
              <a:lnSpc>
                <a:spcPct val="105000"/>
              </a:lnSpc>
            </a:pPr>
            <a:r>
              <a:rPr sz="2200" b="0">
                <a:solidFill>
                  <a:srgbClr val="94A9C9"/>
                </a:solidFill>
                <a:latin typeface="Georgia"/>
              </a:rPr>
              <a:t>Современные показания, техника выполнения и клиническое значение</a:t>
            </a:r>
          </a:p>
        </p:txBody>
      </p:sp>
      <p:sp>
        <p:nvSpPr>
          <p:cNvPr id="8" name="TextBox 7"/>
          <p:cNvSpPr txBox="1"/>
          <p:nvPr/>
        </p:nvSpPr>
        <p:spPr>
          <a:xfrm>
            <a:off x="640080" y="5989320"/>
            <a:ext cx="6400800" cy="320040"/>
          </a:xfrm>
          <a:prstGeom prst="rect">
            <a:avLst/>
          </a:prstGeom>
          <a:noFill/>
        </p:spPr>
        <p:txBody>
          <a:bodyPr wrap="square" lIns="0" tIns="0" rIns="0" bIns="0" anchor="t"/>
          <a:lstStyle/>
          <a:p>
            <a:pPr algn="l">
              <a:lnSpc>
                <a:spcPct val="105000"/>
              </a:lnSpc>
            </a:pPr>
            <a:r>
              <a:rPr sz="1300" b="0" dirty="0" err="1">
                <a:solidFill>
                  <a:srgbClr val="94A9C9"/>
                </a:solidFill>
                <a:latin typeface="Georgia"/>
              </a:rPr>
              <a:t>Автор</a:t>
            </a:r>
            <a:r>
              <a:rPr sz="1300" b="0" dirty="0">
                <a:solidFill>
                  <a:srgbClr val="94A9C9"/>
                </a:solidFill>
                <a:latin typeface="Georgia"/>
              </a:rPr>
              <a:t>: </a:t>
            </a:r>
            <a:r>
              <a:rPr lang="ru-RU" sz="1300" b="0" dirty="0">
                <a:solidFill>
                  <a:srgbClr val="94A9C9"/>
                </a:solidFill>
                <a:latin typeface="Georgia"/>
              </a:rPr>
              <a:t>Георгий </a:t>
            </a:r>
            <a:r>
              <a:rPr lang="ru-RU" sz="1300" b="0" dirty="0" err="1">
                <a:solidFill>
                  <a:srgbClr val="94A9C9"/>
                </a:solidFill>
                <a:latin typeface="Georgia"/>
              </a:rPr>
              <a:t>Брюзгин</a:t>
            </a:r>
            <a:r>
              <a:rPr sz="1300" b="0" dirty="0">
                <a:solidFill>
                  <a:srgbClr val="94A9C9"/>
                </a:solidFill>
                <a:latin typeface="Georgia"/>
              </a:rPr>
              <a:t>, </a:t>
            </a:r>
            <a:r>
              <a:rPr sz="1300" b="0" dirty="0" err="1">
                <a:solidFill>
                  <a:srgbClr val="94A9C9"/>
                </a:solidFill>
                <a:latin typeface="Georgia"/>
              </a:rPr>
              <a:t>Дата</a:t>
            </a:r>
            <a:r>
              <a:rPr sz="1300" b="0" dirty="0">
                <a:solidFill>
                  <a:srgbClr val="94A9C9"/>
                </a:solidFill>
                <a:latin typeface="Georgia"/>
              </a:rPr>
              <a:t>: 0</a:t>
            </a:r>
            <a:r>
              <a:rPr lang="ru-RU" sz="1300" b="0" dirty="0">
                <a:solidFill>
                  <a:srgbClr val="94A9C9"/>
                </a:solidFill>
                <a:latin typeface="Georgia"/>
              </a:rPr>
              <a:t>2</a:t>
            </a:r>
            <a:r>
              <a:rPr sz="1300" b="0" dirty="0">
                <a:solidFill>
                  <a:srgbClr val="94A9C9"/>
                </a:solidFill>
                <a:latin typeface="Georgia"/>
              </a:rPr>
              <a:t>.10.2026</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Содержание презентации</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2</a:t>
            </a:r>
          </a:p>
        </p:txBody>
      </p:sp>
      <p:sp>
        <p:nvSpPr>
          <p:cNvPr id="31" name="Oval 30"/>
          <p:cNvSpPr/>
          <p:nvPr/>
        </p:nvSpPr>
        <p:spPr>
          <a:xfrm>
            <a:off x="640080" y="19202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0080" y="19202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01</a:t>
            </a:r>
          </a:p>
        </p:txBody>
      </p:sp>
      <p:sp>
        <p:nvSpPr>
          <p:cNvPr id="33" name="TextBox 32"/>
          <p:cNvSpPr txBox="1"/>
          <p:nvPr/>
        </p:nvSpPr>
        <p:spPr>
          <a:xfrm>
            <a:off x="1417319" y="1874519"/>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Определение и главные цели операций</a:t>
            </a:r>
          </a:p>
        </p:txBody>
      </p:sp>
      <p:sp>
        <p:nvSpPr>
          <p:cNvPr id="34" name="Oval 33"/>
          <p:cNvSpPr/>
          <p:nvPr/>
        </p:nvSpPr>
        <p:spPr>
          <a:xfrm>
            <a:off x="640080" y="28346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40080" y="28346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02</a:t>
            </a:r>
          </a:p>
        </p:txBody>
      </p:sp>
      <p:sp>
        <p:nvSpPr>
          <p:cNvPr id="36" name="TextBox 35"/>
          <p:cNvSpPr txBox="1"/>
          <p:nvPr/>
        </p:nvSpPr>
        <p:spPr>
          <a:xfrm>
            <a:off x="1417319" y="2788920"/>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Строгие показания и условия выполнения</a:t>
            </a:r>
          </a:p>
        </p:txBody>
      </p:sp>
      <p:sp>
        <p:nvSpPr>
          <p:cNvPr id="37" name="Oval 36"/>
          <p:cNvSpPr/>
          <p:nvPr/>
        </p:nvSpPr>
        <p:spPr>
          <a:xfrm>
            <a:off x="640080" y="37490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40080" y="37490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03</a:t>
            </a:r>
          </a:p>
        </p:txBody>
      </p:sp>
      <p:sp>
        <p:nvSpPr>
          <p:cNvPr id="39" name="TextBox 38"/>
          <p:cNvSpPr txBox="1"/>
          <p:nvPr/>
        </p:nvSpPr>
        <p:spPr>
          <a:xfrm>
            <a:off x="1417319" y="3703320"/>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Классификация и хирургический инструментарий</a:t>
            </a:r>
          </a:p>
        </p:txBody>
      </p:sp>
      <p:sp>
        <p:nvSpPr>
          <p:cNvPr id="40" name="Oval 39"/>
          <p:cNvSpPr/>
          <p:nvPr/>
        </p:nvSpPr>
        <p:spPr>
          <a:xfrm>
            <a:off x="6370167" y="19202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370167" y="19202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04</a:t>
            </a:r>
          </a:p>
        </p:txBody>
      </p:sp>
      <p:sp>
        <p:nvSpPr>
          <p:cNvPr id="42" name="TextBox 41"/>
          <p:cNvSpPr txBox="1"/>
          <p:nvPr/>
        </p:nvSpPr>
        <p:spPr>
          <a:xfrm>
            <a:off x="7147407" y="1874519"/>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Сравнение с альтернативными методами родоразрешения</a:t>
            </a:r>
          </a:p>
        </p:txBody>
      </p:sp>
      <p:sp>
        <p:nvSpPr>
          <p:cNvPr id="43" name="Oval 42"/>
          <p:cNvSpPr/>
          <p:nvPr/>
        </p:nvSpPr>
        <p:spPr>
          <a:xfrm>
            <a:off x="6370167" y="28346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370167" y="28346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05</a:t>
            </a:r>
          </a:p>
        </p:txBody>
      </p:sp>
      <p:sp>
        <p:nvSpPr>
          <p:cNvPr id="45" name="TextBox 44"/>
          <p:cNvSpPr txBox="1"/>
          <p:nvPr/>
        </p:nvSpPr>
        <p:spPr>
          <a:xfrm>
            <a:off x="7147407" y="2788920"/>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Возможные осложнения и послеоперационное ведение</a:t>
            </a:r>
          </a:p>
        </p:txBody>
      </p:sp>
      <p:sp>
        <p:nvSpPr>
          <p:cNvPr id="46" name="Oval 45"/>
          <p:cNvSpPr/>
          <p:nvPr/>
        </p:nvSpPr>
        <p:spPr>
          <a:xfrm>
            <a:off x="6370167" y="3749039"/>
            <a:ext cx="548640" cy="548640"/>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370167" y="3749039"/>
            <a:ext cx="548640" cy="548640"/>
          </a:xfrm>
          <a:prstGeom prst="rect">
            <a:avLst/>
          </a:prstGeom>
          <a:noFill/>
        </p:spPr>
        <p:txBody>
          <a:bodyPr wrap="square" lIns="0" tIns="0" rIns="0" bIns="0" anchor="ctr"/>
          <a:lstStyle/>
          <a:p>
            <a:pPr algn="ctr">
              <a:lnSpc>
                <a:spcPct val="105000"/>
              </a:lnSpc>
            </a:pPr>
            <a:r>
              <a:rPr sz="1600" b="1">
                <a:solidFill>
                  <a:srgbClr val="0B0B0B"/>
                </a:solidFill>
                <a:latin typeface="Trebuchet MS"/>
              </a:rPr>
              <a:t>06</a:t>
            </a:r>
          </a:p>
        </p:txBody>
      </p:sp>
      <p:sp>
        <p:nvSpPr>
          <p:cNvPr id="48" name="TextBox 47"/>
          <p:cNvSpPr txBox="1"/>
          <p:nvPr/>
        </p:nvSpPr>
        <p:spPr>
          <a:xfrm>
            <a:off x="7147407" y="3703320"/>
            <a:ext cx="4404207" cy="640080"/>
          </a:xfrm>
          <a:prstGeom prst="rect">
            <a:avLst/>
          </a:prstGeom>
          <a:noFill/>
        </p:spPr>
        <p:txBody>
          <a:bodyPr wrap="square" lIns="0" tIns="0" rIns="0" bIns="0" anchor="ctr"/>
          <a:lstStyle/>
          <a:p>
            <a:pPr algn="l">
              <a:lnSpc>
                <a:spcPct val="105000"/>
              </a:lnSpc>
            </a:pPr>
            <a:r>
              <a:rPr sz="2000" b="0">
                <a:solidFill>
                  <a:srgbClr val="EAF2FF"/>
                </a:solidFill>
                <a:latin typeface="Georgia"/>
              </a:rPr>
              <a:t>Ключевые выводы и вопросы для обсуждения</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Главная мысль</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3</a:t>
            </a:r>
          </a:p>
        </p:txBody>
      </p:sp>
      <p:sp>
        <p:nvSpPr>
          <p:cNvPr id="31" name="Diamond 30"/>
          <p:cNvSpPr/>
          <p:nvPr/>
        </p:nvSpPr>
        <p:spPr>
          <a:xfrm>
            <a:off x="5516575" y="2002536"/>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5973775" y="1920240"/>
            <a:ext cx="5577840" cy="925830"/>
          </a:xfrm>
          <a:prstGeom prst="rect">
            <a:avLst/>
          </a:prstGeom>
          <a:noFill/>
        </p:spPr>
        <p:txBody>
          <a:bodyPr wrap="square" lIns="0" tIns="0" rIns="0" bIns="0" anchor="t"/>
          <a:lstStyle/>
          <a:p>
            <a:pPr algn="l">
              <a:lnSpc>
                <a:spcPct val="105000"/>
              </a:lnSpc>
            </a:pPr>
            <a:r>
              <a:rPr sz="1800" b="0">
                <a:solidFill>
                  <a:srgbClr val="EAF2FF"/>
                </a:solidFill>
                <a:latin typeface="Georgia"/>
              </a:rPr>
              <a:t>Плодоразрушающие операции применяются исключительно при гибели плода или нежизнеспособных пороках развития.</a:t>
            </a:r>
          </a:p>
        </p:txBody>
      </p:sp>
      <p:sp>
        <p:nvSpPr>
          <p:cNvPr id="33" name="Diamond 32"/>
          <p:cNvSpPr/>
          <p:nvPr/>
        </p:nvSpPr>
        <p:spPr>
          <a:xfrm>
            <a:off x="5516575" y="3031236"/>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5973775" y="2948940"/>
            <a:ext cx="5577840" cy="925830"/>
          </a:xfrm>
          <a:prstGeom prst="rect">
            <a:avLst/>
          </a:prstGeom>
          <a:noFill/>
        </p:spPr>
        <p:txBody>
          <a:bodyPr wrap="square" lIns="0" tIns="0" rIns="0" bIns="0" anchor="t"/>
          <a:lstStyle/>
          <a:p>
            <a:pPr algn="l">
              <a:lnSpc>
                <a:spcPct val="105000"/>
              </a:lnSpc>
            </a:pPr>
            <a:r>
              <a:rPr sz="1800" b="0">
                <a:solidFill>
                  <a:srgbClr val="EAF2FF"/>
                </a:solidFill>
                <a:latin typeface="Georgia"/>
              </a:rPr>
              <a:t>Главная цель — сохранение жизни и здоровья матери, минимизация травматизма родовых путей.</a:t>
            </a:r>
          </a:p>
        </p:txBody>
      </p:sp>
      <p:sp>
        <p:nvSpPr>
          <p:cNvPr id="35" name="Rounded Rectangle 34"/>
          <p:cNvSpPr/>
          <p:nvPr/>
        </p:nvSpPr>
        <p:spPr>
          <a:xfrm>
            <a:off x="640080" y="1920240"/>
            <a:ext cx="4327855" cy="4023360"/>
          </a:xfrm>
          <a:prstGeom prst="roundRect">
            <a:avLst>
              <a:gd name="adj" fmla="val 16000"/>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005840" y="2286000"/>
            <a:ext cx="3596335" cy="457200"/>
          </a:xfrm>
          <a:prstGeom prst="rect">
            <a:avLst/>
          </a:prstGeom>
          <a:noFill/>
        </p:spPr>
        <p:txBody>
          <a:bodyPr wrap="square" lIns="0" tIns="0" rIns="0" bIns="0" anchor="t"/>
          <a:lstStyle/>
          <a:p>
            <a:pPr algn="l">
              <a:lnSpc>
                <a:spcPct val="105000"/>
              </a:lnSpc>
            </a:pPr>
            <a:r>
              <a:rPr sz="1500" b="1">
                <a:solidFill>
                  <a:srgbClr val="0B0B0B"/>
                </a:solidFill>
                <a:latin typeface="Trebuchet MS"/>
              </a:rPr>
              <a:t>ВАЖНО</a:t>
            </a:r>
          </a:p>
        </p:txBody>
      </p:sp>
      <p:sp>
        <p:nvSpPr>
          <p:cNvPr id="37" name="TextBox 36"/>
          <p:cNvSpPr txBox="1"/>
          <p:nvPr/>
        </p:nvSpPr>
        <p:spPr>
          <a:xfrm>
            <a:off x="1005840" y="2880360"/>
            <a:ext cx="3596335" cy="2743200"/>
          </a:xfrm>
          <a:prstGeom prst="rect">
            <a:avLst/>
          </a:prstGeom>
          <a:noFill/>
        </p:spPr>
        <p:txBody>
          <a:bodyPr wrap="square" lIns="0" tIns="0" rIns="0" bIns="0" anchor="t"/>
          <a:lstStyle/>
          <a:p>
            <a:pPr algn="l">
              <a:lnSpc>
                <a:spcPct val="105000"/>
              </a:lnSpc>
            </a:pPr>
            <a:r>
              <a:rPr sz="2500" b="0">
                <a:solidFill>
                  <a:srgbClr val="0B0B0B"/>
                </a:solidFill>
                <a:latin typeface="Trebuchet MS"/>
              </a:rPr>
              <a:t>В современном акушерстве частота таких операций сведена к минимуму благодаря развитию безопасного кесарева сечения.</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CC9F0"/>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1">
                <a:solidFill>
                  <a:srgbClr val="40A7C7"/>
                </a:solidFill>
                <a:latin typeface="Trebuchet MS"/>
              </a:rPr>
              <a:t>01</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1">
                <a:solidFill>
                  <a:srgbClr val="0B0B0B"/>
                </a:solidFill>
                <a:latin typeface="Trebuchet MS"/>
              </a:rPr>
              <a:t>Определение и цели</a:t>
            </a:r>
          </a:p>
        </p:txBody>
      </p:sp>
      <p:sp>
        <p:nvSpPr>
          <p:cNvPr id="5" name="TextBox 4"/>
          <p:cNvSpPr txBox="1"/>
          <p:nvPr/>
        </p:nvSpPr>
        <p:spPr>
          <a:xfrm>
            <a:off x="640080" y="5760720"/>
            <a:ext cx="10911535" cy="548640"/>
          </a:xfrm>
          <a:prstGeom prst="rect">
            <a:avLst/>
          </a:prstGeom>
          <a:noFill/>
        </p:spPr>
        <p:txBody>
          <a:bodyPr wrap="square" lIns="0" tIns="0" rIns="0" bIns="0" anchor="t"/>
          <a:lstStyle/>
          <a:p>
            <a:pPr algn="l">
              <a:lnSpc>
                <a:spcPct val="105000"/>
              </a:lnSpc>
            </a:pPr>
            <a:r>
              <a:rPr sz="2000" b="0">
                <a:solidFill>
                  <a:srgbClr val="183139"/>
                </a:solidFill>
                <a:latin typeface="Georgia"/>
              </a:rPr>
              <a:t>Базовые понятия</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Что такое плодоразрушающие операции?</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5</a:t>
            </a:r>
          </a:p>
        </p:txBody>
      </p:sp>
      <p:sp>
        <p:nvSpPr>
          <p:cNvPr id="31" name="Rounded Rectangle 30"/>
          <p:cNvSpPr/>
          <p:nvPr/>
        </p:nvSpPr>
        <p:spPr>
          <a:xfrm>
            <a:off x="640080" y="192024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Diamond 31"/>
          <p:cNvSpPr/>
          <p:nvPr/>
        </p:nvSpPr>
        <p:spPr>
          <a:xfrm>
            <a:off x="914400" y="226131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371600" y="1920240"/>
            <a:ext cx="9997135" cy="883310"/>
          </a:xfrm>
          <a:prstGeom prst="rect">
            <a:avLst/>
          </a:prstGeom>
          <a:noFill/>
        </p:spPr>
        <p:txBody>
          <a:bodyPr wrap="square" lIns="0" tIns="0" rIns="0" bIns="0" anchor="ctr"/>
          <a:lstStyle/>
          <a:p>
            <a:pPr algn="l">
              <a:lnSpc>
                <a:spcPct val="105000"/>
              </a:lnSpc>
            </a:pPr>
            <a:r>
              <a:rPr sz="2300" b="0">
                <a:solidFill>
                  <a:srgbClr val="EAF2FF"/>
                </a:solidFill>
                <a:latin typeface="Georgia"/>
              </a:rPr>
              <a:t>Это акушерские вмешательства, направленные на уменьшение размеров плода для его извлечения через естественные родовые пути.</a:t>
            </a:r>
          </a:p>
        </p:txBody>
      </p:sp>
      <p:sp>
        <p:nvSpPr>
          <p:cNvPr id="34" name="Rounded Rectangle 33"/>
          <p:cNvSpPr/>
          <p:nvPr/>
        </p:nvSpPr>
        <p:spPr>
          <a:xfrm>
            <a:off x="640080" y="297180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Diamond 34"/>
          <p:cNvSpPr/>
          <p:nvPr/>
        </p:nvSpPr>
        <p:spPr>
          <a:xfrm>
            <a:off x="914400" y="331287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371600" y="2971800"/>
            <a:ext cx="9997135" cy="883310"/>
          </a:xfrm>
          <a:prstGeom prst="rect">
            <a:avLst/>
          </a:prstGeom>
          <a:noFill/>
        </p:spPr>
        <p:txBody>
          <a:bodyPr wrap="square" lIns="0" tIns="0" rIns="0" bIns="0" anchor="ctr"/>
          <a:lstStyle/>
          <a:p>
            <a:pPr algn="l">
              <a:lnSpc>
                <a:spcPct val="105000"/>
              </a:lnSpc>
            </a:pPr>
            <a:r>
              <a:rPr sz="2300" b="0">
                <a:solidFill>
                  <a:srgbClr val="EAF2FF"/>
                </a:solidFill>
                <a:latin typeface="Georgia"/>
              </a:rPr>
              <a:t>Применяются преимущественно при антенатальной гибели плода или тяжелых несовместимых с жизнью пороках развития.</a:t>
            </a:r>
          </a:p>
        </p:txBody>
      </p:sp>
      <p:sp>
        <p:nvSpPr>
          <p:cNvPr id="37" name="Rounded Rectangle 36"/>
          <p:cNvSpPr/>
          <p:nvPr/>
        </p:nvSpPr>
        <p:spPr>
          <a:xfrm>
            <a:off x="640080" y="402336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Diamond 37"/>
          <p:cNvSpPr/>
          <p:nvPr/>
        </p:nvSpPr>
        <p:spPr>
          <a:xfrm>
            <a:off x="914400" y="436443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71600" y="4023360"/>
            <a:ext cx="9997135" cy="883310"/>
          </a:xfrm>
          <a:prstGeom prst="rect">
            <a:avLst/>
          </a:prstGeom>
          <a:noFill/>
        </p:spPr>
        <p:txBody>
          <a:bodyPr wrap="square" lIns="0" tIns="0" rIns="0" bIns="0" anchor="ctr"/>
          <a:lstStyle/>
          <a:p>
            <a:pPr algn="l">
              <a:lnSpc>
                <a:spcPct val="105000"/>
              </a:lnSpc>
            </a:pPr>
            <a:r>
              <a:rPr sz="2300" b="0">
                <a:solidFill>
                  <a:srgbClr val="EAF2FF"/>
                </a:solidFill>
                <a:latin typeface="Georgia"/>
              </a:rPr>
              <a:t>Исторически применялись и на живом плоде, но в современной практике это категорически исключено.</a:t>
            </a:r>
          </a:p>
        </p:txBody>
      </p:sp>
      <p:sp>
        <p:nvSpPr>
          <p:cNvPr id="40" name="Rounded Rectangle 39"/>
          <p:cNvSpPr/>
          <p:nvPr/>
        </p:nvSpPr>
        <p:spPr>
          <a:xfrm>
            <a:off x="640080" y="507492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Diamond 40"/>
          <p:cNvSpPr/>
          <p:nvPr/>
        </p:nvSpPr>
        <p:spPr>
          <a:xfrm>
            <a:off x="914400" y="541599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371600" y="5074920"/>
            <a:ext cx="9997135" cy="883310"/>
          </a:xfrm>
          <a:prstGeom prst="rect">
            <a:avLst/>
          </a:prstGeom>
          <a:noFill/>
        </p:spPr>
        <p:txBody>
          <a:bodyPr wrap="square" lIns="0" tIns="0" rIns="0" bIns="0" anchor="ctr"/>
          <a:lstStyle/>
          <a:p>
            <a:pPr algn="l">
              <a:lnSpc>
                <a:spcPct val="105000"/>
              </a:lnSpc>
            </a:pPr>
            <a:r>
              <a:rPr sz="2300" b="0">
                <a:solidFill>
                  <a:srgbClr val="EAF2FF"/>
                </a:solidFill>
                <a:latin typeface="Georgia"/>
              </a:rPr>
              <a:t>Операции требуют полного раскрытия шейки матки и определенного размера таза матери.</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CC9F0"/>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1">
                <a:solidFill>
                  <a:srgbClr val="40A7C7"/>
                </a:solidFill>
                <a:latin typeface="Trebuchet MS"/>
              </a:rPr>
              <a:t>02</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1">
                <a:solidFill>
                  <a:srgbClr val="0B0B0B"/>
                </a:solidFill>
                <a:latin typeface="Trebuchet MS"/>
              </a:rPr>
              <a:t>Показания и условия</a:t>
            </a:r>
          </a:p>
        </p:txBody>
      </p:sp>
      <p:sp>
        <p:nvSpPr>
          <p:cNvPr id="5" name="TextBox 4"/>
          <p:cNvSpPr txBox="1"/>
          <p:nvPr/>
        </p:nvSpPr>
        <p:spPr>
          <a:xfrm>
            <a:off x="640080" y="5760720"/>
            <a:ext cx="10911535" cy="548640"/>
          </a:xfrm>
          <a:prstGeom prst="rect">
            <a:avLst/>
          </a:prstGeom>
          <a:noFill/>
        </p:spPr>
        <p:txBody>
          <a:bodyPr wrap="square" lIns="0" tIns="0" rIns="0" bIns="0" anchor="t"/>
          <a:lstStyle/>
          <a:p>
            <a:pPr algn="l">
              <a:lnSpc>
                <a:spcPct val="105000"/>
              </a:lnSpc>
            </a:pPr>
            <a:r>
              <a:rPr sz="2000" b="0">
                <a:solidFill>
                  <a:srgbClr val="183139"/>
                </a:solidFill>
                <a:latin typeface="Georgia"/>
              </a:rPr>
              <a:t>Когда и как применяется</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Основной хирургический инструментарий</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7</a:t>
            </a:r>
          </a:p>
        </p:txBody>
      </p:sp>
      <p:graphicFrame>
        <p:nvGraphicFramePr>
          <p:cNvPr id="31" name="Table 30"/>
          <p:cNvGraphicFramePr>
            <a:graphicFrameLocks noGrp="1"/>
          </p:cNvGraphicFramePr>
          <p:nvPr/>
        </p:nvGraphicFramePr>
        <p:xfrm>
          <a:off x="640080" y="1920240"/>
          <a:ext cx="10911535" cy="297180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400" b="1">
                          <a:solidFill>
                            <a:srgbClr val="0B0B0B"/>
                          </a:solidFill>
                          <a:latin typeface="Trebuchet MS"/>
                        </a:rPr>
                        <a:t>Инструмент</a:t>
                      </a:r>
                    </a:p>
                  </a:txBody>
                  <a:tcPr marL="137160" marR="137160" anchor="ctr">
                    <a:solidFill>
                      <a:srgbClr val="4CC9F0"/>
                    </a:solidFill>
                  </a:tcPr>
                </a:tc>
                <a:tc>
                  <a:txBody>
                    <a:bodyPr/>
                    <a:lstStyle/>
                    <a:p>
                      <a:r>
                        <a:rPr sz="1400" b="1">
                          <a:solidFill>
                            <a:srgbClr val="0B0B0B"/>
                          </a:solidFill>
                          <a:latin typeface="Trebuchet MS"/>
                        </a:rPr>
                        <a:t>Назначение</a:t>
                      </a:r>
                    </a:p>
                  </a:txBody>
                  <a:tcPr marL="137160" marR="137160" anchor="ctr">
                    <a:solidFill>
                      <a:srgbClr val="4CC9F0"/>
                    </a:solidFill>
                  </a:tcPr>
                </a:tc>
                <a:tc>
                  <a:txBody>
                    <a:bodyPr/>
                    <a:lstStyle/>
                    <a:p>
                      <a:r>
                        <a:rPr sz="1400" b="1">
                          <a:solidFill>
                            <a:srgbClr val="0B0B0B"/>
                          </a:solidFill>
                          <a:latin typeface="Trebuchet MS"/>
                        </a:rPr>
                        <a:t>Особенность применения</a:t>
                      </a:r>
                    </a:p>
                  </a:txBody>
                  <a:tcPr marL="137160" marR="137160" anchor="ctr">
                    <a:solidFill>
                      <a:srgbClr val="4CC9F0"/>
                    </a:solidFill>
                  </a:tcPr>
                </a:tc>
                <a:extLst>
                  <a:ext uri="{0D108BD9-81ED-4DB2-BD59-A6C34878D82A}">
                    <a16:rowId xmlns:a16="http://schemas.microsoft.com/office/drawing/2014/main" val="10000"/>
                  </a:ext>
                </a:extLst>
              </a:tr>
              <a:tr h="594360">
                <a:tc>
                  <a:txBody>
                    <a:bodyPr/>
                    <a:lstStyle/>
                    <a:p>
                      <a:r>
                        <a:rPr sz="1400" b="0">
                          <a:solidFill>
                            <a:srgbClr val="EAF2FF"/>
                          </a:solidFill>
                          <a:latin typeface="Georgia"/>
                        </a:rPr>
                        <a:t>Перфоратор</a:t>
                      </a:r>
                    </a:p>
                  </a:txBody>
                  <a:tcPr marL="137160" marR="137160" anchor="ctr">
                    <a:solidFill>
                      <a:srgbClr val="13294B"/>
                    </a:solidFill>
                  </a:tcPr>
                </a:tc>
                <a:tc>
                  <a:txBody>
                    <a:bodyPr/>
                    <a:lstStyle/>
                    <a:p>
                      <a:r>
                        <a:rPr sz="1400" b="0">
                          <a:solidFill>
                            <a:srgbClr val="EAF2FF"/>
                          </a:solidFill>
                          <a:latin typeface="Georgia"/>
                        </a:rPr>
                        <a:t>Разрушение костей черепа</a:t>
                      </a:r>
                    </a:p>
                  </a:txBody>
                  <a:tcPr marL="137160" marR="137160" anchor="ctr">
                    <a:solidFill>
                      <a:srgbClr val="13294B"/>
                    </a:solidFill>
                  </a:tcPr>
                </a:tc>
                <a:tc>
                  <a:txBody>
                    <a:bodyPr/>
                    <a:lstStyle/>
                    <a:p>
                      <a:r>
                        <a:rPr sz="1400" b="0">
                          <a:solidFill>
                            <a:srgbClr val="EAF2FF"/>
                          </a:solidFill>
                          <a:latin typeface="Georgia"/>
                        </a:rPr>
                        <a:t>Копьевидный или ложкообразный</a:t>
                      </a:r>
                    </a:p>
                  </a:txBody>
                  <a:tcPr marL="137160" marR="137160" anchor="ctr">
                    <a:solidFill>
                      <a:srgbClr val="13294B"/>
                    </a:solidFill>
                  </a:tcPr>
                </a:tc>
                <a:extLst>
                  <a:ext uri="{0D108BD9-81ED-4DB2-BD59-A6C34878D82A}">
                    <a16:rowId xmlns:a16="http://schemas.microsoft.com/office/drawing/2014/main" val="10001"/>
                  </a:ext>
                </a:extLst>
              </a:tr>
              <a:tr h="594360">
                <a:tc>
                  <a:txBody>
                    <a:bodyPr/>
                    <a:lstStyle/>
                    <a:p>
                      <a:r>
                        <a:rPr sz="1400" b="0">
                          <a:solidFill>
                            <a:srgbClr val="EAF2FF"/>
                          </a:solidFill>
                          <a:latin typeface="Georgia"/>
                        </a:rPr>
                        <a:t>Краниокласт</a:t>
                      </a:r>
                    </a:p>
                  </a:txBody>
                  <a:tcPr marL="137160" marR="137160" anchor="ctr">
                    <a:solidFill>
                      <a:srgbClr val="0E203A"/>
                    </a:solidFill>
                  </a:tcPr>
                </a:tc>
                <a:tc>
                  <a:txBody>
                    <a:bodyPr/>
                    <a:lstStyle/>
                    <a:p>
                      <a:r>
                        <a:rPr sz="1400" b="0">
                          <a:solidFill>
                            <a:srgbClr val="EAF2FF"/>
                          </a:solidFill>
                          <a:latin typeface="Georgia"/>
                        </a:rPr>
                        <a:t>Извлечение головки</a:t>
                      </a:r>
                    </a:p>
                  </a:txBody>
                  <a:tcPr marL="137160" marR="137160" anchor="ctr">
                    <a:solidFill>
                      <a:srgbClr val="0E203A"/>
                    </a:solidFill>
                  </a:tcPr>
                </a:tc>
                <a:tc>
                  <a:txBody>
                    <a:bodyPr/>
                    <a:lstStyle/>
                    <a:p>
                      <a:r>
                        <a:rPr sz="1400" b="0">
                          <a:solidFill>
                            <a:srgbClr val="EAF2FF"/>
                          </a:solidFill>
                          <a:latin typeface="Georgia"/>
                        </a:rPr>
                        <a:t>Захват и контролируемая тракция</a:t>
                      </a:r>
                    </a:p>
                  </a:txBody>
                  <a:tcPr marL="137160" marR="137160" anchor="ctr">
                    <a:solidFill>
                      <a:srgbClr val="0E203A"/>
                    </a:solidFill>
                  </a:tcPr>
                </a:tc>
                <a:extLst>
                  <a:ext uri="{0D108BD9-81ED-4DB2-BD59-A6C34878D82A}">
                    <a16:rowId xmlns:a16="http://schemas.microsoft.com/office/drawing/2014/main" val="10002"/>
                  </a:ext>
                </a:extLst>
              </a:tr>
              <a:tr h="594360">
                <a:tc>
                  <a:txBody>
                    <a:bodyPr/>
                    <a:lstStyle/>
                    <a:p>
                      <a:r>
                        <a:rPr sz="1400" b="0">
                          <a:solidFill>
                            <a:srgbClr val="EAF2FF"/>
                          </a:solidFill>
                          <a:latin typeface="Georgia"/>
                        </a:rPr>
                        <a:t>Эмбриотом</a:t>
                      </a:r>
                    </a:p>
                  </a:txBody>
                  <a:tcPr marL="137160" marR="137160" anchor="ctr">
                    <a:solidFill>
                      <a:srgbClr val="13294B"/>
                    </a:solidFill>
                  </a:tcPr>
                </a:tc>
                <a:tc>
                  <a:txBody>
                    <a:bodyPr/>
                    <a:lstStyle/>
                    <a:p>
                      <a:r>
                        <a:rPr sz="1400" b="0">
                          <a:solidFill>
                            <a:srgbClr val="EAF2FF"/>
                          </a:solidFill>
                          <a:latin typeface="Georgia"/>
                        </a:rPr>
                        <a:t>Декапитация плода</a:t>
                      </a:r>
                    </a:p>
                  </a:txBody>
                  <a:tcPr marL="137160" marR="137160" anchor="ctr">
                    <a:solidFill>
                      <a:srgbClr val="13294B"/>
                    </a:solidFill>
                  </a:tcPr>
                </a:tc>
                <a:tc>
                  <a:txBody>
                    <a:bodyPr/>
                    <a:lstStyle/>
                    <a:p>
                      <a:r>
                        <a:rPr sz="1400" b="0">
                          <a:solidFill>
                            <a:srgbClr val="EAF2FF"/>
                          </a:solidFill>
                          <a:latin typeface="Georgia"/>
                        </a:rPr>
                        <a:t>Требует высочайшей квалификации</a:t>
                      </a:r>
                    </a:p>
                  </a:txBody>
                  <a:tcPr marL="137160" marR="137160" anchor="ctr">
                    <a:solidFill>
                      <a:srgbClr val="13294B"/>
                    </a:solidFill>
                  </a:tcPr>
                </a:tc>
                <a:extLst>
                  <a:ext uri="{0D108BD9-81ED-4DB2-BD59-A6C34878D82A}">
                    <a16:rowId xmlns:a16="http://schemas.microsoft.com/office/drawing/2014/main" val="10003"/>
                  </a:ext>
                </a:extLst>
              </a:tr>
              <a:tr h="594360">
                <a:tc>
                  <a:txBody>
                    <a:bodyPr/>
                    <a:lstStyle/>
                    <a:p>
                      <a:r>
                        <a:rPr sz="1400" b="0">
                          <a:solidFill>
                            <a:srgbClr val="EAF2FF"/>
                          </a:solidFill>
                          <a:latin typeface="Georgia"/>
                        </a:rPr>
                        <a:t>Тупой крюк</a:t>
                      </a:r>
                    </a:p>
                  </a:txBody>
                  <a:tcPr marL="137160" marR="137160" anchor="ctr">
                    <a:solidFill>
                      <a:srgbClr val="0E203A"/>
                    </a:solidFill>
                  </a:tcPr>
                </a:tc>
                <a:tc>
                  <a:txBody>
                    <a:bodyPr/>
                    <a:lstStyle/>
                    <a:p>
                      <a:r>
                        <a:rPr sz="1400" b="0">
                          <a:solidFill>
                            <a:srgbClr val="EAF2FF"/>
                          </a:solidFill>
                          <a:latin typeface="Georgia"/>
                        </a:rPr>
                        <a:t>Фиксация и тракция</a:t>
                      </a:r>
                    </a:p>
                  </a:txBody>
                  <a:tcPr marL="137160" marR="137160" anchor="ctr">
                    <a:solidFill>
                      <a:srgbClr val="0E203A"/>
                    </a:solidFill>
                  </a:tcPr>
                </a:tc>
                <a:tc>
                  <a:txBody>
                    <a:bodyPr/>
                    <a:lstStyle/>
                    <a:p>
                      <a:r>
                        <a:rPr sz="1400" b="0">
                          <a:solidFill>
                            <a:srgbClr val="EAF2FF"/>
                          </a:solidFill>
                          <a:latin typeface="Georgia"/>
                        </a:rPr>
                        <a:t>Используется при эвисцерации</a:t>
                      </a:r>
                    </a:p>
                  </a:txBody>
                  <a:tcPr marL="137160" marR="137160" anchor="ctr">
                    <a:solidFill>
                      <a:srgbClr val="0E203A"/>
                    </a:solidFill>
                  </a:tcPr>
                </a:tc>
                <a:extLst>
                  <a:ext uri="{0D108BD9-81ED-4DB2-BD59-A6C34878D82A}">
                    <a16:rowId xmlns:a16="http://schemas.microsoft.com/office/drawing/2014/main" val="10004"/>
                  </a:ext>
                </a:extLst>
              </a:tr>
            </a:tbl>
          </a:graphicData>
        </a:graphic>
      </p:graphicFrame>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Обязательные условия выполнения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8</a:t>
            </a:r>
          </a:p>
        </p:txBody>
      </p:sp>
      <p:sp>
        <p:nvSpPr>
          <p:cNvPr id="31" name="Rounded Rectangle 30"/>
          <p:cNvSpPr/>
          <p:nvPr/>
        </p:nvSpPr>
        <p:spPr>
          <a:xfrm>
            <a:off x="640080"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914400"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14400" y="2240280"/>
            <a:ext cx="2875178" cy="1280160"/>
          </a:xfrm>
          <a:prstGeom prst="rect">
            <a:avLst/>
          </a:prstGeom>
          <a:noFill/>
        </p:spPr>
        <p:txBody>
          <a:bodyPr wrap="square" lIns="0" tIns="0" rIns="0" bIns="0" anchor="ctr"/>
          <a:lstStyle/>
          <a:p>
            <a:pPr algn="l">
              <a:lnSpc>
                <a:spcPct val="105000"/>
              </a:lnSpc>
            </a:pPr>
            <a:r>
              <a:rPr sz="5700" b="1">
                <a:solidFill>
                  <a:srgbClr val="4CC9F0"/>
                </a:solidFill>
                <a:latin typeface="Trebuchet MS"/>
              </a:rPr>
              <a:t>8–10 см</a:t>
            </a:r>
          </a:p>
        </p:txBody>
      </p:sp>
      <p:sp>
        <p:nvSpPr>
          <p:cNvPr id="34" name="Rectangle 33"/>
          <p:cNvSpPr/>
          <p:nvPr/>
        </p:nvSpPr>
        <p:spPr>
          <a:xfrm>
            <a:off x="914400"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Раскрытие шейки матки</a:t>
            </a:r>
          </a:p>
        </p:txBody>
      </p:sp>
      <p:sp>
        <p:nvSpPr>
          <p:cNvPr id="36" name="TextBox 35"/>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Акушерство и гинекология, 2022</a:t>
            </a:r>
          </a:p>
        </p:txBody>
      </p:sp>
      <p:sp>
        <p:nvSpPr>
          <p:cNvPr id="37" name="Rounded Rectangle 36"/>
          <p:cNvSpPr/>
          <p:nvPr/>
        </p:nvSpPr>
        <p:spPr>
          <a:xfrm>
            <a:off x="4383938"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4658258"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658258" y="2240280"/>
            <a:ext cx="2875178" cy="1280160"/>
          </a:xfrm>
          <a:prstGeom prst="rect">
            <a:avLst/>
          </a:prstGeom>
          <a:noFill/>
        </p:spPr>
        <p:txBody>
          <a:bodyPr wrap="square" lIns="0" tIns="0" rIns="0" bIns="0" anchor="ctr"/>
          <a:lstStyle/>
          <a:p>
            <a:pPr algn="l">
              <a:lnSpc>
                <a:spcPct val="105000"/>
              </a:lnSpc>
            </a:pPr>
            <a:r>
              <a:rPr sz="5700" b="1">
                <a:solidFill>
                  <a:srgbClr val="4CC9F0"/>
                </a:solidFill>
                <a:latin typeface="Trebuchet MS"/>
              </a:rPr>
              <a:t>&gt; 6,5 см</a:t>
            </a:r>
          </a:p>
        </p:txBody>
      </p:sp>
      <p:sp>
        <p:nvSpPr>
          <p:cNvPr id="40" name="Rectangle 39"/>
          <p:cNvSpPr/>
          <p:nvPr/>
        </p:nvSpPr>
        <p:spPr>
          <a:xfrm>
            <a:off x="4658258"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Истинная конъюгата таза</a:t>
            </a:r>
          </a:p>
        </p:txBody>
      </p:sp>
      <p:sp>
        <p:nvSpPr>
          <p:cNvPr id="42" name="TextBox 41"/>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Медицинская энциклопедия, 2023</a:t>
            </a:r>
          </a:p>
        </p:txBody>
      </p:sp>
      <p:sp>
        <p:nvSpPr>
          <p:cNvPr id="43" name="Rounded Rectangle 42"/>
          <p:cNvSpPr/>
          <p:nvPr/>
        </p:nvSpPr>
        <p:spPr>
          <a:xfrm>
            <a:off x="8127796"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8402116"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402116" y="2240280"/>
            <a:ext cx="2875178" cy="1280160"/>
          </a:xfrm>
          <a:prstGeom prst="rect">
            <a:avLst/>
          </a:prstGeom>
          <a:noFill/>
        </p:spPr>
        <p:txBody>
          <a:bodyPr wrap="square" lIns="0" tIns="0" rIns="0" bIns="0" anchor="ctr"/>
          <a:lstStyle/>
          <a:p>
            <a:pPr algn="l">
              <a:lnSpc>
                <a:spcPct val="105000"/>
              </a:lnSpc>
            </a:pPr>
            <a:r>
              <a:rPr sz="5700" b="1">
                <a:solidFill>
                  <a:srgbClr val="4CC9F0"/>
                </a:solidFill>
                <a:latin typeface="Trebuchet MS"/>
              </a:rPr>
              <a:t>Полный</a:t>
            </a:r>
          </a:p>
        </p:txBody>
      </p:sp>
      <p:sp>
        <p:nvSpPr>
          <p:cNvPr id="46" name="Rectangle 45"/>
          <p:cNvSpPr/>
          <p:nvPr/>
        </p:nvSpPr>
        <p:spPr>
          <a:xfrm>
            <a:off x="8402116"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Доступ к предлежащей части</a:t>
            </a:r>
          </a:p>
        </p:txBody>
      </p:sp>
      <p:sp>
        <p:nvSpPr>
          <p:cNvPr id="48" name="TextBox 47"/>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Клинические рекомендации РФ, 2023</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Риски при несоблюдении условий</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9</a:t>
            </a:r>
          </a:p>
        </p:txBody>
      </p:sp>
      <p:sp>
        <p:nvSpPr>
          <p:cNvPr id="31" name="Rounded Rectangle 30"/>
          <p:cNvSpPr/>
          <p:nvPr/>
        </p:nvSpPr>
        <p:spPr>
          <a:xfrm>
            <a:off x="640080"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914400"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14400" y="2240280"/>
            <a:ext cx="2875178" cy="1280160"/>
          </a:xfrm>
          <a:prstGeom prst="rect">
            <a:avLst/>
          </a:prstGeom>
          <a:noFill/>
        </p:spPr>
        <p:txBody>
          <a:bodyPr wrap="square" lIns="0" tIns="0" rIns="0" bIns="0" anchor="ctr"/>
          <a:lstStyle/>
          <a:p>
            <a:pPr algn="l">
              <a:lnSpc>
                <a:spcPct val="105000"/>
              </a:lnSpc>
            </a:pPr>
            <a:r>
              <a:rPr sz="5400" b="1">
                <a:solidFill>
                  <a:srgbClr val="4CC9F0"/>
                </a:solidFill>
                <a:latin typeface="Trebuchet MS"/>
              </a:rPr>
              <a:t>Высокий</a:t>
            </a:r>
          </a:p>
        </p:txBody>
      </p:sp>
      <p:sp>
        <p:nvSpPr>
          <p:cNvPr id="34" name="Rectangle 33"/>
          <p:cNvSpPr/>
          <p:nvPr/>
        </p:nvSpPr>
        <p:spPr>
          <a:xfrm>
            <a:off x="914400"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Риск разрыва матки</a:t>
            </a:r>
          </a:p>
        </p:txBody>
      </p:sp>
      <p:sp>
        <p:nvSpPr>
          <p:cNvPr id="36" name="TextBox 35"/>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Акушерство и гинекология, 2022</a:t>
            </a:r>
          </a:p>
        </p:txBody>
      </p:sp>
      <p:sp>
        <p:nvSpPr>
          <p:cNvPr id="37" name="Rounded Rectangle 36"/>
          <p:cNvSpPr/>
          <p:nvPr/>
        </p:nvSpPr>
        <p:spPr>
          <a:xfrm>
            <a:off x="4383938"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4658258"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658258" y="2240280"/>
            <a:ext cx="2875178" cy="1280160"/>
          </a:xfrm>
          <a:prstGeom prst="rect">
            <a:avLst/>
          </a:prstGeom>
          <a:noFill/>
        </p:spPr>
        <p:txBody>
          <a:bodyPr wrap="square" lIns="0" tIns="0" rIns="0" bIns="0" anchor="ctr"/>
          <a:lstStyle/>
          <a:p>
            <a:pPr algn="l">
              <a:lnSpc>
                <a:spcPct val="105000"/>
              </a:lnSpc>
            </a:pPr>
            <a:r>
              <a:rPr sz="5400" b="1">
                <a:solidFill>
                  <a:srgbClr val="4CC9F0"/>
                </a:solidFill>
                <a:latin typeface="Trebuchet MS"/>
              </a:rPr>
              <a:t>До 30%</a:t>
            </a:r>
          </a:p>
        </p:txBody>
      </p:sp>
      <p:sp>
        <p:nvSpPr>
          <p:cNvPr id="40" name="Rectangle 39"/>
          <p:cNvSpPr/>
          <p:nvPr/>
        </p:nvSpPr>
        <p:spPr>
          <a:xfrm>
            <a:off x="4658258"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Частота инфекций</a:t>
            </a:r>
          </a:p>
        </p:txBody>
      </p:sp>
      <p:sp>
        <p:nvSpPr>
          <p:cNvPr id="42" name="TextBox 41"/>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Клинические рекомендации, 2023</a:t>
            </a:r>
          </a:p>
        </p:txBody>
      </p:sp>
      <p:sp>
        <p:nvSpPr>
          <p:cNvPr id="43" name="Rounded Rectangle 42"/>
          <p:cNvSpPr/>
          <p:nvPr/>
        </p:nvSpPr>
        <p:spPr>
          <a:xfrm>
            <a:off x="8127796" y="1920240"/>
            <a:ext cx="3423818" cy="33832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8402116" y="1920240"/>
            <a:ext cx="731520" cy="64008"/>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8402116" y="2240280"/>
            <a:ext cx="2875178" cy="1280160"/>
          </a:xfrm>
          <a:prstGeom prst="rect">
            <a:avLst/>
          </a:prstGeom>
          <a:noFill/>
        </p:spPr>
        <p:txBody>
          <a:bodyPr wrap="square" lIns="0" tIns="0" rIns="0" bIns="0" anchor="ctr"/>
          <a:lstStyle/>
          <a:p>
            <a:pPr algn="l">
              <a:lnSpc>
                <a:spcPct val="105000"/>
              </a:lnSpc>
            </a:pPr>
            <a:r>
              <a:rPr sz="5400" b="1">
                <a:solidFill>
                  <a:srgbClr val="4CC9F0"/>
                </a:solidFill>
                <a:latin typeface="Trebuchet MS"/>
              </a:rPr>
              <a:t>Нулевой</a:t>
            </a:r>
          </a:p>
        </p:txBody>
      </p:sp>
      <p:sp>
        <p:nvSpPr>
          <p:cNvPr id="46" name="Rectangle 45"/>
          <p:cNvSpPr/>
          <p:nvPr/>
        </p:nvSpPr>
        <p:spPr>
          <a:xfrm>
            <a:off x="8402116" y="3657600"/>
            <a:ext cx="457200" cy="45720"/>
          </a:xfrm>
          <a:prstGeom prst="rect">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EAF2FF"/>
                </a:solidFill>
                <a:latin typeface="Georgia"/>
              </a:rPr>
              <a:t>Шанс выживания плода</a:t>
            </a:r>
          </a:p>
        </p:txBody>
      </p:sp>
      <p:sp>
        <p:nvSpPr>
          <p:cNvPr id="48" name="TextBox 47"/>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94A9C9"/>
                </a:solidFill>
                <a:latin typeface="Georgia"/>
              </a:rPr>
              <a:t>Источник: Медицинская энциклопедия, 2023</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CC9F0"/>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1">
                <a:solidFill>
                  <a:srgbClr val="40A7C7"/>
                </a:solidFill>
                <a:latin typeface="Trebuchet MS"/>
              </a:rPr>
              <a:t>03</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1">
                <a:solidFill>
                  <a:srgbClr val="0B0B0B"/>
                </a:solidFill>
                <a:latin typeface="Trebuchet MS"/>
              </a:rPr>
              <a:t>Классификация операций</a:t>
            </a:r>
          </a:p>
        </p:txBody>
      </p:sp>
      <p:sp>
        <p:nvSpPr>
          <p:cNvPr id="5" name="TextBox 4"/>
          <p:cNvSpPr txBox="1"/>
          <p:nvPr/>
        </p:nvSpPr>
        <p:spPr>
          <a:xfrm>
            <a:off x="640080" y="5760720"/>
            <a:ext cx="10911535" cy="548640"/>
          </a:xfrm>
          <a:prstGeom prst="rect">
            <a:avLst/>
          </a:prstGeom>
          <a:noFill/>
        </p:spPr>
        <p:txBody>
          <a:bodyPr wrap="square" lIns="0" tIns="0" rIns="0" bIns="0" anchor="t"/>
          <a:lstStyle/>
          <a:p>
            <a:pPr algn="l">
              <a:lnSpc>
                <a:spcPct val="105000"/>
              </a:lnSpc>
            </a:pPr>
            <a:r>
              <a:rPr sz="2000" b="0">
                <a:solidFill>
                  <a:srgbClr val="183139"/>
                </a:solidFill>
                <a:latin typeface="Georgia"/>
              </a:rPr>
              <a:t>Виды и техника</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Классификация плодоразрушающих операций</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11</a:t>
            </a:r>
          </a:p>
        </p:txBody>
      </p:sp>
      <p:graphicFrame>
        <p:nvGraphicFramePr>
          <p:cNvPr id="31" name="Table 30"/>
          <p:cNvGraphicFramePr>
            <a:graphicFrameLocks noGrp="1"/>
          </p:cNvGraphicFramePr>
          <p:nvPr/>
        </p:nvGraphicFramePr>
        <p:xfrm>
          <a:off x="640080" y="1920240"/>
          <a:ext cx="10911535" cy="356616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400" b="1">
                          <a:solidFill>
                            <a:srgbClr val="0B0B0B"/>
                          </a:solidFill>
                          <a:latin typeface="Trebuchet MS"/>
                        </a:rPr>
                        <a:t>Вид операции</a:t>
                      </a:r>
                    </a:p>
                  </a:txBody>
                  <a:tcPr marL="137160" marR="137160" anchor="ctr">
                    <a:solidFill>
                      <a:srgbClr val="4CC9F0"/>
                    </a:solidFill>
                  </a:tcPr>
                </a:tc>
                <a:tc>
                  <a:txBody>
                    <a:bodyPr/>
                    <a:lstStyle/>
                    <a:p>
                      <a:r>
                        <a:rPr sz="1400" b="1">
                          <a:solidFill>
                            <a:srgbClr val="0B0B0B"/>
                          </a:solidFill>
                          <a:latin typeface="Trebuchet MS"/>
                        </a:rPr>
                        <a:t>Цель вмешательства</a:t>
                      </a:r>
                    </a:p>
                  </a:txBody>
                  <a:tcPr marL="137160" marR="137160" anchor="ctr">
                    <a:solidFill>
                      <a:srgbClr val="4CC9F0"/>
                    </a:solidFill>
                  </a:tcPr>
                </a:tc>
                <a:tc>
                  <a:txBody>
                    <a:bodyPr/>
                    <a:lstStyle/>
                    <a:p>
                      <a:r>
                        <a:rPr sz="1400" b="1">
                          <a:solidFill>
                            <a:srgbClr val="0B0B0B"/>
                          </a:solidFill>
                          <a:latin typeface="Trebuchet MS"/>
                        </a:rPr>
                        <a:t>Область применения</a:t>
                      </a:r>
                    </a:p>
                  </a:txBody>
                  <a:tcPr marL="137160" marR="137160" anchor="ctr">
                    <a:solidFill>
                      <a:srgbClr val="4CC9F0"/>
                    </a:solidFill>
                  </a:tcPr>
                </a:tc>
                <a:extLst>
                  <a:ext uri="{0D108BD9-81ED-4DB2-BD59-A6C34878D82A}">
                    <a16:rowId xmlns:a16="http://schemas.microsoft.com/office/drawing/2014/main" val="10000"/>
                  </a:ext>
                </a:extLst>
              </a:tr>
              <a:tr h="594360">
                <a:tc>
                  <a:txBody>
                    <a:bodyPr/>
                    <a:lstStyle/>
                    <a:p>
                      <a:r>
                        <a:rPr sz="1400" b="0">
                          <a:solidFill>
                            <a:srgbClr val="EAF2FF"/>
                          </a:solidFill>
                          <a:latin typeface="Georgia"/>
                        </a:rPr>
                        <a:t>Краниотомия</a:t>
                      </a:r>
                    </a:p>
                  </a:txBody>
                  <a:tcPr marL="137160" marR="137160" anchor="ctr">
                    <a:solidFill>
                      <a:srgbClr val="13294B"/>
                    </a:solidFill>
                  </a:tcPr>
                </a:tc>
                <a:tc>
                  <a:txBody>
                    <a:bodyPr/>
                    <a:lstStyle/>
                    <a:p>
                      <a:r>
                        <a:rPr sz="1400" b="0">
                          <a:solidFill>
                            <a:srgbClr val="EAF2FF"/>
                          </a:solidFill>
                          <a:latin typeface="Georgia"/>
                        </a:rPr>
                        <a:t>Уменьшение объема головки</a:t>
                      </a:r>
                    </a:p>
                  </a:txBody>
                  <a:tcPr marL="137160" marR="137160" anchor="ctr">
                    <a:solidFill>
                      <a:srgbClr val="13294B"/>
                    </a:solidFill>
                  </a:tcPr>
                </a:tc>
                <a:tc>
                  <a:txBody>
                    <a:bodyPr/>
                    <a:lstStyle/>
                    <a:p>
                      <a:r>
                        <a:rPr sz="1400" b="0">
                          <a:solidFill>
                            <a:srgbClr val="EAF2FF"/>
                          </a:solidFill>
                          <a:latin typeface="Georgia"/>
                        </a:rPr>
                        <a:t>Головное предлежание</a:t>
                      </a:r>
                    </a:p>
                  </a:txBody>
                  <a:tcPr marL="137160" marR="137160" anchor="ctr">
                    <a:solidFill>
                      <a:srgbClr val="13294B"/>
                    </a:solidFill>
                  </a:tcPr>
                </a:tc>
                <a:extLst>
                  <a:ext uri="{0D108BD9-81ED-4DB2-BD59-A6C34878D82A}">
                    <a16:rowId xmlns:a16="http://schemas.microsoft.com/office/drawing/2014/main" val="10001"/>
                  </a:ext>
                </a:extLst>
              </a:tr>
              <a:tr h="594360">
                <a:tc>
                  <a:txBody>
                    <a:bodyPr/>
                    <a:lstStyle/>
                    <a:p>
                      <a:r>
                        <a:rPr sz="1400" b="0">
                          <a:solidFill>
                            <a:srgbClr val="EAF2FF"/>
                          </a:solidFill>
                          <a:latin typeface="Georgia"/>
                        </a:rPr>
                        <a:t>Краниоклазия</a:t>
                      </a:r>
                    </a:p>
                  </a:txBody>
                  <a:tcPr marL="137160" marR="137160" anchor="ctr">
                    <a:solidFill>
                      <a:srgbClr val="0E203A"/>
                    </a:solidFill>
                  </a:tcPr>
                </a:tc>
                <a:tc>
                  <a:txBody>
                    <a:bodyPr/>
                    <a:lstStyle/>
                    <a:p>
                      <a:r>
                        <a:rPr sz="1400" b="0">
                          <a:solidFill>
                            <a:srgbClr val="EAF2FF"/>
                          </a:solidFill>
                          <a:latin typeface="Georgia"/>
                        </a:rPr>
                        <a:t>Извлечение разрушенной головки</a:t>
                      </a:r>
                    </a:p>
                  </a:txBody>
                  <a:tcPr marL="137160" marR="137160" anchor="ctr">
                    <a:solidFill>
                      <a:srgbClr val="0E203A"/>
                    </a:solidFill>
                  </a:tcPr>
                </a:tc>
                <a:tc>
                  <a:txBody>
                    <a:bodyPr/>
                    <a:lstStyle/>
                    <a:p>
                      <a:r>
                        <a:rPr sz="1400" b="0">
                          <a:solidFill>
                            <a:srgbClr val="EAF2FF"/>
                          </a:solidFill>
                          <a:latin typeface="Georgia"/>
                        </a:rPr>
                        <a:t>Головное предлежание</a:t>
                      </a:r>
                    </a:p>
                  </a:txBody>
                  <a:tcPr marL="137160" marR="137160" anchor="ctr">
                    <a:solidFill>
                      <a:srgbClr val="0E203A"/>
                    </a:solidFill>
                  </a:tcPr>
                </a:tc>
                <a:extLst>
                  <a:ext uri="{0D108BD9-81ED-4DB2-BD59-A6C34878D82A}">
                    <a16:rowId xmlns:a16="http://schemas.microsoft.com/office/drawing/2014/main" val="10002"/>
                  </a:ext>
                </a:extLst>
              </a:tr>
              <a:tr h="594360">
                <a:tc>
                  <a:txBody>
                    <a:bodyPr/>
                    <a:lstStyle/>
                    <a:p>
                      <a:r>
                        <a:rPr sz="1400" b="0">
                          <a:solidFill>
                            <a:srgbClr val="EAF2FF"/>
                          </a:solidFill>
                          <a:latin typeface="Georgia"/>
                        </a:rPr>
                        <a:t>Декапитация</a:t>
                      </a:r>
                    </a:p>
                  </a:txBody>
                  <a:tcPr marL="137160" marR="137160" anchor="ctr">
                    <a:solidFill>
                      <a:srgbClr val="13294B"/>
                    </a:solidFill>
                  </a:tcPr>
                </a:tc>
                <a:tc>
                  <a:txBody>
                    <a:bodyPr/>
                    <a:lstStyle/>
                    <a:p>
                      <a:r>
                        <a:rPr sz="1400" b="0">
                          <a:solidFill>
                            <a:srgbClr val="EAF2FF"/>
                          </a:solidFill>
                          <a:latin typeface="Georgia"/>
                        </a:rPr>
                        <a:t>Отделение головки от туловища</a:t>
                      </a:r>
                    </a:p>
                  </a:txBody>
                  <a:tcPr marL="137160" marR="137160" anchor="ctr">
                    <a:solidFill>
                      <a:srgbClr val="13294B"/>
                    </a:solidFill>
                  </a:tcPr>
                </a:tc>
                <a:tc>
                  <a:txBody>
                    <a:bodyPr/>
                    <a:lstStyle/>
                    <a:p>
                      <a:r>
                        <a:rPr sz="1400" b="0">
                          <a:solidFill>
                            <a:srgbClr val="EAF2FF"/>
                          </a:solidFill>
                          <a:latin typeface="Georgia"/>
                        </a:rPr>
                        <a:t>Поперечное положение</a:t>
                      </a:r>
                    </a:p>
                  </a:txBody>
                  <a:tcPr marL="137160" marR="137160" anchor="ctr">
                    <a:solidFill>
                      <a:srgbClr val="13294B"/>
                    </a:solidFill>
                  </a:tcPr>
                </a:tc>
                <a:extLst>
                  <a:ext uri="{0D108BD9-81ED-4DB2-BD59-A6C34878D82A}">
                    <a16:rowId xmlns:a16="http://schemas.microsoft.com/office/drawing/2014/main" val="10003"/>
                  </a:ext>
                </a:extLst>
              </a:tr>
              <a:tr h="594360">
                <a:tc>
                  <a:txBody>
                    <a:bodyPr/>
                    <a:lstStyle/>
                    <a:p>
                      <a:r>
                        <a:rPr sz="1400" b="0">
                          <a:solidFill>
                            <a:srgbClr val="EAF2FF"/>
                          </a:solidFill>
                          <a:latin typeface="Georgia"/>
                        </a:rPr>
                        <a:t>Эвисцерация</a:t>
                      </a:r>
                    </a:p>
                  </a:txBody>
                  <a:tcPr marL="137160" marR="137160" anchor="ctr">
                    <a:solidFill>
                      <a:srgbClr val="0E203A"/>
                    </a:solidFill>
                  </a:tcPr>
                </a:tc>
                <a:tc>
                  <a:txBody>
                    <a:bodyPr/>
                    <a:lstStyle/>
                    <a:p>
                      <a:r>
                        <a:rPr sz="1400" b="0">
                          <a:solidFill>
                            <a:srgbClr val="EAF2FF"/>
                          </a:solidFill>
                          <a:latin typeface="Georgia"/>
                        </a:rPr>
                        <a:t>Удаление внутренних органов</a:t>
                      </a:r>
                    </a:p>
                  </a:txBody>
                  <a:tcPr marL="137160" marR="137160" anchor="ctr">
                    <a:solidFill>
                      <a:srgbClr val="0E203A"/>
                    </a:solidFill>
                  </a:tcPr>
                </a:tc>
                <a:tc>
                  <a:txBody>
                    <a:bodyPr/>
                    <a:lstStyle/>
                    <a:p>
                      <a:r>
                        <a:rPr sz="1400" b="0">
                          <a:solidFill>
                            <a:srgbClr val="EAF2FF"/>
                          </a:solidFill>
                          <a:latin typeface="Georgia"/>
                        </a:rPr>
                        <a:t>Тазовое предлежание, асцит</a:t>
                      </a:r>
                    </a:p>
                  </a:txBody>
                  <a:tcPr marL="137160" marR="137160" anchor="ctr">
                    <a:solidFill>
                      <a:srgbClr val="0E203A"/>
                    </a:solidFill>
                  </a:tcPr>
                </a:tc>
                <a:extLst>
                  <a:ext uri="{0D108BD9-81ED-4DB2-BD59-A6C34878D82A}">
                    <a16:rowId xmlns:a16="http://schemas.microsoft.com/office/drawing/2014/main" val="10004"/>
                  </a:ext>
                </a:extLst>
              </a:tr>
              <a:tr h="594360">
                <a:tc>
                  <a:txBody>
                    <a:bodyPr/>
                    <a:lstStyle/>
                    <a:p>
                      <a:r>
                        <a:rPr sz="1400" b="0">
                          <a:solidFill>
                            <a:srgbClr val="EAF2FF"/>
                          </a:solidFill>
                          <a:latin typeface="Georgia"/>
                        </a:rPr>
                        <a:t>Клейдотомия</a:t>
                      </a:r>
                    </a:p>
                  </a:txBody>
                  <a:tcPr marL="137160" marR="137160" anchor="ctr">
                    <a:solidFill>
                      <a:srgbClr val="13294B"/>
                    </a:solidFill>
                  </a:tcPr>
                </a:tc>
                <a:tc>
                  <a:txBody>
                    <a:bodyPr/>
                    <a:lstStyle/>
                    <a:p>
                      <a:r>
                        <a:rPr sz="1400" b="0">
                          <a:solidFill>
                            <a:srgbClr val="EAF2FF"/>
                          </a:solidFill>
                          <a:latin typeface="Georgia"/>
                        </a:rPr>
                        <a:t>Рассечение ключицы</a:t>
                      </a:r>
                    </a:p>
                  </a:txBody>
                  <a:tcPr marL="137160" marR="137160" anchor="ctr">
                    <a:solidFill>
                      <a:srgbClr val="13294B"/>
                    </a:solidFill>
                  </a:tcPr>
                </a:tc>
                <a:tc>
                  <a:txBody>
                    <a:bodyPr/>
                    <a:lstStyle/>
                    <a:p>
                      <a:r>
                        <a:rPr sz="1400" b="0">
                          <a:solidFill>
                            <a:srgbClr val="EAF2FF"/>
                          </a:solidFill>
                          <a:latin typeface="Georgia"/>
                        </a:rPr>
                        <a:t>Дистоция плечиков</a:t>
                      </a:r>
                    </a:p>
                  </a:txBody>
                  <a:tcPr marL="137160" marR="137160" anchor="ctr">
                    <a:solidFill>
                      <a:srgbClr val="13294B"/>
                    </a:solidFill>
                  </a:tcPr>
                </a:tc>
                <a:extLst>
                  <a:ext uri="{0D108BD9-81ED-4DB2-BD59-A6C34878D82A}">
                    <a16:rowId xmlns:a16="http://schemas.microsoft.com/office/drawing/2014/main" val="10005"/>
                  </a:ext>
                </a:extLst>
              </a:tr>
            </a:tbl>
          </a:graphicData>
        </a:graphic>
      </p:graphicFrame>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Алгоритм принятия решения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12</a:t>
            </a:r>
          </a:p>
        </p:txBody>
      </p:sp>
      <p:sp>
        <p:nvSpPr>
          <p:cNvPr id="31" name="Pentagon 30"/>
          <p:cNvSpPr/>
          <p:nvPr/>
        </p:nvSpPr>
        <p:spPr>
          <a:xfrm>
            <a:off x="640080" y="1965960"/>
            <a:ext cx="2136587" cy="914400"/>
          </a:xfrm>
          <a:prstGeom prst="homePlat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385177" y="1965960"/>
            <a:ext cx="1267907" cy="914400"/>
          </a:xfrm>
          <a:prstGeom prst="rect">
            <a:avLst/>
          </a:prstGeom>
          <a:noFill/>
        </p:spPr>
        <p:txBody>
          <a:bodyPr wrap="square" lIns="0" tIns="0" rIns="0" bIns="0" anchor="ctr"/>
          <a:lstStyle/>
          <a:p>
            <a:pPr algn="l">
              <a:lnSpc>
                <a:spcPct val="105000"/>
              </a:lnSpc>
            </a:pPr>
            <a:r>
              <a:rPr sz="2800" b="1" dirty="0">
                <a:solidFill>
                  <a:srgbClr val="0B0B0B"/>
                </a:solidFill>
                <a:latin typeface="Trebuchet MS"/>
              </a:rPr>
              <a:t>01</a:t>
            </a:r>
          </a:p>
        </p:txBody>
      </p:sp>
      <p:sp>
        <p:nvSpPr>
          <p:cNvPr id="33" name="TextBox 32"/>
          <p:cNvSpPr txBox="1"/>
          <p:nvPr/>
        </p:nvSpPr>
        <p:spPr>
          <a:xfrm>
            <a:off x="731519" y="3246120"/>
            <a:ext cx="1816547" cy="822960"/>
          </a:xfrm>
          <a:prstGeom prst="rect">
            <a:avLst/>
          </a:prstGeom>
          <a:noFill/>
        </p:spPr>
        <p:txBody>
          <a:bodyPr wrap="square" lIns="0" tIns="0" rIns="0" bIns="0" anchor="t"/>
          <a:lstStyle/>
          <a:p>
            <a:pPr algn="l">
              <a:lnSpc>
                <a:spcPct val="105000"/>
              </a:lnSpc>
            </a:pPr>
            <a:r>
              <a:rPr sz="2200" b="1">
                <a:solidFill>
                  <a:srgbClr val="EAF2FF"/>
                </a:solidFill>
                <a:latin typeface="Trebuchet MS"/>
              </a:rPr>
              <a:t>Диагностика</a:t>
            </a:r>
          </a:p>
        </p:txBody>
      </p:sp>
      <p:sp>
        <p:nvSpPr>
          <p:cNvPr id="34" name="TextBox 33"/>
          <p:cNvSpPr txBox="1"/>
          <p:nvPr/>
        </p:nvSpPr>
        <p:spPr>
          <a:xfrm>
            <a:off x="731519" y="4160520"/>
            <a:ext cx="1816547" cy="2011680"/>
          </a:xfrm>
          <a:prstGeom prst="rect">
            <a:avLst/>
          </a:prstGeom>
          <a:noFill/>
        </p:spPr>
        <p:txBody>
          <a:bodyPr wrap="square" lIns="0" tIns="0" rIns="0" bIns="0" anchor="t"/>
          <a:lstStyle/>
          <a:p>
            <a:pPr algn="l">
              <a:lnSpc>
                <a:spcPct val="105000"/>
              </a:lnSpc>
            </a:pPr>
            <a:r>
              <a:rPr sz="1800" b="0">
                <a:solidFill>
                  <a:srgbClr val="94A9C9"/>
                </a:solidFill>
                <a:latin typeface="Georgia"/>
              </a:rPr>
              <a:t>Подтверждение гибели плода или нежизнеспособного порока развития по УЗИ.</a:t>
            </a:r>
          </a:p>
        </p:txBody>
      </p:sp>
      <p:sp>
        <p:nvSpPr>
          <p:cNvPr id="35" name="Chevron 34"/>
          <p:cNvSpPr/>
          <p:nvPr/>
        </p:nvSpPr>
        <p:spPr>
          <a:xfrm>
            <a:off x="2822387" y="1965960"/>
            <a:ext cx="2273747" cy="914400"/>
          </a:xfrm>
          <a:prstGeom prst="chevron">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3750364" y="1965960"/>
            <a:ext cx="1267907" cy="914400"/>
          </a:xfrm>
          <a:prstGeom prst="rect">
            <a:avLst/>
          </a:prstGeom>
          <a:noFill/>
        </p:spPr>
        <p:txBody>
          <a:bodyPr wrap="square" lIns="0" tIns="0" rIns="0" bIns="0" anchor="ctr"/>
          <a:lstStyle/>
          <a:p>
            <a:pPr algn="l">
              <a:lnSpc>
                <a:spcPct val="105000"/>
              </a:lnSpc>
            </a:pPr>
            <a:r>
              <a:rPr sz="2800" b="1" dirty="0">
                <a:solidFill>
                  <a:srgbClr val="0B0B0B"/>
                </a:solidFill>
                <a:latin typeface="Trebuchet MS"/>
              </a:rPr>
              <a:t>02</a:t>
            </a:r>
          </a:p>
        </p:txBody>
      </p:sp>
      <p:sp>
        <p:nvSpPr>
          <p:cNvPr id="37" name="TextBox 36"/>
          <p:cNvSpPr txBox="1"/>
          <p:nvPr/>
        </p:nvSpPr>
        <p:spPr>
          <a:xfrm>
            <a:off x="2913827" y="3246120"/>
            <a:ext cx="1816547" cy="822960"/>
          </a:xfrm>
          <a:prstGeom prst="rect">
            <a:avLst/>
          </a:prstGeom>
          <a:noFill/>
        </p:spPr>
        <p:txBody>
          <a:bodyPr wrap="square" lIns="0" tIns="0" rIns="0" bIns="0" anchor="t"/>
          <a:lstStyle/>
          <a:p>
            <a:pPr algn="l">
              <a:lnSpc>
                <a:spcPct val="105000"/>
              </a:lnSpc>
            </a:pPr>
            <a:r>
              <a:rPr sz="2200" b="1">
                <a:solidFill>
                  <a:srgbClr val="EAF2FF"/>
                </a:solidFill>
                <a:latin typeface="Trebuchet MS"/>
              </a:rPr>
              <a:t>Оценка условий</a:t>
            </a:r>
          </a:p>
        </p:txBody>
      </p:sp>
      <p:sp>
        <p:nvSpPr>
          <p:cNvPr id="38" name="TextBox 37"/>
          <p:cNvSpPr txBox="1"/>
          <p:nvPr/>
        </p:nvSpPr>
        <p:spPr>
          <a:xfrm>
            <a:off x="2913827" y="4160520"/>
            <a:ext cx="1816547" cy="2011680"/>
          </a:xfrm>
          <a:prstGeom prst="rect">
            <a:avLst/>
          </a:prstGeom>
          <a:noFill/>
        </p:spPr>
        <p:txBody>
          <a:bodyPr wrap="square" lIns="0" tIns="0" rIns="0" bIns="0" anchor="t"/>
          <a:lstStyle/>
          <a:p>
            <a:pPr algn="l">
              <a:lnSpc>
                <a:spcPct val="105000"/>
              </a:lnSpc>
            </a:pPr>
            <a:r>
              <a:rPr sz="1800" b="0">
                <a:solidFill>
                  <a:srgbClr val="94A9C9"/>
                </a:solidFill>
                <a:latin typeface="Georgia"/>
              </a:rPr>
              <a:t>Проверка раскрытия шейки матки, размеров таза и положения плода.</a:t>
            </a:r>
          </a:p>
        </p:txBody>
      </p:sp>
      <p:sp>
        <p:nvSpPr>
          <p:cNvPr id="39" name="Chevron 38"/>
          <p:cNvSpPr/>
          <p:nvPr/>
        </p:nvSpPr>
        <p:spPr>
          <a:xfrm>
            <a:off x="5004694" y="1965960"/>
            <a:ext cx="2273747" cy="914400"/>
          </a:xfrm>
          <a:prstGeom prst="chevron">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5932671" y="1965960"/>
            <a:ext cx="1267907" cy="914400"/>
          </a:xfrm>
          <a:prstGeom prst="rect">
            <a:avLst/>
          </a:prstGeom>
          <a:noFill/>
        </p:spPr>
        <p:txBody>
          <a:bodyPr wrap="square" lIns="0" tIns="0" rIns="0" bIns="0" anchor="ctr"/>
          <a:lstStyle/>
          <a:p>
            <a:pPr algn="l">
              <a:lnSpc>
                <a:spcPct val="105000"/>
              </a:lnSpc>
            </a:pPr>
            <a:r>
              <a:rPr sz="2800" b="1" dirty="0">
                <a:solidFill>
                  <a:srgbClr val="0B0B0B"/>
                </a:solidFill>
                <a:latin typeface="Trebuchet MS"/>
              </a:rPr>
              <a:t>03</a:t>
            </a:r>
          </a:p>
        </p:txBody>
      </p:sp>
      <p:sp>
        <p:nvSpPr>
          <p:cNvPr id="41" name="TextBox 40"/>
          <p:cNvSpPr txBox="1"/>
          <p:nvPr/>
        </p:nvSpPr>
        <p:spPr>
          <a:xfrm>
            <a:off x="5096134" y="3246120"/>
            <a:ext cx="1816547" cy="822960"/>
          </a:xfrm>
          <a:prstGeom prst="rect">
            <a:avLst/>
          </a:prstGeom>
          <a:noFill/>
        </p:spPr>
        <p:txBody>
          <a:bodyPr wrap="square" lIns="0" tIns="0" rIns="0" bIns="0" anchor="t"/>
          <a:lstStyle/>
          <a:p>
            <a:pPr algn="l">
              <a:lnSpc>
                <a:spcPct val="105000"/>
              </a:lnSpc>
            </a:pPr>
            <a:r>
              <a:rPr sz="2200" b="1">
                <a:solidFill>
                  <a:srgbClr val="EAF2FF"/>
                </a:solidFill>
                <a:latin typeface="Trebuchet MS"/>
              </a:rPr>
              <a:t>Обезболивание</a:t>
            </a:r>
          </a:p>
        </p:txBody>
      </p:sp>
      <p:sp>
        <p:nvSpPr>
          <p:cNvPr id="42" name="TextBox 41"/>
          <p:cNvSpPr txBox="1"/>
          <p:nvPr/>
        </p:nvSpPr>
        <p:spPr>
          <a:xfrm>
            <a:off x="5096134" y="4160520"/>
            <a:ext cx="1816547" cy="2011680"/>
          </a:xfrm>
          <a:prstGeom prst="rect">
            <a:avLst/>
          </a:prstGeom>
          <a:noFill/>
        </p:spPr>
        <p:txBody>
          <a:bodyPr wrap="square" lIns="0" tIns="0" rIns="0" bIns="0" anchor="t"/>
          <a:lstStyle/>
          <a:p>
            <a:pPr algn="l">
              <a:lnSpc>
                <a:spcPct val="105000"/>
              </a:lnSpc>
            </a:pPr>
            <a:r>
              <a:rPr sz="1800" b="0">
                <a:solidFill>
                  <a:srgbClr val="94A9C9"/>
                </a:solidFill>
                <a:latin typeface="Georgia"/>
              </a:rPr>
              <a:t>Проведение адекватного обезболивания (общий наркоз или эпидуральная анестезия).</a:t>
            </a:r>
          </a:p>
        </p:txBody>
      </p:sp>
      <p:sp>
        <p:nvSpPr>
          <p:cNvPr id="43" name="Chevron 42"/>
          <p:cNvSpPr/>
          <p:nvPr/>
        </p:nvSpPr>
        <p:spPr>
          <a:xfrm>
            <a:off x="7187001" y="1965960"/>
            <a:ext cx="2273747" cy="914400"/>
          </a:xfrm>
          <a:prstGeom prst="chevron">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114978" y="1965960"/>
            <a:ext cx="1267907" cy="914400"/>
          </a:xfrm>
          <a:prstGeom prst="rect">
            <a:avLst/>
          </a:prstGeom>
          <a:noFill/>
        </p:spPr>
        <p:txBody>
          <a:bodyPr wrap="square" lIns="0" tIns="0" rIns="0" bIns="0" anchor="ctr"/>
          <a:lstStyle/>
          <a:p>
            <a:pPr algn="l">
              <a:lnSpc>
                <a:spcPct val="105000"/>
              </a:lnSpc>
            </a:pPr>
            <a:r>
              <a:rPr sz="2800" b="1" dirty="0">
                <a:solidFill>
                  <a:srgbClr val="0B0B0B"/>
                </a:solidFill>
                <a:latin typeface="Trebuchet MS"/>
              </a:rPr>
              <a:t>04</a:t>
            </a:r>
          </a:p>
        </p:txBody>
      </p:sp>
      <p:sp>
        <p:nvSpPr>
          <p:cNvPr id="45" name="TextBox 44"/>
          <p:cNvSpPr txBox="1"/>
          <p:nvPr/>
        </p:nvSpPr>
        <p:spPr>
          <a:xfrm>
            <a:off x="7278441" y="3246120"/>
            <a:ext cx="1816547" cy="822960"/>
          </a:xfrm>
          <a:prstGeom prst="rect">
            <a:avLst/>
          </a:prstGeom>
          <a:noFill/>
        </p:spPr>
        <p:txBody>
          <a:bodyPr wrap="square" lIns="0" tIns="0" rIns="0" bIns="0" anchor="t"/>
          <a:lstStyle/>
          <a:p>
            <a:pPr algn="l">
              <a:lnSpc>
                <a:spcPct val="105000"/>
              </a:lnSpc>
            </a:pPr>
            <a:r>
              <a:rPr sz="2200" b="1">
                <a:solidFill>
                  <a:srgbClr val="EAF2FF"/>
                </a:solidFill>
                <a:latin typeface="Trebuchet MS"/>
              </a:rPr>
              <a:t>Выбор метода</a:t>
            </a:r>
          </a:p>
        </p:txBody>
      </p:sp>
      <p:sp>
        <p:nvSpPr>
          <p:cNvPr id="46" name="TextBox 45"/>
          <p:cNvSpPr txBox="1"/>
          <p:nvPr/>
        </p:nvSpPr>
        <p:spPr>
          <a:xfrm>
            <a:off x="7278441" y="4160520"/>
            <a:ext cx="1816547" cy="2011680"/>
          </a:xfrm>
          <a:prstGeom prst="rect">
            <a:avLst/>
          </a:prstGeom>
          <a:noFill/>
        </p:spPr>
        <p:txBody>
          <a:bodyPr wrap="square" lIns="0" tIns="0" rIns="0" bIns="0" anchor="t"/>
          <a:lstStyle/>
          <a:p>
            <a:pPr algn="l">
              <a:lnSpc>
                <a:spcPct val="105000"/>
              </a:lnSpc>
            </a:pPr>
            <a:r>
              <a:rPr sz="1800" b="0">
                <a:solidFill>
                  <a:srgbClr val="94A9C9"/>
                </a:solidFill>
                <a:latin typeface="Georgia"/>
              </a:rPr>
              <a:t>Выбор конкретного вида операции в зависимости от предлежания и ситуации.</a:t>
            </a:r>
          </a:p>
        </p:txBody>
      </p:sp>
      <p:sp>
        <p:nvSpPr>
          <p:cNvPr id="47" name="Chevron 46"/>
          <p:cNvSpPr/>
          <p:nvPr/>
        </p:nvSpPr>
        <p:spPr>
          <a:xfrm>
            <a:off x="9369308" y="1965960"/>
            <a:ext cx="2273747" cy="914400"/>
          </a:xfrm>
          <a:prstGeom prst="chevron">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10297285" y="1965960"/>
            <a:ext cx="1267907" cy="914400"/>
          </a:xfrm>
          <a:prstGeom prst="rect">
            <a:avLst/>
          </a:prstGeom>
          <a:noFill/>
        </p:spPr>
        <p:txBody>
          <a:bodyPr wrap="square" lIns="0" tIns="0" rIns="0" bIns="0" anchor="ctr"/>
          <a:lstStyle/>
          <a:p>
            <a:pPr algn="l">
              <a:lnSpc>
                <a:spcPct val="105000"/>
              </a:lnSpc>
            </a:pPr>
            <a:r>
              <a:rPr sz="2800" b="1" dirty="0">
                <a:solidFill>
                  <a:srgbClr val="0B0B0B"/>
                </a:solidFill>
                <a:latin typeface="Trebuchet MS"/>
              </a:rPr>
              <a:t>05</a:t>
            </a:r>
          </a:p>
        </p:txBody>
      </p:sp>
      <p:sp>
        <p:nvSpPr>
          <p:cNvPr id="49" name="TextBox 48"/>
          <p:cNvSpPr txBox="1"/>
          <p:nvPr/>
        </p:nvSpPr>
        <p:spPr>
          <a:xfrm>
            <a:off x="9460748" y="3246120"/>
            <a:ext cx="1816547" cy="822960"/>
          </a:xfrm>
          <a:prstGeom prst="rect">
            <a:avLst/>
          </a:prstGeom>
          <a:noFill/>
        </p:spPr>
        <p:txBody>
          <a:bodyPr wrap="square" lIns="0" tIns="0" rIns="0" bIns="0" anchor="t"/>
          <a:lstStyle/>
          <a:p>
            <a:pPr algn="l">
              <a:lnSpc>
                <a:spcPct val="105000"/>
              </a:lnSpc>
            </a:pPr>
            <a:r>
              <a:rPr sz="2200" b="1">
                <a:solidFill>
                  <a:srgbClr val="EAF2FF"/>
                </a:solidFill>
                <a:latin typeface="Trebuchet MS"/>
              </a:rPr>
              <a:t>Извлечение</a:t>
            </a:r>
          </a:p>
        </p:txBody>
      </p:sp>
      <p:sp>
        <p:nvSpPr>
          <p:cNvPr id="50" name="TextBox 49"/>
          <p:cNvSpPr txBox="1"/>
          <p:nvPr/>
        </p:nvSpPr>
        <p:spPr>
          <a:xfrm>
            <a:off x="9460748" y="4160520"/>
            <a:ext cx="1816547" cy="2011680"/>
          </a:xfrm>
          <a:prstGeom prst="rect">
            <a:avLst/>
          </a:prstGeom>
          <a:noFill/>
        </p:spPr>
        <p:txBody>
          <a:bodyPr wrap="square" lIns="0" tIns="0" rIns="0" bIns="0" anchor="t"/>
          <a:lstStyle/>
          <a:p>
            <a:pPr algn="l">
              <a:lnSpc>
                <a:spcPct val="105000"/>
              </a:lnSpc>
            </a:pPr>
            <a:r>
              <a:rPr sz="1800" b="0">
                <a:solidFill>
                  <a:srgbClr val="94A9C9"/>
                </a:solidFill>
                <a:latin typeface="Georgia"/>
              </a:rPr>
              <a:t>Аккуратное извлечение частей плода с максимальным щажением родовых путей.</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200" b="1">
                <a:solidFill>
                  <a:srgbClr val="EAF2FF"/>
                </a:solidFill>
                <a:latin typeface="Trebuchet MS"/>
              </a:rPr>
              <a:t>Операции на головке: Краниотомия и Краниоклазия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13</a:t>
            </a:r>
          </a:p>
        </p:txBody>
      </p:sp>
      <p:sp>
        <p:nvSpPr>
          <p:cNvPr id="31" name="Rounded Rectangle 30"/>
          <p:cNvSpPr/>
          <p:nvPr/>
        </p:nvSpPr>
        <p:spPr>
          <a:xfrm>
            <a:off x="640080" y="192024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Diamond 31"/>
          <p:cNvSpPr/>
          <p:nvPr/>
        </p:nvSpPr>
        <p:spPr>
          <a:xfrm>
            <a:off x="914400" y="226131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Краниотомия: перфорация черепа, удаление мозгового вещества и сморщивание головки.</a:t>
            </a:r>
          </a:p>
        </p:txBody>
      </p:sp>
      <p:sp>
        <p:nvSpPr>
          <p:cNvPr id="34" name="Rounded Rectangle 33"/>
          <p:cNvSpPr/>
          <p:nvPr/>
        </p:nvSpPr>
        <p:spPr>
          <a:xfrm>
            <a:off x="640080" y="297180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Diamond 34"/>
          <p:cNvSpPr/>
          <p:nvPr/>
        </p:nvSpPr>
        <p:spPr>
          <a:xfrm>
            <a:off x="914400" y="331287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Используется копьевидный или ложкообразный перфоратор.</a:t>
            </a:r>
          </a:p>
        </p:txBody>
      </p:sp>
      <p:sp>
        <p:nvSpPr>
          <p:cNvPr id="37" name="Rounded Rectangle 36"/>
          <p:cNvSpPr/>
          <p:nvPr/>
        </p:nvSpPr>
        <p:spPr>
          <a:xfrm>
            <a:off x="640080" y="402336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Diamond 37"/>
          <p:cNvSpPr/>
          <p:nvPr/>
        </p:nvSpPr>
        <p:spPr>
          <a:xfrm>
            <a:off x="914400" y="436443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Краниоклазия: захват и извлечение разрушенной головки с помощью краниокласта.</a:t>
            </a:r>
          </a:p>
        </p:txBody>
      </p:sp>
      <p:sp>
        <p:nvSpPr>
          <p:cNvPr id="40" name="Rounded Rectangle 39"/>
          <p:cNvSpPr/>
          <p:nvPr/>
        </p:nvSpPr>
        <p:spPr>
          <a:xfrm>
            <a:off x="640080" y="507492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Diamond 40"/>
          <p:cNvSpPr/>
          <p:nvPr/>
        </p:nvSpPr>
        <p:spPr>
          <a:xfrm>
            <a:off x="914400" y="541599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Применяется при мертвом плоде в головном предлежании для предотвращения разрывов матки.</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200" b="1">
                <a:solidFill>
                  <a:srgbClr val="EAF2FF"/>
                </a:solidFill>
                <a:latin typeface="Trebuchet MS"/>
              </a:rPr>
              <a:t>Операции на туловище: Декапитация и Эвисцерация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14</a:t>
            </a:r>
          </a:p>
        </p:txBody>
      </p:sp>
      <p:sp>
        <p:nvSpPr>
          <p:cNvPr id="31" name="Rounded Rectangle 30"/>
          <p:cNvSpPr/>
          <p:nvPr/>
        </p:nvSpPr>
        <p:spPr>
          <a:xfrm>
            <a:off x="640080" y="192024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Diamond 31"/>
          <p:cNvSpPr/>
          <p:nvPr/>
        </p:nvSpPr>
        <p:spPr>
          <a:xfrm>
            <a:off x="914400" y="226131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Декапитация: отделение головки от туловища при поперечном положении плода.</a:t>
            </a:r>
          </a:p>
        </p:txBody>
      </p:sp>
      <p:sp>
        <p:nvSpPr>
          <p:cNvPr id="34" name="Rounded Rectangle 33"/>
          <p:cNvSpPr/>
          <p:nvPr/>
        </p:nvSpPr>
        <p:spPr>
          <a:xfrm>
            <a:off x="640080" y="297180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Diamond 34"/>
          <p:cNvSpPr/>
          <p:nvPr/>
        </p:nvSpPr>
        <p:spPr>
          <a:xfrm>
            <a:off x="914400" y="331287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Выполняется с помощью эмбриотома или тупого крюка.</a:t>
            </a:r>
          </a:p>
        </p:txBody>
      </p:sp>
      <p:sp>
        <p:nvSpPr>
          <p:cNvPr id="37" name="Rounded Rectangle 36"/>
          <p:cNvSpPr/>
          <p:nvPr/>
        </p:nvSpPr>
        <p:spPr>
          <a:xfrm>
            <a:off x="640080" y="402336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Diamond 37"/>
          <p:cNvSpPr/>
          <p:nvPr/>
        </p:nvSpPr>
        <p:spPr>
          <a:xfrm>
            <a:off x="914400" y="436443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Эвисцерация: вскрытие грудной или брюшной полости для удаления жидкости или органов.</a:t>
            </a:r>
          </a:p>
        </p:txBody>
      </p:sp>
      <p:sp>
        <p:nvSpPr>
          <p:cNvPr id="40" name="Rounded Rectangle 39"/>
          <p:cNvSpPr/>
          <p:nvPr/>
        </p:nvSpPr>
        <p:spPr>
          <a:xfrm>
            <a:off x="640080" y="507492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Diamond 40"/>
          <p:cNvSpPr/>
          <p:nvPr/>
        </p:nvSpPr>
        <p:spPr>
          <a:xfrm>
            <a:off x="914400" y="541599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Показана при выраженном асците или гидроцефалии, когда туловище застряло.</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Исторический и современный контекст</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15</a:t>
            </a:r>
          </a:p>
        </p:txBody>
      </p:sp>
      <p:sp>
        <p:nvSpPr>
          <p:cNvPr id="31" name="Rounded Rectangle 30"/>
          <p:cNvSpPr/>
          <p:nvPr/>
        </p:nvSpPr>
        <p:spPr>
          <a:xfrm>
            <a:off x="640080" y="1920240"/>
            <a:ext cx="5227167" cy="411480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640080" y="1920240"/>
            <a:ext cx="5227167" cy="731520"/>
          </a:xfrm>
          <a:prstGeom prst="roundRect">
            <a:avLst>
              <a:gd name="adj" fmla="val 16000"/>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14400" y="1920240"/>
            <a:ext cx="4678527" cy="731520"/>
          </a:xfrm>
          <a:prstGeom prst="rect">
            <a:avLst/>
          </a:prstGeom>
          <a:noFill/>
        </p:spPr>
        <p:txBody>
          <a:bodyPr wrap="square" lIns="0" tIns="0" rIns="0" bIns="0" anchor="ctr"/>
          <a:lstStyle/>
          <a:p>
            <a:pPr algn="l">
              <a:lnSpc>
                <a:spcPct val="105000"/>
              </a:lnSpc>
            </a:pPr>
            <a:r>
              <a:rPr sz="2400" b="1">
                <a:solidFill>
                  <a:srgbClr val="0B0B0B"/>
                </a:solidFill>
                <a:latin typeface="Trebuchet MS"/>
              </a:rPr>
              <a:t>Исторически</a:t>
            </a:r>
          </a:p>
        </p:txBody>
      </p:sp>
      <p:sp>
        <p:nvSpPr>
          <p:cNvPr id="34" name="Diamond 33"/>
          <p:cNvSpPr/>
          <p:nvPr/>
        </p:nvSpPr>
        <p:spPr>
          <a:xfrm>
            <a:off x="914400" y="2962656"/>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371600" y="288036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Применялись часто, даже на живом плоде</a:t>
            </a:r>
          </a:p>
        </p:txBody>
      </p:sp>
      <p:sp>
        <p:nvSpPr>
          <p:cNvPr id="36" name="Diamond 35"/>
          <p:cNvSpPr/>
          <p:nvPr/>
        </p:nvSpPr>
        <p:spPr>
          <a:xfrm>
            <a:off x="914400" y="3739896"/>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1371600" y="365760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Высокая материнская смертность (до 100%)</a:t>
            </a:r>
          </a:p>
        </p:txBody>
      </p:sp>
      <p:sp>
        <p:nvSpPr>
          <p:cNvPr id="38" name="Diamond 37"/>
          <p:cNvSpPr/>
          <p:nvPr/>
        </p:nvSpPr>
        <p:spPr>
          <a:xfrm>
            <a:off x="914400" y="4517136"/>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71600" y="443484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Отсутствие безопасных альтернатив</a:t>
            </a:r>
          </a:p>
        </p:txBody>
      </p:sp>
      <p:sp>
        <p:nvSpPr>
          <p:cNvPr id="40" name="Diamond 39"/>
          <p:cNvSpPr/>
          <p:nvPr/>
        </p:nvSpPr>
        <p:spPr>
          <a:xfrm>
            <a:off x="914400" y="5294375"/>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1371600" y="5212079"/>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Широкое использование в домашних родах</a:t>
            </a:r>
          </a:p>
        </p:txBody>
      </p:sp>
      <p:sp>
        <p:nvSpPr>
          <p:cNvPr id="42" name="Rounded Rectangle 41"/>
          <p:cNvSpPr/>
          <p:nvPr/>
        </p:nvSpPr>
        <p:spPr>
          <a:xfrm>
            <a:off x="6324447" y="1920240"/>
            <a:ext cx="5227167" cy="411480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6324447" y="1920240"/>
            <a:ext cx="5227167" cy="731520"/>
          </a:xfrm>
          <a:prstGeom prst="roundRect">
            <a:avLst>
              <a:gd name="adj" fmla="val 16000"/>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598767" y="1920240"/>
            <a:ext cx="4678527" cy="731520"/>
          </a:xfrm>
          <a:prstGeom prst="rect">
            <a:avLst/>
          </a:prstGeom>
          <a:noFill/>
        </p:spPr>
        <p:txBody>
          <a:bodyPr wrap="square" lIns="0" tIns="0" rIns="0" bIns="0" anchor="ctr"/>
          <a:lstStyle/>
          <a:p>
            <a:pPr algn="l">
              <a:lnSpc>
                <a:spcPct val="105000"/>
              </a:lnSpc>
            </a:pPr>
            <a:r>
              <a:rPr sz="2400" b="1">
                <a:solidFill>
                  <a:srgbClr val="0B0B0B"/>
                </a:solidFill>
                <a:latin typeface="Trebuchet MS"/>
              </a:rPr>
              <a:t>Современная практика</a:t>
            </a:r>
          </a:p>
        </p:txBody>
      </p:sp>
      <p:sp>
        <p:nvSpPr>
          <p:cNvPr id="45" name="Diamond 44"/>
          <p:cNvSpPr/>
          <p:nvPr/>
        </p:nvSpPr>
        <p:spPr>
          <a:xfrm>
            <a:off x="6598767" y="296265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7055967" y="288036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Строго только при гибели плода</a:t>
            </a:r>
          </a:p>
        </p:txBody>
      </p:sp>
      <p:sp>
        <p:nvSpPr>
          <p:cNvPr id="47" name="Diamond 46"/>
          <p:cNvSpPr/>
          <p:nvPr/>
        </p:nvSpPr>
        <p:spPr>
          <a:xfrm>
            <a:off x="6598767" y="373989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055967" y="365760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Материнская смертность минимальна</a:t>
            </a:r>
          </a:p>
        </p:txBody>
      </p:sp>
      <p:sp>
        <p:nvSpPr>
          <p:cNvPr id="49" name="Diamond 48"/>
          <p:cNvSpPr/>
          <p:nvPr/>
        </p:nvSpPr>
        <p:spPr>
          <a:xfrm>
            <a:off x="6598767" y="4517136"/>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7055967" y="4434840"/>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Приоритет — кесарево сечение</a:t>
            </a:r>
          </a:p>
        </p:txBody>
      </p:sp>
      <p:sp>
        <p:nvSpPr>
          <p:cNvPr id="51" name="Diamond 50"/>
          <p:cNvSpPr/>
          <p:nvPr/>
        </p:nvSpPr>
        <p:spPr>
          <a:xfrm>
            <a:off x="6598767" y="5294375"/>
            <a:ext cx="201168" cy="201168"/>
          </a:xfrm>
          <a:prstGeom prst="diamond">
            <a:avLst/>
          </a:prstGeom>
          <a:solidFill>
            <a:srgbClr val="F725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7055967" y="5212079"/>
            <a:ext cx="4221327" cy="699516"/>
          </a:xfrm>
          <a:prstGeom prst="rect">
            <a:avLst/>
          </a:prstGeom>
          <a:noFill/>
        </p:spPr>
        <p:txBody>
          <a:bodyPr wrap="square" lIns="0" tIns="0" rIns="0" bIns="0" anchor="t"/>
          <a:lstStyle/>
          <a:p>
            <a:pPr algn="l">
              <a:lnSpc>
                <a:spcPct val="105000"/>
              </a:lnSpc>
            </a:pPr>
            <a:r>
              <a:rPr sz="2000" b="0">
                <a:solidFill>
                  <a:srgbClr val="EAF2FF"/>
                </a:solidFill>
                <a:latin typeface="Georgia"/>
              </a:rPr>
              <a:t>Проводятся только в стационаре</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Динамика частоты применения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16</a:t>
            </a:r>
          </a:p>
        </p:txBody>
      </p:sp>
      <p:sp>
        <p:nvSpPr>
          <p:cNvPr id="31" name="Rounded Rectangle 30"/>
          <p:cNvSpPr/>
          <p:nvPr/>
        </p:nvSpPr>
        <p:spPr>
          <a:xfrm>
            <a:off x="640080" y="1828800"/>
            <a:ext cx="7223760" cy="420624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32" name="Chart 31"/>
          <p:cNvGraphicFramePr>
            <a:graphicFrameLocks noGrp="1"/>
          </p:cNvGraphicFramePr>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33" name="Rounded Rectangle 32"/>
          <p:cNvSpPr/>
          <p:nvPr/>
        </p:nvSpPr>
        <p:spPr>
          <a:xfrm>
            <a:off x="8229600" y="1828800"/>
            <a:ext cx="3322015" cy="4206240"/>
          </a:xfrm>
          <a:prstGeom prst="roundRect">
            <a:avLst>
              <a:gd name="adj" fmla="val 16000"/>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1">
                <a:solidFill>
                  <a:srgbClr val="0B0B0B"/>
                </a:solidFill>
                <a:latin typeface="Trebuchet MS"/>
              </a:rPr>
              <a:t>ВЫВОД</a:t>
            </a:r>
          </a:p>
        </p:txBody>
      </p:sp>
      <p:sp>
        <p:nvSpPr>
          <p:cNvPr id="35" name="TextBox 34"/>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0B0B0B"/>
                </a:solidFill>
                <a:latin typeface="Trebuchet MS"/>
              </a:rPr>
              <a:t>Развитие хирургии и безопасного кесарева сечения практически полностью вытеснило эти операции.</a:t>
            </a:r>
          </a:p>
        </p:txBody>
      </p:sp>
      <p:sp>
        <p:nvSpPr>
          <p:cNvPr id="36" name="TextBox 35"/>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94A9C9"/>
                </a:solidFill>
                <a:latin typeface="Georgia"/>
              </a:rPr>
              <a:t>Вестник акушера-гинеколога, 2021</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CC9F0"/>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1">
                <a:solidFill>
                  <a:srgbClr val="40A7C7"/>
                </a:solidFill>
                <a:latin typeface="Trebuchet MS"/>
              </a:rPr>
              <a:t>04</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1">
                <a:solidFill>
                  <a:srgbClr val="0B0B0B"/>
                </a:solidFill>
                <a:latin typeface="Trebuchet MS"/>
              </a:rPr>
              <a:t>Осложнения и ведение</a:t>
            </a:r>
          </a:p>
        </p:txBody>
      </p:sp>
      <p:sp>
        <p:nvSpPr>
          <p:cNvPr id="5" name="TextBox 4"/>
          <p:cNvSpPr txBox="1"/>
          <p:nvPr/>
        </p:nvSpPr>
        <p:spPr>
          <a:xfrm>
            <a:off x="640080" y="5760720"/>
            <a:ext cx="10911535" cy="548640"/>
          </a:xfrm>
          <a:prstGeom prst="rect">
            <a:avLst/>
          </a:prstGeom>
          <a:noFill/>
        </p:spPr>
        <p:txBody>
          <a:bodyPr wrap="square" lIns="0" tIns="0" rIns="0" bIns="0" anchor="t"/>
          <a:lstStyle/>
          <a:p>
            <a:pPr algn="l">
              <a:lnSpc>
                <a:spcPct val="105000"/>
              </a:lnSpc>
            </a:pPr>
            <a:r>
              <a:rPr sz="2000" b="0">
                <a:solidFill>
                  <a:srgbClr val="183139"/>
                </a:solidFill>
                <a:latin typeface="Georgia"/>
              </a:rPr>
              <a:t>Безопасность пациента</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Возможные осложнения для матери</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18</a:t>
            </a:r>
          </a:p>
        </p:txBody>
      </p:sp>
      <p:sp>
        <p:nvSpPr>
          <p:cNvPr id="31" name="Rounded Rectangle 30"/>
          <p:cNvSpPr/>
          <p:nvPr/>
        </p:nvSpPr>
        <p:spPr>
          <a:xfrm>
            <a:off x="640080" y="192024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Diamond 31"/>
          <p:cNvSpPr/>
          <p:nvPr/>
        </p:nvSpPr>
        <p:spPr>
          <a:xfrm>
            <a:off x="914400" y="226131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Травматизация родовых путей: разрывы шейки матки, влагалища и промежности.</a:t>
            </a:r>
          </a:p>
        </p:txBody>
      </p:sp>
      <p:sp>
        <p:nvSpPr>
          <p:cNvPr id="34" name="Rounded Rectangle 33"/>
          <p:cNvSpPr/>
          <p:nvPr/>
        </p:nvSpPr>
        <p:spPr>
          <a:xfrm>
            <a:off x="640080" y="297180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Diamond 34"/>
          <p:cNvSpPr/>
          <p:nvPr/>
        </p:nvSpPr>
        <p:spPr>
          <a:xfrm>
            <a:off x="914400" y="331287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Образование свищей (мочепузырно-влагалищных или прямокишечно-влагалищных).</a:t>
            </a:r>
          </a:p>
        </p:txBody>
      </p:sp>
      <p:sp>
        <p:nvSpPr>
          <p:cNvPr id="37" name="Rounded Rectangle 36"/>
          <p:cNvSpPr/>
          <p:nvPr/>
        </p:nvSpPr>
        <p:spPr>
          <a:xfrm>
            <a:off x="640080" y="402336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Diamond 37"/>
          <p:cNvSpPr/>
          <p:nvPr/>
        </p:nvSpPr>
        <p:spPr>
          <a:xfrm>
            <a:off x="914400" y="436443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Кровотечение из-за атонии матки или повреждения сосудов.</a:t>
            </a:r>
          </a:p>
        </p:txBody>
      </p:sp>
      <p:sp>
        <p:nvSpPr>
          <p:cNvPr id="40" name="Rounded Rectangle 39"/>
          <p:cNvSpPr/>
          <p:nvPr/>
        </p:nvSpPr>
        <p:spPr>
          <a:xfrm>
            <a:off x="640080" y="5074920"/>
            <a:ext cx="10911535" cy="88331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Diamond 40"/>
          <p:cNvSpPr/>
          <p:nvPr/>
        </p:nvSpPr>
        <p:spPr>
          <a:xfrm>
            <a:off x="914400" y="5415991"/>
            <a:ext cx="201168" cy="201168"/>
          </a:xfrm>
          <a:prstGeom prst="diamond">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EAF2FF"/>
                </a:solidFill>
                <a:latin typeface="Georgia"/>
              </a:rPr>
              <a:t>Инфекционные осложнения: эндометрит, сепсис при несоблюдении асептики.</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Этапы послеоперационного ведения</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19</a:t>
            </a:r>
          </a:p>
        </p:txBody>
      </p:sp>
      <p:sp>
        <p:nvSpPr>
          <p:cNvPr id="31" name="Rectangle 30"/>
          <p:cNvSpPr/>
          <p:nvPr/>
        </p:nvSpPr>
        <p:spPr>
          <a:xfrm>
            <a:off x="640080" y="2999232"/>
            <a:ext cx="10911535" cy="54864"/>
          </a:xfrm>
          <a:prstGeom prst="rect">
            <a:avLst/>
          </a:prstGeom>
          <a:solidFill>
            <a:srgbClr val="4CC9F0">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0080" y="2194560"/>
            <a:ext cx="2636443" cy="548640"/>
          </a:xfrm>
          <a:prstGeom prst="rect">
            <a:avLst/>
          </a:prstGeom>
          <a:noFill/>
        </p:spPr>
        <p:txBody>
          <a:bodyPr wrap="square" lIns="0" tIns="0" rIns="0" bIns="0" anchor="b"/>
          <a:lstStyle/>
          <a:p>
            <a:pPr algn="l">
              <a:lnSpc>
                <a:spcPct val="105000"/>
              </a:lnSpc>
            </a:pPr>
            <a:r>
              <a:rPr sz="3000" b="1">
                <a:solidFill>
                  <a:srgbClr val="4CC9F0"/>
                </a:solidFill>
                <a:latin typeface="Trebuchet MS"/>
              </a:rPr>
              <a:t>Сразу</a:t>
            </a:r>
          </a:p>
        </p:txBody>
      </p:sp>
      <p:sp>
        <p:nvSpPr>
          <p:cNvPr id="33" name="Oval 32"/>
          <p:cNvSpPr/>
          <p:nvPr/>
        </p:nvSpPr>
        <p:spPr>
          <a:xfrm>
            <a:off x="640080" y="2834640"/>
            <a:ext cx="384048" cy="384048"/>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758952" y="2953512"/>
            <a:ext cx="146304" cy="146304"/>
          </a:xfrm>
          <a:prstGeom prst="ellipse">
            <a:avLst/>
          </a:prstGeom>
          <a:solidFill>
            <a:srgbClr val="0A16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640080" y="3474720"/>
            <a:ext cx="2545003" cy="26974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22959" y="3657600"/>
            <a:ext cx="2270683" cy="822960"/>
          </a:xfrm>
          <a:prstGeom prst="rect">
            <a:avLst/>
          </a:prstGeom>
          <a:noFill/>
        </p:spPr>
        <p:txBody>
          <a:bodyPr wrap="square" lIns="0" tIns="0" rIns="0" bIns="0" anchor="t"/>
          <a:lstStyle/>
          <a:p>
            <a:pPr algn="l">
              <a:lnSpc>
                <a:spcPct val="105000"/>
              </a:lnSpc>
            </a:pPr>
            <a:r>
              <a:rPr sz="2000" b="1">
                <a:solidFill>
                  <a:srgbClr val="EAF2FF"/>
                </a:solidFill>
                <a:latin typeface="Trebuchet MS"/>
              </a:rPr>
              <a:t>Ревизия путей</a:t>
            </a:r>
          </a:p>
        </p:txBody>
      </p:sp>
      <p:sp>
        <p:nvSpPr>
          <p:cNvPr id="37" name="TextBox 36"/>
          <p:cNvSpPr txBox="1"/>
          <p:nvPr/>
        </p:nvSpPr>
        <p:spPr>
          <a:xfrm>
            <a:off x="822959" y="4526280"/>
            <a:ext cx="2270683" cy="1463040"/>
          </a:xfrm>
          <a:prstGeom prst="rect">
            <a:avLst/>
          </a:prstGeom>
          <a:noFill/>
        </p:spPr>
        <p:txBody>
          <a:bodyPr wrap="square" lIns="0" tIns="0" rIns="0" bIns="0" anchor="t"/>
          <a:lstStyle/>
          <a:p>
            <a:pPr algn="l">
              <a:lnSpc>
                <a:spcPct val="105000"/>
              </a:lnSpc>
            </a:pPr>
            <a:r>
              <a:rPr sz="1500" b="0">
                <a:solidFill>
                  <a:srgbClr val="94A9C9"/>
                </a:solidFill>
                <a:latin typeface="Georgia"/>
              </a:rPr>
              <a:t>Тщательный осмотр родовых путей под наркозом для исключения разрывов.</a:t>
            </a:r>
          </a:p>
        </p:txBody>
      </p:sp>
      <p:sp>
        <p:nvSpPr>
          <p:cNvPr id="38" name="TextBox 37"/>
          <p:cNvSpPr txBox="1"/>
          <p:nvPr/>
        </p:nvSpPr>
        <p:spPr>
          <a:xfrm>
            <a:off x="3367963" y="2194560"/>
            <a:ext cx="2636443" cy="548640"/>
          </a:xfrm>
          <a:prstGeom prst="rect">
            <a:avLst/>
          </a:prstGeom>
          <a:noFill/>
        </p:spPr>
        <p:txBody>
          <a:bodyPr wrap="square" lIns="0" tIns="0" rIns="0" bIns="0" anchor="b"/>
          <a:lstStyle/>
          <a:p>
            <a:pPr algn="l">
              <a:lnSpc>
                <a:spcPct val="105000"/>
              </a:lnSpc>
            </a:pPr>
            <a:r>
              <a:rPr sz="3000" b="1">
                <a:solidFill>
                  <a:srgbClr val="4CC9F0"/>
                </a:solidFill>
                <a:latin typeface="Trebuchet MS"/>
              </a:rPr>
              <a:t>1–2 дня</a:t>
            </a:r>
          </a:p>
        </p:txBody>
      </p:sp>
      <p:sp>
        <p:nvSpPr>
          <p:cNvPr id="39" name="Oval 38"/>
          <p:cNvSpPr/>
          <p:nvPr/>
        </p:nvSpPr>
        <p:spPr>
          <a:xfrm>
            <a:off x="3367963" y="2834640"/>
            <a:ext cx="384048" cy="384048"/>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3486835" y="2953512"/>
            <a:ext cx="146304" cy="146304"/>
          </a:xfrm>
          <a:prstGeom prst="ellipse">
            <a:avLst/>
          </a:prstGeom>
          <a:solidFill>
            <a:srgbClr val="0A16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ounded Rectangle 40"/>
          <p:cNvSpPr/>
          <p:nvPr/>
        </p:nvSpPr>
        <p:spPr>
          <a:xfrm>
            <a:off x="3367963" y="3474720"/>
            <a:ext cx="2545003" cy="26974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3550843" y="3657600"/>
            <a:ext cx="2270683" cy="822960"/>
          </a:xfrm>
          <a:prstGeom prst="rect">
            <a:avLst/>
          </a:prstGeom>
          <a:noFill/>
        </p:spPr>
        <p:txBody>
          <a:bodyPr wrap="square" lIns="0" tIns="0" rIns="0" bIns="0" anchor="t"/>
          <a:lstStyle/>
          <a:p>
            <a:pPr algn="l">
              <a:lnSpc>
                <a:spcPct val="105000"/>
              </a:lnSpc>
            </a:pPr>
            <a:r>
              <a:rPr sz="2000" b="1">
                <a:solidFill>
                  <a:srgbClr val="EAF2FF"/>
                </a:solidFill>
                <a:latin typeface="Trebuchet MS"/>
              </a:rPr>
              <a:t>Мониторинг</a:t>
            </a:r>
          </a:p>
        </p:txBody>
      </p:sp>
      <p:sp>
        <p:nvSpPr>
          <p:cNvPr id="43" name="TextBox 42"/>
          <p:cNvSpPr txBox="1"/>
          <p:nvPr/>
        </p:nvSpPr>
        <p:spPr>
          <a:xfrm>
            <a:off x="3550843" y="4526280"/>
            <a:ext cx="2270683" cy="1463040"/>
          </a:xfrm>
          <a:prstGeom prst="rect">
            <a:avLst/>
          </a:prstGeom>
          <a:noFill/>
        </p:spPr>
        <p:txBody>
          <a:bodyPr wrap="square" lIns="0" tIns="0" rIns="0" bIns="0" anchor="t"/>
          <a:lstStyle/>
          <a:p>
            <a:pPr algn="l">
              <a:lnSpc>
                <a:spcPct val="105000"/>
              </a:lnSpc>
            </a:pPr>
            <a:r>
              <a:rPr sz="1500" b="0">
                <a:solidFill>
                  <a:srgbClr val="94A9C9"/>
                </a:solidFill>
                <a:latin typeface="Georgia"/>
              </a:rPr>
              <a:t>Контроль температуры, выделений, сокращения матки, профилактика антибиотиками.</a:t>
            </a:r>
          </a:p>
        </p:txBody>
      </p:sp>
      <p:sp>
        <p:nvSpPr>
          <p:cNvPr id="44" name="TextBox 43"/>
          <p:cNvSpPr txBox="1"/>
          <p:nvPr/>
        </p:nvSpPr>
        <p:spPr>
          <a:xfrm>
            <a:off x="6095847" y="2194560"/>
            <a:ext cx="2636443" cy="548640"/>
          </a:xfrm>
          <a:prstGeom prst="rect">
            <a:avLst/>
          </a:prstGeom>
          <a:noFill/>
        </p:spPr>
        <p:txBody>
          <a:bodyPr wrap="square" lIns="0" tIns="0" rIns="0" bIns="0" anchor="b"/>
          <a:lstStyle/>
          <a:p>
            <a:pPr algn="l">
              <a:lnSpc>
                <a:spcPct val="105000"/>
              </a:lnSpc>
            </a:pPr>
            <a:r>
              <a:rPr sz="3000" b="1">
                <a:solidFill>
                  <a:srgbClr val="4CC9F0"/>
                </a:solidFill>
                <a:latin typeface="Trebuchet MS"/>
              </a:rPr>
              <a:t>3–5 дней</a:t>
            </a:r>
          </a:p>
        </p:txBody>
      </p:sp>
      <p:sp>
        <p:nvSpPr>
          <p:cNvPr id="45" name="Oval 44"/>
          <p:cNvSpPr/>
          <p:nvPr/>
        </p:nvSpPr>
        <p:spPr>
          <a:xfrm>
            <a:off x="6095847" y="2834640"/>
            <a:ext cx="384048" cy="384048"/>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6214719" y="2953512"/>
            <a:ext cx="146304" cy="146304"/>
          </a:xfrm>
          <a:prstGeom prst="ellipse">
            <a:avLst/>
          </a:prstGeom>
          <a:solidFill>
            <a:srgbClr val="0A16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ounded Rectangle 46"/>
          <p:cNvSpPr/>
          <p:nvPr/>
        </p:nvSpPr>
        <p:spPr>
          <a:xfrm>
            <a:off x="6095847" y="3474720"/>
            <a:ext cx="2545003" cy="26974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6278727" y="3657600"/>
            <a:ext cx="2270683" cy="822960"/>
          </a:xfrm>
          <a:prstGeom prst="rect">
            <a:avLst/>
          </a:prstGeom>
          <a:noFill/>
        </p:spPr>
        <p:txBody>
          <a:bodyPr wrap="square" lIns="0" tIns="0" rIns="0" bIns="0" anchor="t"/>
          <a:lstStyle/>
          <a:p>
            <a:pPr algn="l">
              <a:lnSpc>
                <a:spcPct val="105000"/>
              </a:lnSpc>
            </a:pPr>
            <a:r>
              <a:rPr sz="2000" b="1">
                <a:solidFill>
                  <a:srgbClr val="EAF2FF"/>
                </a:solidFill>
                <a:latin typeface="Trebuchet MS"/>
              </a:rPr>
              <a:t>Обследование</a:t>
            </a:r>
          </a:p>
        </p:txBody>
      </p:sp>
      <p:sp>
        <p:nvSpPr>
          <p:cNvPr id="49" name="TextBox 48"/>
          <p:cNvSpPr txBox="1"/>
          <p:nvPr/>
        </p:nvSpPr>
        <p:spPr>
          <a:xfrm>
            <a:off x="6278727" y="4526280"/>
            <a:ext cx="2270683" cy="1463040"/>
          </a:xfrm>
          <a:prstGeom prst="rect">
            <a:avLst/>
          </a:prstGeom>
          <a:noFill/>
        </p:spPr>
        <p:txBody>
          <a:bodyPr wrap="square" lIns="0" tIns="0" rIns="0" bIns="0" anchor="t"/>
          <a:lstStyle/>
          <a:p>
            <a:pPr algn="l">
              <a:lnSpc>
                <a:spcPct val="105000"/>
              </a:lnSpc>
            </a:pPr>
            <a:r>
              <a:rPr sz="1500" b="0">
                <a:solidFill>
                  <a:srgbClr val="94A9C9"/>
                </a:solidFill>
                <a:latin typeface="Georgia"/>
              </a:rPr>
              <a:t>УЗИ органов малого таза для исключения задержки частей плода или гематом.</a:t>
            </a:r>
          </a:p>
        </p:txBody>
      </p:sp>
      <p:sp>
        <p:nvSpPr>
          <p:cNvPr id="50" name="TextBox 49"/>
          <p:cNvSpPr txBox="1"/>
          <p:nvPr/>
        </p:nvSpPr>
        <p:spPr>
          <a:xfrm>
            <a:off x="8823731" y="2194560"/>
            <a:ext cx="2636443" cy="548640"/>
          </a:xfrm>
          <a:prstGeom prst="rect">
            <a:avLst/>
          </a:prstGeom>
          <a:noFill/>
        </p:spPr>
        <p:txBody>
          <a:bodyPr wrap="square" lIns="0" tIns="0" rIns="0" bIns="0" anchor="b"/>
          <a:lstStyle/>
          <a:p>
            <a:pPr algn="l">
              <a:lnSpc>
                <a:spcPct val="105000"/>
              </a:lnSpc>
            </a:pPr>
            <a:r>
              <a:rPr sz="3000" b="1">
                <a:solidFill>
                  <a:srgbClr val="4CC9F0"/>
                </a:solidFill>
                <a:latin typeface="Trebuchet MS"/>
              </a:rPr>
              <a:t>Выписка</a:t>
            </a:r>
          </a:p>
        </p:txBody>
      </p:sp>
      <p:sp>
        <p:nvSpPr>
          <p:cNvPr id="51" name="Oval 50"/>
          <p:cNvSpPr/>
          <p:nvPr/>
        </p:nvSpPr>
        <p:spPr>
          <a:xfrm>
            <a:off x="8823731" y="2834640"/>
            <a:ext cx="384048" cy="384048"/>
          </a:xfrm>
          <a:prstGeom prst="ellipse">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8942603" y="2953512"/>
            <a:ext cx="146304" cy="146304"/>
          </a:xfrm>
          <a:prstGeom prst="ellipse">
            <a:avLst/>
          </a:prstGeom>
          <a:solidFill>
            <a:srgbClr val="0A16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ounded Rectangle 52"/>
          <p:cNvSpPr/>
          <p:nvPr/>
        </p:nvSpPr>
        <p:spPr>
          <a:xfrm>
            <a:off x="8823731" y="3474720"/>
            <a:ext cx="2545003" cy="2697480"/>
          </a:xfrm>
          <a:prstGeom prst="roundRect">
            <a:avLst>
              <a:gd name="adj" fmla="val 16000"/>
            </a:avLst>
          </a:prstGeom>
          <a:solidFill>
            <a:srgbClr val="13294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Box 53"/>
          <p:cNvSpPr txBox="1"/>
          <p:nvPr/>
        </p:nvSpPr>
        <p:spPr>
          <a:xfrm>
            <a:off x="9006611" y="3657600"/>
            <a:ext cx="2270683" cy="822960"/>
          </a:xfrm>
          <a:prstGeom prst="rect">
            <a:avLst/>
          </a:prstGeom>
          <a:noFill/>
        </p:spPr>
        <p:txBody>
          <a:bodyPr wrap="square" lIns="0" tIns="0" rIns="0" bIns="0" anchor="t"/>
          <a:lstStyle/>
          <a:p>
            <a:pPr algn="l">
              <a:lnSpc>
                <a:spcPct val="105000"/>
              </a:lnSpc>
            </a:pPr>
            <a:r>
              <a:rPr sz="2000" b="1">
                <a:solidFill>
                  <a:srgbClr val="EAF2FF"/>
                </a:solidFill>
                <a:latin typeface="Trebuchet MS"/>
              </a:rPr>
              <a:t>Рекомендации</a:t>
            </a:r>
          </a:p>
        </p:txBody>
      </p:sp>
      <p:sp>
        <p:nvSpPr>
          <p:cNvPr id="55" name="TextBox 54"/>
          <p:cNvSpPr txBox="1"/>
          <p:nvPr/>
        </p:nvSpPr>
        <p:spPr>
          <a:xfrm>
            <a:off x="9006611" y="4526280"/>
            <a:ext cx="2270683" cy="1463040"/>
          </a:xfrm>
          <a:prstGeom prst="rect">
            <a:avLst/>
          </a:prstGeom>
          <a:noFill/>
        </p:spPr>
        <p:txBody>
          <a:bodyPr wrap="square" lIns="0" tIns="0" rIns="0" bIns="0" anchor="t"/>
          <a:lstStyle/>
          <a:p>
            <a:pPr algn="l">
              <a:lnSpc>
                <a:spcPct val="105000"/>
              </a:lnSpc>
            </a:pPr>
            <a:r>
              <a:rPr sz="1500" b="0">
                <a:solidFill>
                  <a:srgbClr val="94A9C9"/>
                </a:solidFill>
                <a:latin typeface="Georgia"/>
              </a:rPr>
              <a:t>Наблюдение гинеколога, контрацепция на 6–12 месяцев, психологическая поддержка.</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Ключевые выводы</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20</a:t>
            </a:r>
          </a:p>
        </p:txBody>
      </p:sp>
      <p:sp>
        <p:nvSpPr>
          <p:cNvPr id="31" name="TextBox 30"/>
          <p:cNvSpPr txBox="1"/>
          <p:nvPr/>
        </p:nvSpPr>
        <p:spPr>
          <a:xfrm>
            <a:off x="640080" y="1874519"/>
            <a:ext cx="1005840" cy="835533"/>
          </a:xfrm>
          <a:prstGeom prst="rect">
            <a:avLst/>
          </a:prstGeom>
          <a:noFill/>
        </p:spPr>
        <p:txBody>
          <a:bodyPr wrap="square" lIns="0" tIns="0" rIns="0" bIns="0" anchor="ctr"/>
          <a:lstStyle/>
          <a:p>
            <a:pPr algn="l">
              <a:lnSpc>
                <a:spcPct val="105000"/>
              </a:lnSpc>
            </a:pPr>
            <a:r>
              <a:rPr sz="3600" b="1">
                <a:solidFill>
                  <a:srgbClr val="4CC9F0"/>
                </a:solidFill>
                <a:latin typeface="Trebuchet MS"/>
              </a:rPr>
              <a:t>01</a:t>
            </a:r>
          </a:p>
        </p:txBody>
      </p:sp>
      <p:sp>
        <p:nvSpPr>
          <p:cNvPr id="32" name="TextBox 31"/>
          <p:cNvSpPr txBox="1"/>
          <p:nvPr/>
        </p:nvSpPr>
        <p:spPr>
          <a:xfrm>
            <a:off x="1920239" y="1874519"/>
            <a:ext cx="9631375" cy="835533"/>
          </a:xfrm>
          <a:prstGeom prst="rect">
            <a:avLst/>
          </a:prstGeom>
          <a:noFill/>
        </p:spPr>
        <p:txBody>
          <a:bodyPr wrap="square" lIns="0" tIns="0" rIns="0" bIns="0" anchor="ctr"/>
          <a:lstStyle/>
          <a:p>
            <a:pPr algn="l">
              <a:lnSpc>
                <a:spcPct val="105000"/>
              </a:lnSpc>
            </a:pPr>
            <a:r>
              <a:rPr sz="2400" b="0">
                <a:solidFill>
                  <a:srgbClr val="EAF2FF"/>
                </a:solidFill>
                <a:latin typeface="Georgia"/>
              </a:rPr>
              <a:t>Плодоразрушающие операции — крайняя мера, применяемая исключительно при гибели плода.</a:t>
            </a:r>
          </a:p>
        </p:txBody>
      </p:sp>
      <p:sp>
        <p:nvSpPr>
          <p:cNvPr id="33" name="Rectangle 32"/>
          <p:cNvSpPr/>
          <p:nvPr/>
        </p:nvSpPr>
        <p:spPr>
          <a:xfrm>
            <a:off x="1920239" y="2778861"/>
            <a:ext cx="9631375" cy="13716"/>
          </a:xfrm>
          <a:prstGeom prst="rect">
            <a:avLst/>
          </a:prstGeom>
          <a:solidFill>
            <a:srgbClr val="94A9C9">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640080" y="2857500"/>
            <a:ext cx="1005840" cy="835533"/>
          </a:xfrm>
          <a:prstGeom prst="rect">
            <a:avLst/>
          </a:prstGeom>
          <a:noFill/>
        </p:spPr>
        <p:txBody>
          <a:bodyPr wrap="square" lIns="0" tIns="0" rIns="0" bIns="0" anchor="ctr"/>
          <a:lstStyle/>
          <a:p>
            <a:pPr algn="l">
              <a:lnSpc>
                <a:spcPct val="105000"/>
              </a:lnSpc>
            </a:pPr>
            <a:r>
              <a:rPr sz="3600" b="1">
                <a:solidFill>
                  <a:srgbClr val="4CC9F0"/>
                </a:solidFill>
                <a:latin typeface="Trebuchet MS"/>
              </a:rPr>
              <a:t>02</a:t>
            </a:r>
          </a:p>
        </p:txBody>
      </p:sp>
      <p:sp>
        <p:nvSpPr>
          <p:cNvPr id="35" name="TextBox 34"/>
          <p:cNvSpPr txBox="1"/>
          <p:nvPr/>
        </p:nvSpPr>
        <p:spPr>
          <a:xfrm>
            <a:off x="1920239" y="2857500"/>
            <a:ext cx="9631375" cy="835533"/>
          </a:xfrm>
          <a:prstGeom prst="rect">
            <a:avLst/>
          </a:prstGeom>
          <a:noFill/>
        </p:spPr>
        <p:txBody>
          <a:bodyPr wrap="square" lIns="0" tIns="0" rIns="0" bIns="0" anchor="ctr"/>
          <a:lstStyle/>
          <a:p>
            <a:pPr algn="l">
              <a:lnSpc>
                <a:spcPct val="105000"/>
              </a:lnSpc>
            </a:pPr>
            <a:r>
              <a:rPr sz="2400" b="0">
                <a:solidFill>
                  <a:srgbClr val="EAF2FF"/>
                </a:solidFill>
                <a:latin typeface="Georgia"/>
              </a:rPr>
              <a:t>Главная цель вмешательства — сохранение жизни и здоровья матери.</a:t>
            </a:r>
          </a:p>
        </p:txBody>
      </p:sp>
      <p:sp>
        <p:nvSpPr>
          <p:cNvPr id="36" name="Rectangle 35"/>
          <p:cNvSpPr/>
          <p:nvPr/>
        </p:nvSpPr>
        <p:spPr>
          <a:xfrm>
            <a:off x="1920239" y="3761841"/>
            <a:ext cx="9631375" cy="13716"/>
          </a:xfrm>
          <a:prstGeom prst="rect">
            <a:avLst/>
          </a:prstGeom>
          <a:solidFill>
            <a:srgbClr val="94A9C9">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640080" y="3840479"/>
            <a:ext cx="1005840" cy="835533"/>
          </a:xfrm>
          <a:prstGeom prst="rect">
            <a:avLst/>
          </a:prstGeom>
          <a:noFill/>
        </p:spPr>
        <p:txBody>
          <a:bodyPr wrap="square" lIns="0" tIns="0" rIns="0" bIns="0" anchor="ctr"/>
          <a:lstStyle/>
          <a:p>
            <a:pPr algn="l">
              <a:lnSpc>
                <a:spcPct val="105000"/>
              </a:lnSpc>
            </a:pPr>
            <a:r>
              <a:rPr sz="3600" b="1">
                <a:solidFill>
                  <a:srgbClr val="4CC9F0"/>
                </a:solidFill>
                <a:latin typeface="Trebuchet MS"/>
              </a:rPr>
              <a:t>03</a:t>
            </a:r>
          </a:p>
        </p:txBody>
      </p:sp>
      <p:sp>
        <p:nvSpPr>
          <p:cNvPr id="38" name="TextBox 37"/>
          <p:cNvSpPr txBox="1"/>
          <p:nvPr/>
        </p:nvSpPr>
        <p:spPr>
          <a:xfrm>
            <a:off x="1920239" y="3840479"/>
            <a:ext cx="9631375" cy="835533"/>
          </a:xfrm>
          <a:prstGeom prst="rect">
            <a:avLst/>
          </a:prstGeom>
          <a:noFill/>
        </p:spPr>
        <p:txBody>
          <a:bodyPr wrap="square" lIns="0" tIns="0" rIns="0" bIns="0" anchor="ctr"/>
          <a:lstStyle/>
          <a:p>
            <a:pPr algn="l">
              <a:lnSpc>
                <a:spcPct val="105000"/>
              </a:lnSpc>
            </a:pPr>
            <a:r>
              <a:rPr sz="2400" b="0">
                <a:solidFill>
                  <a:srgbClr val="EAF2FF"/>
                </a:solidFill>
                <a:latin typeface="Georgia"/>
              </a:rPr>
              <a:t>Современное акушерство сводит частоту таких операций к нулю благодаря кесареву сечению.</a:t>
            </a:r>
          </a:p>
        </p:txBody>
      </p:sp>
      <p:sp>
        <p:nvSpPr>
          <p:cNvPr id="39" name="Rectangle 38"/>
          <p:cNvSpPr/>
          <p:nvPr/>
        </p:nvSpPr>
        <p:spPr>
          <a:xfrm>
            <a:off x="1920239" y="4744821"/>
            <a:ext cx="9631375" cy="13716"/>
          </a:xfrm>
          <a:prstGeom prst="rect">
            <a:avLst/>
          </a:prstGeom>
          <a:solidFill>
            <a:srgbClr val="94A9C9">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40080" y="4823459"/>
            <a:ext cx="1005840" cy="835533"/>
          </a:xfrm>
          <a:prstGeom prst="rect">
            <a:avLst/>
          </a:prstGeom>
          <a:noFill/>
        </p:spPr>
        <p:txBody>
          <a:bodyPr wrap="square" lIns="0" tIns="0" rIns="0" bIns="0" anchor="ctr"/>
          <a:lstStyle/>
          <a:p>
            <a:pPr algn="l">
              <a:lnSpc>
                <a:spcPct val="105000"/>
              </a:lnSpc>
            </a:pPr>
            <a:r>
              <a:rPr sz="3600" b="1">
                <a:solidFill>
                  <a:srgbClr val="4CC9F0"/>
                </a:solidFill>
                <a:latin typeface="Trebuchet MS"/>
              </a:rPr>
              <a:t>04</a:t>
            </a:r>
          </a:p>
        </p:txBody>
      </p:sp>
      <p:sp>
        <p:nvSpPr>
          <p:cNvPr id="41" name="TextBox 40"/>
          <p:cNvSpPr txBox="1"/>
          <p:nvPr/>
        </p:nvSpPr>
        <p:spPr>
          <a:xfrm>
            <a:off x="1920239" y="4823459"/>
            <a:ext cx="9631375" cy="835533"/>
          </a:xfrm>
          <a:prstGeom prst="rect">
            <a:avLst/>
          </a:prstGeom>
          <a:noFill/>
        </p:spPr>
        <p:txBody>
          <a:bodyPr wrap="square" lIns="0" tIns="0" rIns="0" bIns="0" anchor="ctr"/>
          <a:lstStyle/>
          <a:p>
            <a:pPr algn="l">
              <a:lnSpc>
                <a:spcPct val="105000"/>
              </a:lnSpc>
            </a:pPr>
            <a:r>
              <a:rPr sz="2400" b="0">
                <a:solidFill>
                  <a:srgbClr val="EAF2FF"/>
                </a:solidFill>
                <a:latin typeface="Georgia"/>
              </a:rPr>
              <a:t>Строгое соблюдение показаний и техники выполнения минимизирует риск травматизма.</a:t>
            </a:r>
          </a:p>
        </p:txBody>
      </p:sp>
      <p:sp>
        <p:nvSpPr>
          <p:cNvPr id="42" name="TextBox 41"/>
          <p:cNvSpPr txBox="1"/>
          <p:nvPr/>
        </p:nvSpPr>
        <p:spPr>
          <a:xfrm>
            <a:off x="640080" y="5897880"/>
            <a:ext cx="10911535" cy="457200"/>
          </a:xfrm>
          <a:prstGeom prst="rect">
            <a:avLst/>
          </a:prstGeom>
          <a:noFill/>
        </p:spPr>
        <p:txBody>
          <a:bodyPr wrap="square" lIns="0" tIns="0" rIns="0" bIns="0" anchor="t"/>
          <a:lstStyle/>
          <a:p>
            <a:pPr algn="ctr">
              <a:lnSpc>
                <a:spcPct val="105000"/>
              </a:lnSpc>
            </a:pPr>
            <a:r>
              <a:rPr sz="2000" b="1" dirty="0" err="1">
                <a:solidFill>
                  <a:srgbClr val="F72585"/>
                </a:solidFill>
                <a:latin typeface="Georgia"/>
              </a:rPr>
              <a:t>Спасибо</a:t>
            </a:r>
            <a:r>
              <a:rPr sz="2000" b="1" dirty="0">
                <a:solidFill>
                  <a:srgbClr val="F72585"/>
                </a:solidFill>
                <a:latin typeface="Georgia"/>
              </a:rPr>
              <a:t> </a:t>
            </a:r>
            <a:r>
              <a:rPr sz="2000" b="1" dirty="0" err="1">
                <a:solidFill>
                  <a:srgbClr val="F72585"/>
                </a:solidFill>
                <a:latin typeface="Georgia"/>
              </a:rPr>
              <a:t>за</a:t>
            </a:r>
            <a:r>
              <a:rPr sz="2000" b="1" dirty="0">
                <a:solidFill>
                  <a:srgbClr val="F72585"/>
                </a:solidFill>
                <a:latin typeface="Georgia"/>
              </a:rPr>
              <a:t> </a:t>
            </a:r>
            <a:r>
              <a:rPr sz="2000" b="1" dirty="0" err="1">
                <a:solidFill>
                  <a:srgbClr val="F72585"/>
                </a:solidFill>
                <a:latin typeface="Georgia"/>
              </a:rPr>
              <a:t>внимание</a:t>
            </a:r>
            <a:r>
              <a:rPr sz="2000" b="1" dirty="0">
                <a:solidFill>
                  <a:srgbClr val="F72585"/>
                </a:solidFill>
                <a:latin typeface="Georgia"/>
              </a:rPr>
              <a:t>! </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628"/>
        </a:solidFill>
        <a:effectLst/>
      </p:bgPr>
    </p:bg>
    <p:spTree>
      <p:nvGrpSpPr>
        <p:cNvPr id="1" name=""/>
        <p:cNvGrpSpPr/>
        <p:nvPr/>
      </p:nvGrpSpPr>
      <p:grpSpPr>
        <a:xfrm>
          <a:off x="0" y="0"/>
          <a:ext cx="0" cy="0"/>
          <a:chOff x="0" y="0"/>
          <a:chExt cx="0" cy="0"/>
        </a:xfrm>
      </p:grpSpPr>
      <p:sp>
        <p:nvSpPr>
          <p:cNvPr id="2" name="Oval 1"/>
          <p:cNvSpPr/>
          <p:nvPr/>
        </p:nvSpPr>
        <p:spPr>
          <a:xfrm>
            <a:off x="917417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39363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61308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83254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05199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7145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49091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710367"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149279"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368735"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1588191" y="164592"/>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7417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363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61308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83254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1005199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27145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49091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710367"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0929823"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149279"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11368735"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11588191" y="384048"/>
            <a:ext cx="73152" cy="73152"/>
          </a:xfrm>
          <a:prstGeom prst="ellipse">
            <a:avLst/>
          </a:prstGeom>
          <a:solidFill>
            <a:srgbClr val="4CC9F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640080" y="731520"/>
            <a:ext cx="91440" cy="868680"/>
          </a:xfrm>
          <a:prstGeom prst="rect">
            <a:avLst/>
          </a:prstGeom>
          <a:solidFill>
            <a:srgbClr val="4CC9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32688" y="713232"/>
            <a:ext cx="10618927" cy="914400"/>
          </a:xfrm>
          <a:prstGeom prst="rect">
            <a:avLst/>
          </a:prstGeom>
          <a:noFill/>
        </p:spPr>
        <p:txBody>
          <a:bodyPr wrap="square" lIns="0" tIns="0" rIns="0" bIns="0" anchor="ctr"/>
          <a:lstStyle/>
          <a:p>
            <a:pPr algn="l">
              <a:lnSpc>
                <a:spcPct val="105000"/>
              </a:lnSpc>
            </a:pPr>
            <a:r>
              <a:rPr sz="3600" b="1">
                <a:solidFill>
                  <a:srgbClr val="EAF2FF"/>
                </a:solidFill>
                <a:latin typeface="Trebuchet MS"/>
              </a:rPr>
              <a:t>Источники</a:t>
            </a:r>
          </a:p>
        </p:txBody>
      </p:sp>
      <p:sp>
        <p:nvSpPr>
          <p:cNvPr id="28" name="Rectangle 27"/>
          <p:cNvSpPr/>
          <p:nvPr/>
        </p:nvSpPr>
        <p:spPr>
          <a:xfrm>
            <a:off x="640080" y="6254496"/>
            <a:ext cx="10911535" cy="13716"/>
          </a:xfrm>
          <a:prstGeom prst="rect">
            <a:avLst/>
          </a:prstGeom>
          <a:solidFill>
            <a:srgbClr val="94A9C9">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94A9C9"/>
                </a:solidFill>
                <a:latin typeface="Georgia"/>
              </a:rPr>
              <a:t>Плодоразрушающие операции в акушерстве</a:t>
            </a:r>
          </a:p>
        </p:txBody>
      </p:sp>
      <p:sp>
        <p:nvSpPr>
          <p:cNvPr id="30" name="TextBox 29"/>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94A9C9"/>
                </a:solidFill>
                <a:latin typeface="Georgia"/>
              </a:rPr>
              <a:t>22</a:t>
            </a:r>
          </a:p>
        </p:txBody>
      </p:sp>
      <p:sp>
        <p:nvSpPr>
          <p:cNvPr id="31" name="TextBox 30"/>
          <p:cNvSpPr txBox="1"/>
          <p:nvPr/>
        </p:nvSpPr>
        <p:spPr>
          <a:xfrm>
            <a:off x="640080" y="1828800"/>
            <a:ext cx="365760" cy="691286"/>
          </a:xfrm>
          <a:prstGeom prst="rect">
            <a:avLst/>
          </a:prstGeom>
          <a:noFill/>
        </p:spPr>
        <p:txBody>
          <a:bodyPr wrap="square" lIns="0" tIns="0" rIns="0" bIns="0" anchor="t"/>
          <a:lstStyle/>
          <a:p>
            <a:pPr algn="l">
              <a:lnSpc>
                <a:spcPct val="105000"/>
              </a:lnSpc>
            </a:pPr>
            <a:r>
              <a:rPr sz="1500" b="1">
                <a:solidFill>
                  <a:srgbClr val="4CC9F0"/>
                </a:solidFill>
                <a:latin typeface="Trebuchet MS"/>
              </a:rPr>
              <a:t>1</a:t>
            </a:r>
          </a:p>
        </p:txBody>
      </p:sp>
      <p:sp>
        <p:nvSpPr>
          <p:cNvPr id="32" name="TextBox 31"/>
          <p:cNvSpPr txBox="1"/>
          <p:nvPr/>
        </p:nvSpPr>
        <p:spPr>
          <a:xfrm>
            <a:off x="1051560" y="1828800"/>
            <a:ext cx="10500055" cy="729691"/>
          </a:xfrm>
          <a:prstGeom prst="rect">
            <a:avLst/>
          </a:prstGeom>
          <a:noFill/>
        </p:spPr>
        <p:txBody>
          <a:bodyPr wrap="square" lIns="0" tIns="0" rIns="0" bIns="0" anchor="t"/>
          <a:lstStyle/>
          <a:p>
            <a:pPr algn="l">
              <a:lnSpc>
                <a:spcPct val="105000"/>
              </a:lnSpc>
            </a:pPr>
            <a:r>
              <a:rPr sz="1500" b="0">
                <a:solidFill>
                  <a:srgbClr val="94A9C9"/>
                </a:solidFill>
                <a:latin typeface="Georgia"/>
              </a:rPr>
              <a:t>Минздрав РФ. Клинические рекомендации «Акушерство и гинекология». 2023. https://cr.minzdrav.gov.ru/</a:t>
            </a:r>
          </a:p>
        </p:txBody>
      </p:sp>
      <p:sp>
        <p:nvSpPr>
          <p:cNvPr id="33" name="TextBox 32"/>
          <p:cNvSpPr txBox="1"/>
          <p:nvPr/>
        </p:nvSpPr>
        <p:spPr>
          <a:xfrm>
            <a:off x="640080" y="2596896"/>
            <a:ext cx="365760" cy="691286"/>
          </a:xfrm>
          <a:prstGeom prst="rect">
            <a:avLst/>
          </a:prstGeom>
          <a:noFill/>
        </p:spPr>
        <p:txBody>
          <a:bodyPr wrap="square" lIns="0" tIns="0" rIns="0" bIns="0" anchor="t"/>
          <a:lstStyle/>
          <a:p>
            <a:pPr algn="l">
              <a:lnSpc>
                <a:spcPct val="105000"/>
              </a:lnSpc>
            </a:pPr>
            <a:r>
              <a:rPr sz="1500" b="1">
                <a:solidFill>
                  <a:srgbClr val="4CC9F0"/>
                </a:solidFill>
                <a:latin typeface="Trebuchet MS"/>
              </a:rPr>
              <a:t>2</a:t>
            </a:r>
          </a:p>
        </p:txBody>
      </p:sp>
      <p:sp>
        <p:nvSpPr>
          <p:cNvPr id="34" name="TextBox 33"/>
          <p:cNvSpPr txBox="1"/>
          <p:nvPr/>
        </p:nvSpPr>
        <p:spPr>
          <a:xfrm>
            <a:off x="1051560" y="2596896"/>
            <a:ext cx="10500055" cy="729691"/>
          </a:xfrm>
          <a:prstGeom prst="rect">
            <a:avLst/>
          </a:prstGeom>
          <a:noFill/>
        </p:spPr>
        <p:txBody>
          <a:bodyPr wrap="square" lIns="0" tIns="0" rIns="0" bIns="0" anchor="t"/>
          <a:lstStyle/>
          <a:p>
            <a:pPr algn="l">
              <a:lnSpc>
                <a:spcPct val="105000"/>
              </a:lnSpc>
            </a:pPr>
            <a:r>
              <a:rPr sz="1500" b="0">
                <a:solidFill>
                  <a:srgbClr val="94A9C9"/>
                </a:solidFill>
                <a:latin typeface="Georgia"/>
              </a:rPr>
              <a:t>ГЭОТАР-Медиа. Акушерство: национальное руководство. 2022. https://www.geotar.ru/</a:t>
            </a:r>
          </a:p>
        </p:txBody>
      </p:sp>
      <p:sp>
        <p:nvSpPr>
          <p:cNvPr id="35" name="TextBox 34"/>
          <p:cNvSpPr txBox="1"/>
          <p:nvPr/>
        </p:nvSpPr>
        <p:spPr>
          <a:xfrm>
            <a:off x="640080" y="3364992"/>
            <a:ext cx="365760" cy="691286"/>
          </a:xfrm>
          <a:prstGeom prst="rect">
            <a:avLst/>
          </a:prstGeom>
          <a:noFill/>
        </p:spPr>
        <p:txBody>
          <a:bodyPr wrap="square" lIns="0" tIns="0" rIns="0" bIns="0" anchor="t"/>
          <a:lstStyle/>
          <a:p>
            <a:pPr algn="l">
              <a:lnSpc>
                <a:spcPct val="105000"/>
              </a:lnSpc>
            </a:pPr>
            <a:r>
              <a:rPr sz="1500" b="1">
                <a:solidFill>
                  <a:srgbClr val="4CC9F0"/>
                </a:solidFill>
                <a:latin typeface="Trebuchet MS"/>
              </a:rPr>
              <a:t>3</a:t>
            </a:r>
          </a:p>
        </p:txBody>
      </p:sp>
      <p:sp>
        <p:nvSpPr>
          <p:cNvPr id="36" name="TextBox 35"/>
          <p:cNvSpPr txBox="1"/>
          <p:nvPr/>
        </p:nvSpPr>
        <p:spPr>
          <a:xfrm>
            <a:off x="1051560" y="3364992"/>
            <a:ext cx="10500055" cy="729691"/>
          </a:xfrm>
          <a:prstGeom prst="rect">
            <a:avLst/>
          </a:prstGeom>
          <a:noFill/>
        </p:spPr>
        <p:txBody>
          <a:bodyPr wrap="square" lIns="0" tIns="0" rIns="0" bIns="0" anchor="t"/>
          <a:lstStyle/>
          <a:p>
            <a:pPr algn="l">
              <a:lnSpc>
                <a:spcPct val="105000"/>
              </a:lnSpc>
            </a:pPr>
            <a:r>
              <a:rPr sz="1500" b="0">
                <a:solidFill>
                  <a:srgbClr val="94A9C9"/>
                </a:solidFill>
                <a:latin typeface="Georgia"/>
              </a:rPr>
              <a:t>Медицинская энциклопедия. Плодоразрушающие операции. 2023. https://xn--80aafla1ahtef3a7eg.xn--p1ai/</a:t>
            </a:r>
          </a:p>
        </p:txBody>
      </p:sp>
      <p:sp>
        <p:nvSpPr>
          <p:cNvPr id="37" name="TextBox 36"/>
          <p:cNvSpPr txBox="1"/>
          <p:nvPr/>
        </p:nvSpPr>
        <p:spPr>
          <a:xfrm>
            <a:off x="640080" y="4133088"/>
            <a:ext cx="365760" cy="691286"/>
          </a:xfrm>
          <a:prstGeom prst="rect">
            <a:avLst/>
          </a:prstGeom>
          <a:noFill/>
        </p:spPr>
        <p:txBody>
          <a:bodyPr wrap="square" lIns="0" tIns="0" rIns="0" bIns="0" anchor="t"/>
          <a:lstStyle/>
          <a:p>
            <a:pPr algn="l">
              <a:lnSpc>
                <a:spcPct val="105000"/>
              </a:lnSpc>
            </a:pPr>
            <a:r>
              <a:rPr sz="1500" b="1">
                <a:solidFill>
                  <a:srgbClr val="4CC9F0"/>
                </a:solidFill>
                <a:latin typeface="Trebuchet MS"/>
              </a:rPr>
              <a:t>4</a:t>
            </a:r>
          </a:p>
        </p:txBody>
      </p:sp>
      <p:sp>
        <p:nvSpPr>
          <p:cNvPr id="38" name="TextBox 37"/>
          <p:cNvSpPr txBox="1"/>
          <p:nvPr/>
        </p:nvSpPr>
        <p:spPr>
          <a:xfrm>
            <a:off x="1051560" y="4133088"/>
            <a:ext cx="10500055" cy="729691"/>
          </a:xfrm>
          <a:prstGeom prst="rect">
            <a:avLst/>
          </a:prstGeom>
          <a:noFill/>
        </p:spPr>
        <p:txBody>
          <a:bodyPr wrap="square" lIns="0" tIns="0" rIns="0" bIns="0" anchor="t"/>
          <a:lstStyle/>
          <a:p>
            <a:pPr algn="l">
              <a:lnSpc>
                <a:spcPct val="105000"/>
              </a:lnSpc>
            </a:pPr>
            <a:r>
              <a:rPr sz="1500" b="0">
                <a:solidFill>
                  <a:srgbClr val="94A9C9"/>
                </a:solidFill>
                <a:latin typeface="Georgia"/>
              </a:rPr>
              <a:t>Российский вестник акушера-гинеколога. Динамика оперативных вмешательств в родовспоможении. 2021. https://www.mediasphera.ru/</a:t>
            </a:r>
          </a:p>
        </p:txBody>
      </p:sp>
      <p:sp>
        <p:nvSpPr>
          <p:cNvPr id="39" name="TextBox 38"/>
          <p:cNvSpPr txBox="1"/>
          <p:nvPr/>
        </p:nvSpPr>
        <p:spPr>
          <a:xfrm>
            <a:off x="640080" y="4901184"/>
            <a:ext cx="365760" cy="691286"/>
          </a:xfrm>
          <a:prstGeom prst="rect">
            <a:avLst/>
          </a:prstGeom>
          <a:noFill/>
        </p:spPr>
        <p:txBody>
          <a:bodyPr wrap="square" lIns="0" tIns="0" rIns="0" bIns="0" anchor="t"/>
          <a:lstStyle/>
          <a:p>
            <a:pPr algn="l">
              <a:lnSpc>
                <a:spcPct val="105000"/>
              </a:lnSpc>
            </a:pPr>
            <a:r>
              <a:rPr sz="1500" b="1">
                <a:solidFill>
                  <a:srgbClr val="4CC9F0"/>
                </a:solidFill>
                <a:latin typeface="Trebuchet MS"/>
              </a:rPr>
              <a:t>5</a:t>
            </a:r>
          </a:p>
        </p:txBody>
      </p:sp>
      <p:sp>
        <p:nvSpPr>
          <p:cNvPr id="40" name="TextBox 39"/>
          <p:cNvSpPr txBox="1"/>
          <p:nvPr/>
        </p:nvSpPr>
        <p:spPr>
          <a:xfrm>
            <a:off x="1051560" y="4901184"/>
            <a:ext cx="10500055" cy="729691"/>
          </a:xfrm>
          <a:prstGeom prst="rect">
            <a:avLst/>
          </a:prstGeom>
          <a:noFill/>
        </p:spPr>
        <p:txBody>
          <a:bodyPr wrap="square" lIns="0" tIns="0" rIns="0" bIns="0" anchor="t"/>
          <a:lstStyle/>
          <a:p>
            <a:pPr algn="l">
              <a:lnSpc>
                <a:spcPct val="105000"/>
              </a:lnSpc>
            </a:pPr>
            <a:r>
              <a:rPr sz="1500" b="0">
                <a:solidFill>
                  <a:srgbClr val="94A9C9"/>
                </a:solidFill>
                <a:latin typeface="Georgia"/>
              </a:rPr>
              <a:t>НиИМиД. Учебно-методическое пособие «Оперативное акушерство и гинекология». 2022. https://www.niimid.ru/</a:t>
            </a:r>
          </a:p>
        </p:txBody>
      </p:sp>
      <p:sp>
        <p:nvSpPr>
          <p:cNvPr id="41" name="TextBox 40"/>
          <p:cNvSpPr txBox="1"/>
          <p:nvPr/>
        </p:nvSpPr>
        <p:spPr>
          <a:xfrm>
            <a:off x="640080" y="5897880"/>
            <a:ext cx="8229600" cy="320040"/>
          </a:xfrm>
          <a:prstGeom prst="rect">
            <a:avLst/>
          </a:prstGeom>
          <a:noFill/>
        </p:spPr>
        <p:txBody>
          <a:bodyPr wrap="square" lIns="0" tIns="0" rIns="0" bIns="0" anchor="t"/>
          <a:lstStyle/>
          <a:p>
            <a:pPr algn="l">
              <a:lnSpc>
                <a:spcPct val="105000"/>
              </a:lnSpc>
            </a:pPr>
            <a:r>
              <a:rPr sz="1200" b="1">
                <a:solidFill>
                  <a:srgbClr val="F72585"/>
                </a:solidFill>
                <a:latin typeface="Georgia"/>
              </a:rPr>
              <a:t>Данные проверены на 01.10.2026</a:t>
            </a: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eorgi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2740</Words>
  <Application>Microsoft Office PowerPoint</Application>
  <PresentationFormat>Широкоэкранный</PresentationFormat>
  <Paragraphs>224</Paragraphs>
  <Slides>21</Slides>
  <Notes>16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Georgia</vt:lpstr>
      <vt:lpstr>Trebuchet MS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3</cp:revision>
  <dcterms:created xsi:type="dcterms:W3CDTF">2013-01-27T09:14:16Z</dcterms:created>
  <dcterms:modified xsi:type="dcterms:W3CDTF">2026-10-01T13:36:09Z</dcterms:modified>
  <cp:category/>
</cp:coreProperties>
</file>