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6" d="100"/>
          <a:sy n="106" d="100"/>
        </p:scale>
        <p:origin x="7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7375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Уважаемые коллеги, вашему вниманию представлена презентация на тему «Угрожающий разрыв матки». Мы подробно рассмотрим определение, этиологию, патогенез, клиническую картину, современные методы диагностики, лечения и профилактики этого грозного акушерского осложнения.</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Сегодня мы последовательно разберем все ключевые аспекты патологии. Начнем с определения и статистических данных, затем перейдем к причинам и механизмам развития. Особое внимание уделим клинике и диагностике, а завершим обзором современных протоколов лечения и профилактики.</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Перейдем к первому разделу, посвященному базовым понятиям и актуальности проблемы угрожающего разрыва матки в современном акушерстве.</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Угрожающий разрыв матки — это критическое состояние, при котором целостность мышечной стенки еще не нарушена, но ткани нижнего сегмента максимально истончены и перерастянуты. Это последняя стадия, когда еще можно предотвратить катастрофу и сохранить жизнь матери и плода путем экстренного хирургического вмешательства. Промедление здесь недопустимо, так как переход в начавшийся разрыв происходит стремительно.</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Несмотря на развитие медицины, разрыв матки остается редкой, но крайне опасной патологией. По данным ВОЗ, частота составляет до нуля целых трех десятых процента, причем подавляющее большинство случаев приходится именно на роды. Рост числа операций кесарева сечения увеличивает долю пациенток с рубцом на матке, что требует особой настороженности.</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Во втором разделе мы подробно рассмотрим причины, приводящие к развитию угрожающего разрыва матки, и выделим основные группы риска.</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Механическая теория, описанная еще Бандлем, гласит, что главное препятствие — это невозможность прохождения плода через родовые пути. Матка активно сокращается, нижний сегмент растягивается, и при непреодолимом препятствии возникает угроза разрыва. Это классический сценарий развития патологии при клинически узком тазе.</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Гистопатологическая теория Вербова подчеркивает, что ткань матки может быть изначально неполноценной. Рубцы, воспаление или дистрофия мышечных волокон снижают прочность стенки, и она не выдерживает нормального внутриматочного давления даже без механического препятствия. Это наиболее частая причина в современной практике.</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Выделение групп риска позволяет предотвратить катастрофу. Особое внимание уделяется женщинам с рубцом на матке, пациенткам с узким тазом, а также тем, кому проводится стимуляция родовой деятельности окситоцином. Ятрогенные факторы также играют значимую роль в развитии данного осложнения.</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Третий раздел посвящен механизмам развития патологии и современной клинической классификации разрывов матки.</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При механическом препятствии возникает диспропорция. Верхний сегмент становится толще, а нижний истончается до предела. Контракционное кольцо Бандля поднимается до пупка, что является классическим признаком угрожающего разрыва. Этот процесс сопровождается нарастающей гипоксией плода.</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Классификация Персианинова остается золотым стандартом. Она учитывает время возникновения, патогенез, клиническое течение, глубину повреждения и анатомическую локализацию. Это помогает выбрать правильную хирургическую тактику и оценить прогноз для пациентки.</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 четвертом разделе мы детально разберем симптомы угрожающего разрыва и современные алгоритмы диагностики.</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Клиническая картина яркая. Роженица беспокоится, жалуется на непрекращающуюся боль. Матка напряжена, нижний сегмент болезненен. Мочевой пузырь сдавлен, что приводит к задержке мочи и появлению примеси крови в ней. Это критический момент, требующий мгновенной реакции врача.</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Важно дифференцировать угрожающий разрыв от начавшегося. При начавшемся разрыве целостность стенки уже нарушена, формируется гематома, появляются кровянистые выделения, а состояние плода резко ухудшается из-за нарушения маточно-плацентарного кровотока.</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Диагностика начинается с мгновенной оценки состояния роженицы. Пальпация живота позволяет выявить классические признаки: форму песочных часов и резкую болезненность внизу живота. Акушерский осмотр подтверждает отсутствие продвижения головки и наличие препятствия.</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Ультразвуковое исследование является ключевым методом. Оно позволяет визуализировать истончение стенки или формирующуюся гематому. Кардиотокография незаменима для оценки состояния плода, которое при угрожающем разрыве страдает в первую очередь.</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Угрожающий разрыв необходимо отличать от преждевременной отслойки нормально расположенной плаценты и острого аппендицита. При отслойке плаценты матка находится в постоянном гипертонусе, а кольцо Бандля не формируется. УЗИ помогает окончательно подтвердить диагноз.</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Пятый, заключительный раздел посвящен алгоритмам неотложной помощи, хирургической тактике и мерам профилактики.</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При диагнозе «угрожающий разрыв матки» время работает против нас. Необходимо немедленно прекратить схватки, ввести пациентку в наркоз и выполнить экстренное кесарево сечение. Любые попытки родоразрешения через естественные пути категорически запрещены.</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Объем операции определяется интраоперационно. Если разрыв неполный и пациентка стабильна, возможно органосохраняющее ушивание. При обширных повреждениях, переходе разрыва на шейку или неконтролируемом кровотечении выполняется экстирпация матки для спасения жизни женщины.</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Осложнения угрожают как матери, так и плоду. Геморрагический шок и ДВС-синдром являются основными причинами материнской смертности. Инфекционные осложнения формируются из-за обсеменения брюшной полости и требуют мощной антибиотикотерапии.</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Особую группу составляют пациентки с рубцом на матке. Им требуется динамическое ультразвуковое наблюдение за состоянием рубца. Плановая госпитализация позволяет подготовить женщину к родам и выбрать оптимальный метод родоразрешения, чаще всего это плановое кесарево сечение в сроке тридцать девять недель.</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Профилактика начинается в женской консультации. Беременных с рубцом на матке или узким тазом госпитализируют заранее. В родах необходим строгий контроль за динамикой и состоянием плода. При малейших признаках несоответствия показано экстренное кесарево сечение.</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Подводя итог, хочу подчеркнуть: угрожающий разрыв матки не прощает промедления. Знание клиники, своевременная ультразвуковая диагностика и готовность к экстренной операции — залог благополучного исхода. Профилактика и рациональное ведение родов остаются главными инструментами врача. Спасибо за внимание.</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1368735" cy="6035040"/>
          </a:xfrm>
          <a:prstGeom prst="rect">
            <a:avLst/>
          </a:prstGeom>
          <a:noFill/>
          <a:ln w="19050">
            <a:solidFill>
              <a:srgbClr val="4CC9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74320" y="274320"/>
            <a:ext cx="274320" cy="2743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1643055" y="274320"/>
            <a:ext cx="274320" cy="2743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274320" y="6309360"/>
            <a:ext cx="274320" cy="2743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11643055" y="6309360"/>
            <a:ext cx="274320" cy="2743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80160" y="1371600"/>
            <a:ext cx="9631375" cy="365760"/>
          </a:xfrm>
          <a:prstGeom prst="rect">
            <a:avLst/>
          </a:prstGeom>
          <a:noFill/>
        </p:spPr>
        <p:txBody>
          <a:bodyPr wrap="square" lIns="0" tIns="0" rIns="0" bIns="0" anchor="t"/>
          <a:lstStyle/>
          <a:p>
            <a:pPr algn="ctr">
              <a:lnSpc>
                <a:spcPct val="105000"/>
              </a:lnSpc>
            </a:pPr>
            <a:r>
              <a:rPr sz="1600" b="1">
                <a:solidFill>
                  <a:srgbClr val="4CC9F0"/>
                </a:solidFill>
                <a:latin typeface="Trebuchet MS"/>
              </a:rPr>
              <a:t>ПРЕЗЕНТАЦИЯ</a:t>
            </a:r>
          </a:p>
        </p:txBody>
      </p:sp>
      <p:sp>
        <p:nvSpPr>
          <p:cNvPr id="8" name="TextBox 7"/>
          <p:cNvSpPr txBox="1"/>
          <p:nvPr/>
        </p:nvSpPr>
        <p:spPr>
          <a:xfrm>
            <a:off x="1463040" y="1920240"/>
            <a:ext cx="9265615" cy="2468880"/>
          </a:xfrm>
          <a:prstGeom prst="rect">
            <a:avLst/>
          </a:prstGeom>
          <a:noFill/>
        </p:spPr>
        <p:txBody>
          <a:bodyPr wrap="square" lIns="0" tIns="0" rIns="0" bIns="0" anchor="ctr"/>
          <a:lstStyle/>
          <a:p>
            <a:pPr algn="ctr">
              <a:lnSpc>
                <a:spcPct val="105000"/>
              </a:lnSpc>
            </a:pPr>
            <a:r>
              <a:rPr sz="5200" b="1">
                <a:solidFill>
                  <a:srgbClr val="EAF2FF"/>
                </a:solidFill>
                <a:latin typeface="Palatino Linotype"/>
              </a:rPr>
              <a:t>Угрожающий разрыв матки</a:t>
            </a:r>
          </a:p>
        </p:txBody>
      </p:sp>
      <p:sp>
        <p:nvSpPr>
          <p:cNvPr id="9" name="Rectangle 8"/>
          <p:cNvSpPr/>
          <p:nvPr/>
        </p:nvSpPr>
        <p:spPr>
          <a:xfrm>
            <a:off x="5547207" y="4572000"/>
            <a:ext cx="1097280" cy="6400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011680" y="4846320"/>
            <a:ext cx="8168335" cy="822960"/>
          </a:xfrm>
          <a:prstGeom prst="rect">
            <a:avLst/>
          </a:prstGeom>
          <a:noFill/>
        </p:spPr>
        <p:txBody>
          <a:bodyPr wrap="square" lIns="0" tIns="0" rIns="0" bIns="0" anchor="t"/>
          <a:lstStyle/>
          <a:p>
            <a:pPr algn="ctr">
              <a:lnSpc>
                <a:spcPct val="105000"/>
              </a:lnSpc>
            </a:pPr>
            <a:r>
              <a:rPr sz="2200" b="0">
                <a:solidFill>
                  <a:srgbClr val="94A9C9"/>
                </a:solidFill>
                <a:latin typeface="Trebuchet MS"/>
              </a:rPr>
              <a:t>Определение, этиология, патогенез, клиника, диагностика и лечение</a:t>
            </a:r>
          </a:p>
        </p:txBody>
      </p:sp>
      <p:sp>
        <p:nvSpPr>
          <p:cNvPr id="11" name="TextBox 10"/>
          <p:cNvSpPr txBox="1"/>
          <p:nvPr/>
        </p:nvSpPr>
        <p:spPr>
          <a:xfrm>
            <a:off x="1280160" y="5806440"/>
            <a:ext cx="9631375" cy="320040"/>
          </a:xfrm>
          <a:prstGeom prst="rect">
            <a:avLst/>
          </a:prstGeom>
          <a:noFill/>
        </p:spPr>
        <p:txBody>
          <a:bodyPr wrap="square" lIns="0" tIns="0" rIns="0" bIns="0" anchor="t"/>
          <a:lstStyle/>
          <a:p>
            <a:pPr algn="ctr">
              <a:lnSpc>
                <a:spcPct val="105000"/>
              </a:lnSpc>
            </a:pPr>
            <a:r>
              <a:rPr lang="ru-RU" sz="1300" b="0" dirty="0">
                <a:solidFill>
                  <a:srgbClr val="94A9C9"/>
                </a:solidFill>
                <a:latin typeface="Trebuchet MS"/>
              </a:rPr>
              <a:t>КГБПОУ ММТ</a:t>
            </a:r>
            <a:r>
              <a:rPr sz="1300" b="0" dirty="0">
                <a:solidFill>
                  <a:srgbClr val="94A9C9"/>
                </a:solidFill>
                <a:latin typeface="Trebuchet MS"/>
              </a:rPr>
              <a:t>,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02</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Содержание презентации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2</a:t>
            </a:r>
          </a:p>
        </p:txBody>
      </p:sp>
      <p:sp>
        <p:nvSpPr>
          <p:cNvPr id="8" name="TextBox 7"/>
          <p:cNvSpPr txBox="1"/>
          <p:nvPr/>
        </p:nvSpPr>
        <p:spPr>
          <a:xfrm>
            <a:off x="640080" y="1874519"/>
            <a:ext cx="822960" cy="731520"/>
          </a:xfrm>
          <a:prstGeom prst="rect">
            <a:avLst/>
          </a:prstGeom>
          <a:noFill/>
        </p:spPr>
        <p:txBody>
          <a:bodyPr wrap="square" lIns="0" tIns="0" rIns="0" bIns="0" anchor="ctr"/>
          <a:lstStyle/>
          <a:p>
            <a:pPr algn="l">
              <a:lnSpc>
                <a:spcPct val="105000"/>
              </a:lnSpc>
            </a:pPr>
            <a:r>
              <a:rPr sz="3000" b="1">
                <a:solidFill>
                  <a:srgbClr val="4CC9F0"/>
                </a:solidFill>
                <a:latin typeface="Palatino Linotype"/>
              </a:rPr>
              <a:t>01</a:t>
            </a:r>
          </a:p>
        </p:txBody>
      </p:sp>
      <p:sp>
        <p:nvSpPr>
          <p:cNvPr id="9" name="TextBox 8"/>
          <p:cNvSpPr txBox="1"/>
          <p:nvPr/>
        </p:nvSpPr>
        <p:spPr>
          <a:xfrm>
            <a:off x="1645920" y="1874519"/>
            <a:ext cx="4175607" cy="731520"/>
          </a:xfrm>
          <a:prstGeom prst="rect">
            <a:avLst/>
          </a:prstGeom>
          <a:noFill/>
        </p:spPr>
        <p:txBody>
          <a:bodyPr wrap="square" lIns="0" tIns="0" rIns="0" bIns="0" anchor="ctr"/>
          <a:lstStyle/>
          <a:p>
            <a:pPr algn="l">
              <a:lnSpc>
                <a:spcPct val="105000"/>
              </a:lnSpc>
            </a:pPr>
            <a:r>
              <a:rPr sz="2300" b="0">
                <a:solidFill>
                  <a:srgbClr val="EAF2FF"/>
                </a:solidFill>
                <a:latin typeface="Trebuchet MS"/>
              </a:rPr>
              <a:t>Определение и актуальность проблемы</a:t>
            </a:r>
          </a:p>
        </p:txBody>
      </p:sp>
      <p:sp>
        <p:nvSpPr>
          <p:cNvPr id="10" name="Rectangle 9"/>
          <p:cNvSpPr/>
          <p:nvPr/>
        </p:nvSpPr>
        <p:spPr>
          <a:xfrm>
            <a:off x="640080" y="2679191"/>
            <a:ext cx="5181447"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0080" y="2788920"/>
            <a:ext cx="822960" cy="731520"/>
          </a:xfrm>
          <a:prstGeom prst="rect">
            <a:avLst/>
          </a:prstGeom>
          <a:noFill/>
        </p:spPr>
        <p:txBody>
          <a:bodyPr wrap="square" lIns="0" tIns="0" rIns="0" bIns="0" anchor="ctr"/>
          <a:lstStyle/>
          <a:p>
            <a:pPr algn="l">
              <a:lnSpc>
                <a:spcPct val="105000"/>
              </a:lnSpc>
            </a:pPr>
            <a:r>
              <a:rPr sz="3000" b="1">
                <a:solidFill>
                  <a:srgbClr val="4CC9F0"/>
                </a:solidFill>
                <a:latin typeface="Palatino Linotype"/>
              </a:rPr>
              <a:t>02</a:t>
            </a:r>
          </a:p>
        </p:txBody>
      </p:sp>
      <p:sp>
        <p:nvSpPr>
          <p:cNvPr id="12" name="TextBox 11"/>
          <p:cNvSpPr txBox="1"/>
          <p:nvPr/>
        </p:nvSpPr>
        <p:spPr>
          <a:xfrm>
            <a:off x="1645920" y="2788920"/>
            <a:ext cx="4175607" cy="731520"/>
          </a:xfrm>
          <a:prstGeom prst="rect">
            <a:avLst/>
          </a:prstGeom>
          <a:noFill/>
        </p:spPr>
        <p:txBody>
          <a:bodyPr wrap="square" lIns="0" tIns="0" rIns="0" bIns="0" anchor="ctr"/>
          <a:lstStyle/>
          <a:p>
            <a:pPr algn="l">
              <a:lnSpc>
                <a:spcPct val="105000"/>
              </a:lnSpc>
            </a:pPr>
            <a:r>
              <a:rPr sz="2400" b="0">
                <a:solidFill>
                  <a:srgbClr val="EAF2FF"/>
                </a:solidFill>
                <a:latin typeface="Trebuchet MS"/>
              </a:rPr>
              <a:t>Этиология и факторы риска</a:t>
            </a:r>
          </a:p>
        </p:txBody>
      </p:sp>
      <p:sp>
        <p:nvSpPr>
          <p:cNvPr id="13" name="Rectangle 12"/>
          <p:cNvSpPr/>
          <p:nvPr/>
        </p:nvSpPr>
        <p:spPr>
          <a:xfrm>
            <a:off x="640080" y="3593591"/>
            <a:ext cx="5181447"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0080" y="3703320"/>
            <a:ext cx="822960" cy="731520"/>
          </a:xfrm>
          <a:prstGeom prst="rect">
            <a:avLst/>
          </a:prstGeom>
          <a:noFill/>
        </p:spPr>
        <p:txBody>
          <a:bodyPr wrap="square" lIns="0" tIns="0" rIns="0" bIns="0" anchor="ctr"/>
          <a:lstStyle/>
          <a:p>
            <a:pPr algn="l">
              <a:lnSpc>
                <a:spcPct val="105000"/>
              </a:lnSpc>
            </a:pPr>
            <a:r>
              <a:rPr sz="3000" b="1">
                <a:solidFill>
                  <a:srgbClr val="4CC9F0"/>
                </a:solidFill>
                <a:latin typeface="Palatino Linotype"/>
              </a:rPr>
              <a:t>03</a:t>
            </a:r>
          </a:p>
        </p:txBody>
      </p:sp>
      <p:sp>
        <p:nvSpPr>
          <p:cNvPr id="15" name="TextBox 14"/>
          <p:cNvSpPr txBox="1"/>
          <p:nvPr/>
        </p:nvSpPr>
        <p:spPr>
          <a:xfrm>
            <a:off x="1645920" y="3703320"/>
            <a:ext cx="4175607" cy="731520"/>
          </a:xfrm>
          <a:prstGeom prst="rect">
            <a:avLst/>
          </a:prstGeom>
          <a:noFill/>
        </p:spPr>
        <p:txBody>
          <a:bodyPr wrap="square" lIns="0" tIns="0" rIns="0" bIns="0" anchor="ctr"/>
          <a:lstStyle/>
          <a:p>
            <a:pPr algn="l">
              <a:lnSpc>
                <a:spcPct val="105000"/>
              </a:lnSpc>
            </a:pPr>
            <a:r>
              <a:rPr sz="2400" b="0">
                <a:solidFill>
                  <a:srgbClr val="EAF2FF"/>
                </a:solidFill>
                <a:latin typeface="Trebuchet MS"/>
              </a:rPr>
              <a:t>Патогенез и классификация</a:t>
            </a:r>
          </a:p>
        </p:txBody>
      </p:sp>
      <p:sp>
        <p:nvSpPr>
          <p:cNvPr id="16" name="Rectangle 15"/>
          <p:cNvSpPr/>
          <p:nvPr/>
        </p:nvSpPr>
        <p:spPr>
          <a:xfrm>
            <a:off x="640080" y="4507992"/>
            <a:ext cx="5181447"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0080" y="4617720"/>
            <a:ext cx="822960" cy="731520"/>
          </a:xfrm>
          <a:prstGeom prst="rect">
            <a:avLst/>
          </a:prstGeom>
          <a:noFill/>
        </p:spPr>
        <p:txBody>
          <a:bodyPr wrap="square" lIns="0" tIns="0" rIns="0" bIns="0" anchor="ctr"/>
          <a:lstStyle/>
          <a:p>
            <a:pPr algn="l">
              <a:lnSpc>
                <a:spcPct val="105000"/>
              </a:lnSpc>
            </a:pPr>
            <a:r>
              <a:rPr sz="3000" b="1">
                <a:solidFill>
                  <a:srgbClr val="4CC9F0"/>
                </a:solidFill>
                <a:latin typeface="Palatino Linotype"/>
              </a:rPr>
              <a:t>04</a:t>
            </a:r>
          </a:p>
        </p:txBody>
      </p:sp>
      <p:sp>
        <p:nvSpPr>
          <p:cNvPr id="18" name="TextBox 17"/>
          <p:cNvSpPr txBox="1"/>
          <p:nvPr/>
        </p:nvSpPr>
        <p:spPr>
          <a:xfrm>
            <a:off x="1645920" y="4617720"/>
            <a:ext cx="4175607" cy="731520"/>
          </a:xfrm>
          <a:prstGeom prst="rect">
            <a:avLst/>
          </a:prstGeom>
          <a:noFill/>
        </p:spPr>
        <p:txBody>
          <a:bodyPr wrap="square" lIns="0" tIns="0" rIns="0" bIns="0" anchor="ctr"/>
          <a:lstStyle/>
          <a:p>
            <a:pPr algn="l">
              <a:lnSpc>
                <a:spcPct val="105000"/>
              </a:lnSpc>
            </a:pPr>
            <a:r>
              <a:rPr sz="2300" b="0">
                <a:solidFill>
                  <a:srgbClr val="EAF2FF"/>
                </a:solidFill>
                <a:latin typeface="Trebuchet MS"/>
              </a:rPr>
              <a:t>Клиническая картина и диагностика</a:t>
            </a:r>
          </a:p>
        </p:txBody>
      </p:sp>
      <p:sp>
        <p:nvSpPr>
          <p:cNvPr id="19" name="Rectangle 18"/>
          <p:cNvSpPr/>
          <p:nvPr/>
        </p:nvSpPr>
        <p:spPr>
          <a:xfrm>
            <a:off x="640080" y="5422392"/>
            <a:ext cx="5181447"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70167" y="1874519"/>
            <a:ext cx="822960" cy="731520"/>
          </a:xfrm>
          <a:prstGeom prst="rect">
            <a:avLst/>
          </a:prstGeom>
          <a:noFill/>
        </p:spPr>
        <p:txBody>
          <a:bodyPr wrap="square" lIns="0" tIns="0" rIns="0" bIns="0" anchor="ctr"/>
          <a:lstStyle/>
          <a:p>
            <a:pPr algn="l">
              <a:lnSpc>
                <a:spcPct val="105000"/>
              </a:lnSpc>
            </a:pPr>
            <a:r>
              <a:rPr sz="3000" b="1">
                <a:solidFill>
                  <a:srgbClr val="4CC9F0"/>
                </a:solidFill>
                <a:latin typeface="Palatino Linotype"/>
              </a:rPr>
              <a:t>05</a:t>
            </a:r>
          </a:p>
        </p:txBody>
      </p:sp>
      <p:sp>
        <p:nvSpPr>
          <p:cNvPr id="21" name="TextBox 20"/>
          <p:cNvSpPr txBox="1"/>
          <p:nvPr/>
        </p:nvSpPr>
        <p:spPr>
          <a:xfrm>
            <a:off x="7376007" y="1874519"/>
            <a:ext cx="4175607" cy="731520"/>
          </a:xfrm>
          <a:prstGeom prst="rect">
            <a:avLst/>
          </a:prstGeom>
          <a:noFill/>
        </p:spPr>
        <p:txBody>
          <a:bodyPr wrap="square" lIns="0" tIns="0" rIns="0" bIns="0" anchor="ctr"/>
          <a:lstStyle/>
          <a:p>
            <a:pPr algn="l">
              <a:lnSpc>
                <a:spcPct val="105000"/>
              </a:lnSpc>
            </a:pPr>
            <a:r>
              <a:rPr sz="2300" b="0">
                <a:solidFill>
                  <a:srgbClr val="EAF2FF"/>
                </a:solidFill>
                <a:latin typeface="Trebuchet MS"/>
              </a:rPr>
              <a:t>Дифференциальная диагностика</a:t>
            </a:r>
          </a:p>
        </p:txBody>
      </p:sp>
      <p:sp>
        <p:nvSpPr>
          <p:cNvPr id="22" name="Rectangle 21"/>
          <p:cNvSpPr/>
          <p:nvPr/>
        </p:nvSpPr>
        <p:spPr>
          <a:xfrm>
            <a:off x="6370167" y="2679191"/>
            <a:ext cx="5181447"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70167" y="2788920"/>
            <a:ext cx="822960" cy="731520"/>
          </a:xfrm>
          <a:prstGeom prst="rect">
            <a:avLst/>
          </a:prstGeom>
          <a:noFill/>
        </p:spPr>
        <p:txBody>
          <a:bodyPr wrap="square" lIns="0" tIns="0" rIns="0" bIns="0" anchor="ctr"/>
          <a:lstStyle/>
          <a:p>
            <a:pPr algn="l">
              <a:lnSpc>
                <a:spcPct val="105000"/>
              </a:lnSpc>
            </a:pPr>
            <a:r>
              <a:rPr sz="3000" b="1">
                <a:solidFill>
                  <a:srgbClr val="4CC9F0"/>
                </a:solidFill>
                <a:latin typeface="Palatino Linotype"/>
              </a:rPr>
              <a:t>06</a:t>
            </a:r>
          </a:p>
        </p:txBody>
      </p:sp>
      <p:sp>
        <p:nvSpPr>
          <p:cNvPr id="24" name="TextBox 23"/>
          <p:cNvSpPr txBox="1"/>
          <p:nvPr/>
        </p:nvSpPr>
        <p:spPr>
          <a:xfrm>
            <a:off x="7376007" y="2788920"/>
            <a:ext cx="4175607" cy="731520"/>
          </a:xfrm>
          <a:prstGeom prst="rect">
            <a:avLst/>
          </a:prstGeom>
          <a:noFill/>
        </p:spPr>
        <p:txBody>
          <a:bodyPr wrap="square" lIns="0" tIns="0" rIns="0" bIns="0" anchor="ctr"/>
          <a:lstStyle/>
          <a:p>
            <a:pPr algn="l">
              <a:lnSpc>
                <a:spcPct val="105000"/>
              </a:lnSpc>
            </a:pPr>
            <a:r>
              <a:rPr sz="2400" b="0">
                <a:solidFill>
                  <a:srgbClr val="EAF2FF"/>
                </a:solidFill>
                <a:latin typeface="Trebuchet MS"/>
              </a:rPr>
              <a:t>Тактика лечения и хирургия</a:t>
            </a:r>
          </a:p>
        </p:txBody>
      </p:sp>
      <p:sp>
        <p:nvSpPr>
          <p:cNvPr id="25" name="Rectangle 24"/>
          <p:cNvSpPr/>
          <p:nvPr/>
        </p:nvSpPr>
        <p:spPr>
          <a:xfrm>
            <a:off x="6370167" y="3593591"/>
            <a:ext cx="5181447"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370167" y="3703320"/>
            <a:ext cx="822960" cy="731520"/>
          </a:xfrm>
          <a:prstGeom prst="rect">
            <a:avLst/>
          </a:prstGeom>
          <a:noFill/>
        </p:spPr>
        <p:txBody>
          <a:bodyPr wrap="square" lIns="0" tIns="0" rIns="0" bIns="0" anchor="ctr"/>
          <a:lstStyle/>
          <a:p>
            <a:pPr algn="l">
              <a:lnSpc>
                <a:spcPct val="105000"/>
              </a:lnSpc>
            </a:pPr>
            <a:r>
              <a:rPr sz="3000" b="1">
                <a:solidFill>
                  <a:srgbClr val="4CC9F0"/>
                </a:solidFill>
                <a:latin typeface="Palatino Linotype"/>
              </a:rPr>
              <a:t>07</a:t>
            </a:r>
          </a:p>
        </p:txBody>
      </p:sp>
      <p:sp>
        <p:nvSpPr>
          <p:cNvPr id="27" name="TextBox 26"/>
          <p:cNvSpPr txBox="1"/>
          <p:nvPr/>
        </p:nvSpPr>
        <p:spPr>
          <a:xfrm>
            <a:off x="7376007" y="3703320"/>
            <a:ext cx="4175607" cy="731520"/>
          </a:xfrm>
          <a:prstGeom prst="rect">
            <a:avLst/>
          </a:prstGeom>
          <a:noFill/>
        </p:spPr>
        <p:txBody>
          <a:bodyPr wrap="square" lIns="0" tIns="0" rIns="0" bIns="0" anchor="ctr"/>
          <a:lstStyle/>
          <a:p>
            <a:pPr algn="l">
              <a:lnSpc>
                <a:spcPct val="105000"/>
              </a:lnSpc>
            </a:pPr>
            <a:r>
              <a:rPr sz="2300" b="0">
                <a:solidFill>
                  <a:srgbClr val="EAF2FF"/>
                </a:solidFill>
                <a:latin typeface="Trebuchet MS"/>
              </a:rPr>
              <a:t>Осложнения, прогноз и профилактика</a:t>
            </a:r>
          </a:p>
        </p:txBody>
      </p:sp>
      <p:sp>
        <p:nvSpPr>
          <p:cNvPr id="28" name="Rectangle 27"/>
          <p:cNvSpPr/>
          <p:nvPr/>
        </p:nvSpPr>
        <p:spPr>
          <a:xfrm>
            <a:off x="6370167" y="4507992"/>
            <a:ext cx="5181447"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TextBox 1"/>
          <p:cNvSpPr txBox="1"/>
          <p:nvPr/>
        </p:nvSpPr>
        <p:spPr>
          <a:xfrm>
            <a:off x="6522415" y="2194560"/>
            <a:ext cx="5120640" cy="5029200"/>
          </a:xfrm>
          <a:prstGeom prst="rect">
            <a:avLst/>
          </a:prstGeom>
          <a:noFill/>
        </p:spPr>
        <p:txBody>
          <a:bodyPr wrap="square" lIns="0" tIns="0" rIns="0" bIns="0" anchor="b"/>
          <a:lstStyle/>
          <a:p>
            <a:pPr algn="r">
              <a:lnSpc>
                <a:spcPct val="105000"/>
              </a:lnSpc>
            </a:pPr>
            <a:r>
              <a:rPr sz="23000" b="1">
                <a:solidFill>
                  <a:srgbClr val="153348"/>
                </a:solidFill>
                <a:latin typeface="Palatino Linotype"/>
              </a:rPr>
              <a:t>01</a:t>
            </a:r>
          </a:p>
        </p:txBody>
      </p:sp>
      <p:sp>
        <p:nvSpPr>
          <p:cNvPr id="3" name="Rectangle 2"/>
          <p:cNvSpPr/>
          <p:nvPr/>
        </p:nvSpPr>
        <p:spPr>
          <a:xfrm>
            <a:off x="640080" y="1554480"/>
            <a:ext cx="91440" cy="21031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EAF2FF"/>
                </a:solidFill>
                <a:latin typeface="Palatino Linotype"/>
              </a:rPr>
              <a:t>Введение</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04</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Что такое угрожающий разрыв матки?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4</a:t>
            </a:r>
          </a:p>
        </p:txBody>
      </p:sp>
      <p:sp>
        <p:nvSpPr>
          <p:cNvPr id="8" name="Rectangle 7"/>
          <p:cNvSpPr/>
          <p:nvPr/>
        </p:nvSpPr>
        <p:spPr>
          <a:xfrm>
            <a:off x="640080"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Diamond 8"/>
          <p:cNvSpPr/>
          <p:nvPr/>
        </p:nvSpPr>
        <p:spPr>
          <a:xfrm>
            <a:off x="914400"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Патологическое состояние, предшествующее разрыву стенки матки.</a:t>
            </a:r>
          </a:p>
        </p:txBody>
      </p:sp>
      <p:sp>
        <p:nvSpPr>
          <p:cNvPr id="11" name="Rectangle 10"/>
          <p:cNvSpPr/>
          <p:nvPr/>
        </p:nvSpPr>
        <p:spPr>
          <a:xfrm>
            <a:off x="640080"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14400"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Характеризуется чрезмерным перерастяжением нижнего сегмента матки.</a:t>
            </a:r>
          </a:p>
        </p:txBody>
      </p:sp>
      <p:sp>
        <p:nvSpPr>
          <p:cNvPr id="14" name="Rectangle 13"/>
          <p:cNvSpPr/>
          <p:nvPr/>
        </p:nvSpPr>
        <p:spPr>
          <a:xfrm>
            <a:off x="640080" y="4724399"/>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14400" y="521268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Целостность всех слоев стенки матки пока сохранена.</a:t>
            </a:r>
          </a:p>
        </p:txBody>
      </p:sp>
      <p:sp>
        <p:nvSpPr>
          <p:cNvPr id="17" name="Rectangle 16"/>
          <p:cNvSpPr/>
          <p:nvPr/>
        </p:nvSpPr>
        <p:spPr>
          <a:xfrm>
            <a:off x="6415887"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6690207"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Возникает преимущественно во втором периоде родов при наличии препятствий.</a:t>
            </a:r>
          </a:p>
        </p:txBody>
      </p:sp>
      <p:sp>
        <p:nvSpPr>
          <p:cNvPr id="20" name="Rectangle 19"/>
          <p:cNvSpPr/>
          <p:nvPr/>
        </p:nvSpPr>
        <p:spPr>
          <a:xfrm>
            <a:off x="6415887"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Diamond 20"/>
          <p:cNvSpPr/>
          <p:nvPr/>
        </p:nvSpPr>
        <p:spPr>
          <a:xfrm>
            <a:off x="6690207"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Является абсолютным показанием к экстренному родоразрешению.</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05</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Эпидемиология и актуальность</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5</a:t>
            </a:r>
          </a:p>
        </p:txBody>
      </p:sp>
      <p:sp>
        <p:nvSpPr>
          <p:cNvPr id="8" name="Rectangle 7"/>
          <p:cNvSpPr/>
          <p:nvPr/>
        </p:nvSpPr>
        <p:spPr>
          <a:xfrm>
            <a:off x="640080" y="1920240"/>
            <a:ext cx="3423818" cy="338328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2194560"/>
            <a:ext cx="2875178" cy="1280160"/>
          </a:xfrm>
          <a:prstGeom prst="rect">
            <a:avLst/>
          </a:prstGeom>
          <a:noFill/>
        </p:spPr>
        <p:txBody>
          <a:bodyPr wrap="square" lIns="0" tIns="0" rIns="0" bIns="0" anchor="ctr"/>
          <a:lstStyle/>
          <a:p>
            <a:pPr algn="l">
              <a:lnSpc>
                <a:spcPct val="105000"/>
              </a:lnSpc>
            </a:pPr>
            <a:r>
              <a:rPr sz="5100" b="1">
                <a:solidFill>
                  <a:srgbClr val="0B0B0B"/>
                </a:solidFill>
                <a:latin typeface="Palatino Linotype"/>
              </a:rPr>
              <a:t>0,05–0,3%</a:t>
            </a:r>
          </a:p>
        </p:txBody>
      </p:sp>
      <p:sp>
        <p:nvSpPr>
          <p:cNvPr id="10" name="Rectangle 9"/>
          <p:cNvSpPr/>
          <p:nvPr/>
        </p:nvSpPr>
        <p:spPr>
          <a:xfrm>
            <a:off x="914400"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3840480"/>
            <a:ext cx="2875178" cy="960120"/>
          </a:xfrm>
          <a:prstGeom prst="rect">
            <a:avLst/>
          </a:prstGeom>
          <a:noFill/>
        </p:spPr>
        <p:txBody>
          <a:bodyPr wrap="square" lIns="0" tIns="0" rIns="0" bIns="0" anchor="t"/>
          <a:lstStyle/>
          <a:p>
            <a:pPr algn="l">
              <a:lnSpc>
                <a:spcPct val="105000"/>
              </a:lnSpc>
            </a:pPr>
            <a:r>
              <a:rPr sz="2000" b="0">
                <a:solidFill>
                  <a:srgbClr val="0B0B0B"/>
                </a:solidFill>
                <a:latin typeface="Trebuchet MS"/>
              </a:rPr>
              <a:t>Частота разрыва матки в мире (ВОЗ)</a:t>
            </a:r>
          </a:p>
        </p:txBody>
      </p:sp>
      <p:sp>
        <p:nvSpPr>
          <p:cNvPr id="12" name="TextBox 11"/>
          <p:cNvSpPr txBox="1"/>
          <p:nvPr/>
        </p:nvSpPr>
        <p:spPr>
          <a:xfrm>
            <a:off x="914400" y="4892040"/>
            <a:ext cx="2875178" cy="320040"/>
          </a:xfrm>
          <a:prstGeom prst="rect">
            <a:avLst/>
          </a:prstGeom>
          <a:noFill/>
        </p:spPr>
        <p:txBody>
          <a:bodyPr wrap="square" lIns="0" tIns="0" rIns="0" bIns="0" anchor="t"/>
          <a:lstStyle/>
          <a:p>
            <a:pPr algn="l">
              <a:lnSpc>
                <a:spcPct val="105000"/>
              </a:lnSpc>
            </a:pPr>
            <a:r>
              <a:rPr sz="1100" b="0">
                <a:solidFill>
                  <a:srgbClr val="46122A"/>
                </a:solidFill>
                <a:latin typeface="Trebuchet MS"/>
              </a:rPr>
              <a:t>Источник: ВОЗ, 2024</a:t>
            </a:r>
          </a:p>
        </p:txBody>
      </p:sp>
      <p:sp>
        <p:nvSpPr>
          <p:cNvPr id="13" name="Rectangle 12"/>
          <p:cNvSpPr/>
          <p:nvPr/>
        </p:nvSpPr>
        <p:spPr>
          <a:xfrm>
            <a:off x="4383938" y="1920240"/>
            <a:ext cx="3423818" cy="3383280"/>
          </a:xfrm>
          <a:prstGeom prst="rect">
            <a:avLst/>
          </a:prstGeom>
          <a:solidFill>
            <a:srgbClr val="7CF2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658258" y="2194560"/>
            <a:ext cx="2875178" cy="1280160"/>
          </a:xfrm>
          <a:prstGeom prst="rect">
            <a:avLst/>
          </a:prstGeom>
          <a:noFill/>
        </p:spPr>
        <p:txBody>
          <a:bodyPr wrap="square" lIns="0" tIns="0" rIns="0" bIns="0" anchor="ctr"/>
          <a:lstStyle/>
          <a:p>
            <a:pPr algn="l">
              <a:lnSpc>
                <a:spcPct val="105000"/>
              </a:lnSpc>
            </a:pPr>
            <a:r>
              <a:rPr sz="5100" b="1">
                <a:solidFill>
                  <a:srgbClr val="0B0B0B"/>
                </a:solidFill>
                <a:latin typeface="Palatino Linotype"/>
              </a:rPr>
              <a:t>&gt; 90%</a:t>
            </a:r>
          </a:p>
        </p:txBody>
      </p:sp>
      <p:sp>
        <p:nvSpPr>
          <p:cNvPr id="15" name="Rectangle 14"/>
          <p:cNvSpPr/>
          <p:nvPr/>
        </p:nvSpPr>
        <p:spPr>
          <a:xfrm>
            <a:off x="4658258"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658258" y="3840480"/>
            <a:ext cx="2875178" cy="960120"/>
          </a:xfrm>
          <a:prstGeom prst="rect">
            <a:avLst/>
          </a:prstGeom>
          <a:noFill/>
        </p:spPr>
        <p:txBody>
          <a:bodyPr wrap="square" lIns="0" tIns="0" rIns="0" bIns="0" anchor="t"/>
          <a:lstStyle/>
          <a:p>
            <a:pPr algn="l">
              <a:lnSpc>
                <a:spcPct val="105000"/>
              </a:lnSpc>
            </a:pPr>
            <a:r>
              <a:rPr sz="2000" b="0">
                <a:solidFill>
                  <a:srgbClr val="0B0B0B"/>
                </a:solidFill>
                <a:latin typeface="Trebuchet MS"/>
              </a:rPr>
              <a:t>Разрывов происходит именно в родах</a:t>
            </a:r>
          </a:p>
        </p:txBody>
      </p:sp>
      <p:sp>
        <p:nvSpPr>
          <p:cNvPr id="17" name="TextBox 16"/>
          <p:cNvSpPr txBox="1"/>
          <p:nvPr/>
        </p:nvSpPr>
        <p:spPr>
          <a:xfrm>
            <a:off x="4658258" y="4892040"/>
            <a:ext cx="2875178" cy="320040"/>
          </a:xfrm>
          <a:prstGeom prst="rect">
            <a:avLst/>
          </a:prstGeom>
          <a:noFill/>
        </p:spPr>
        <p:txBody>
          <a:bodyPr wrap="square" lIns="0" tIns="0" rIns="0" bIns="0" anchor="t"/>
          <a:lstStyle/>
          <a:p>
            <a:pPr algn="l">
              <a:lnSpc>
                <a:spcPct val="105000"/>
              </a:lnSpc>
            </a:pPr>
            <a:r>
              <a:rPr sz="1100" b="0">
                <a:solidFill>
                  <a:srgbClr val="27452F"/>
                </a:solidFill>
                <a:latin typeface="Trebuchet MS"/>
              </a:rPr>
              <a:t>Источник: Радзинский В.Е., 2017</a:t>
            </a:r>
          </a:p>
        </p:txBody>
      </p:sp>
      <p:sp>
        <p:nvSpPr>
          <p:cNvPr id="18" name="Rectangle 17"/>
          <p:cNvSpPr/>
          <p:nvPr/>
        </p:nvSpPr>
        <p:spPr>
          <a:xfrm>
            <a:off x="8127796" y="1920240"/>
            <a:ext cx="3423818" cy="3383280"/>
          </a:xfrm>
          <a:prstGeom prst="rect">
            <a:avLst/>
          </a:prstGeom>
          <a:solidFill>
            <a:srgbClr val="FFC8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402116" y="2194560"/>
            <a:ext cx="2875178" cy="1280160"/>
          </a:xfrm>
          <a:prstGeom prst="rect">
            <a:avLst/>
          </a:prstGeom>
          <a:noFill/>
        </p:spPr>
        <p:txBody>
          <a:bodyPr wrap="square" lIns="0" tIns="0" rIns="0" bIns="0" anchor="ctr"/>
          <a:lstStyle/>
          <a:p>
            <a:pPr algn="l">
              <a:lnSpc>
                <a:spcPct val="105000"/>
              </a:lnSpc>
            </a:pPr>
            <a:r>
              <a:rPr sz="5100" b="1">
                <a:solidFill>
                  <a:srgbClr val="0B0B0B"/>
                </a:solidFill>
                <a:latin typeface="Palatino Linotype"/>
              </a:rPr>
              <a:t>4–8%</a:t>
            </a:r>
          </a:p>
        </p:txBody>
      </p:sp>
      <p:sp>
        <p:nvSpPr>
          <p:cNvPr id="20" name="Rectangle 19"/>
          <p:cNvSpPr/>
          <p:nvPr/>
        </p:nvSpPr>
        <p:spPr>
          <a:xfrm>
            <a:off x="8402116"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02116" y="3840480"/>
            <a:ext cx="2875178" cy="960120"/>
          </a:xfrm>
          <a:prstGeom prst="rect">
            <a:avLst/>
          </a:prstGeom>
          <a:noFill/>
        </p:spPr>
        <p:txBody>
          <a:bodyPr wrap="square" lIns="0" tIns="0" rIns="0" bIns="0" anchor="t"/>
          <a:lstStyle/>
          <a:p>
            <a:pPr algn="l">
              <a:lnSpc>
                <a:spcPct val="105000"/>
              </a:lnSpc>
            </a:pPr>
            <a:r>
              <a:rPr sz="2000" b="0">
                <a:solidFill>
                  <a:srgbClr val="0B0B0B"/>
                </a:solidFill>
                <a:latin typeface="Trebuchet MS"/>
              </a:rPr>
              <a:t>Беременных имеют рубец на матке</a:t>
            </a:r>
          </a:p>
        </p:txBody>
      </p:sp>
      <p:sp>
        <p:nvSpPr>
          <p:cNvPr id="22" name="TextBox 21"/>
          <p:cNvSpPr txBox="1"/>
          <p:nvPr/>
        </p:nvSpPr>
        <p:spPr>
          <a:xfrm>
            <a:off x="8402116" y="4892040"/>
            <a:ext cx="2875178" cy="320040"/>
          </a:xfrm>
          <a:prstGeom prst="rect">
            <a:avLst/>
          </a:prstGeom>
          <a:noFill/>
        </p:spPr>
        <p:txBody>
          <a:bodyPr wrap="square" lIns="0" tIns="0" rIns="0" bIns="0" anchor="t"/>
          <a:lstStyle/>
          <a:p>
            <a:pPr algn="l">
              <a:lnSpc>
                <a:spcPct val="105000"/>
              </a:lnSpc>
            </a:pPr>
            <a:r>
              <a:rPr sz="1100" b="0">
                <a:solidFill>
                  <a:srgbClr val="483A1E"/>
                </a:solidFill>
                <a:latin typeface="Trebuchet MS"/>
              </a:rPr>
              <a:t>Источник: Савельева Г.М., 2015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TextBox 1"/>
          <p:cNvSpPr txBox="1"/>
          <p:nvPr/>
        </p:nvSpPr>
        <p:spPr>
          <a:xfrm>
            <a:off x="6522415" y="2194560"/>
            <a:ext cx="5120640" cy="5029200"/>
          </a:xfrm>
          <a:prstGeom prst="rect">
            <a:avLst/>
          </a:prstGeom>
          <a:noFill/>
        </p:spPr>
        <p:txBody>
          <a:bodyPr wrap="square" lIns="0" tIns="0" rIns="0" bIns="0" anchor="b"/>
          <a:lstStyle/>
          <a:p>
            <a:pPr algn="r">
              <a:lnSpc>
                <a:spcPct val="105000"/>
              </a:lnSpc>
            </a:pPr>
            <a:r>
              <a:rPr sz="23000" b="1">
                <a:solidFill>
                  <a:srgbClr val="153348"/>
                </a:solidFill>
                <a:latin typeface="Palatino Linotype"/>
              </a:rPr>
              <a:t>02</a:t>
            </a:r>
          </a:p>
        </p:txBody>
      </p:sp>
      <p:sp>
        <p:nvSpPr>
          <p:cNvPr id="3" name="Rectangle 2"/>
          <p:cNvSpPr/>
          <p:nvPr/>
        </p:nvSpPr>
        <p:spPr>
          <a:xfrm>
            <a:off x="640080" y="1554480"/>
            <a:ext cx="91440" cy="21031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EAF2FF"/>
                </a:solidFill>
                <a:latin typeface="Palatino Linotype"/>
              </a:rPr>
              <a:t>Этиология и факторы риска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07</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Механические причины разрыва</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7</a:t>
            </a:r>
          </a:p>
        </p:txBody>
      </p:sp>
      <p:sp>
        <p:nvSpPr>
          <p:cNvPr id="8" name="Rectangle 7"/>
          <p:cNvSpPr/>
          <p:nvPr/>
        </p:nvSpPr>
        <p:spPr>
          <a:xfrm>
            <a:off x="640080"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Diamond 8"/>
          <p:cNvSpPr/>
          <p:nvPr/>
        </p:nvSpPr>
        <p:spPr>
          <a:xfrm>
            <a:off x="914400"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Несоответствие размеров таза матери и головки плода.</a:t>
            </a:r>
          </a:p>
        </p:txBody>
      </p:sp>
      <p:sp>
        <p:nvSpPr>
          <p:cNvPr id="11" name="Rectangle 10"/>
          <p:cNvSpPr/>
          <p:nvPr/>
        </p:nvSpPr>
        <p:spPr>
          <a:xfrm>
            <a:off x="640080"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14400"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Крупный плод или гидроцефалия.</a:t>
            </a:r>
          </a:p>
        </p:txBody>
      </p:sp>
      <p:sp>
        <p:nvSpPr>
          <p:cNvPr id="14" name="Rectangle 13"/>
          <p:cNvSpPr/>
          <p:nvPr/>
        </p:nvSpPr>
        <p:spPr>
          <a:xfrm>
            <a:off x="640080" y="4724399"/>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14400" y="521268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Поперечное или косое положение плода.</a:t>
            </a:r>
          </a:p>
        </p:txBody>
      </p:sp>
      <p:sp>
        <p:nvSpPr>
          <p:cNvPr id="17" name="Rectangle 16"/>
          <p:cNvSpPr/>
          <p:nvPr/>
        </p:nvSpPr>
        <p:spPr>
          <a:xfrm>
            <a:off x="6415887"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6690207"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Опухоли малого таза, препятствующие рождению.</a:t>
            </a:r>
          </a:p>
        </p:txBody>
      </p:sp>
      <p:sp>
        <p:nvSpPr>
          <p:cNvPr id="20" name="Rectangle 19"/>
          <p:cNvSpPr/>
          <p:nvPr/>
        </p:nvSpPr>
        <p:spPr>
          <a:xfrm>
            <a:off x="6415887"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Diamond 20"/>
          <p:cNvSpPr/>
          <p:nvPr/>
        </p:nvSpPr>
        <p:spPr>
          <a:xfrm>
            <a:off x="6690207"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Аномалии развития костей таза у роженицы.</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08</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Гистопатологические причины</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8</a:t>
            </a:r>
          </a:p>
        </p:txBody>
      </p:sp>
      <p:sp>
        <p:nvSpPr>
          <p:cNvPr id="8" name="Rectangle 7"/>
          <p:cNvSpPr/>
          <p:nvPr/>
        </p:nvSpPr>
        <p:spPr>
          <a:xfrm>
            <a:off x="640080"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Diamond 8"/>
          <p:cNvSpPr/>
          <p:nvPr/>
        </p:nvSpPr>
        <p:spPr>
          <a:xfrm>
            <a:off x="914400"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Рубец на матке после кесарева сечения или миомэктомии.</a:t>
            </a:r>
          </a:p>
        </p:txBody>
      </p:sp>
      <p:sp>
        <p:nvSpPr>
          <p:cNvPr id="11" name="Rectangle 10"/>
          <p:cNvSpPr/>
          <p:nvPr/>
        </p:nvSpPr>
        <p:spPr>
          <a:xfrm>
            <a:off x="640080"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14400"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Многочисленные роды (более трех) в анамнезе.</a:t>
            </a:r>
          </a:p>
        </p:txBody>
      </p:sp>
      <p:sp>
        <p:nvSpPr>
          <p:cNvPr id="14" name="Rectangle 13"/>
          <p:cNvSpPr/>
          <p:nvPr/>
        </p:nvSpPr>
        <p:spPr>
          <a:xfrm>
            <a:off x="640080" y="4724399"/>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14400" y="521268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Частые аборты и диагностические выскабливания.</a:t>
            </a:r>
          </a:p>
        </p:txBody>
      </p:sp>
      <p:sp>
        <p:nvSpPr>
          <p:cNvPr id="17" name="Rectangle 16"/>
          <p:cNvSpPr/>
          <p:nvPr/>
        </p:nvSpPr>
        <p:spPr>
          <a:xfrm>
            <a:off x="6415887"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6690207"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Перенесенные инфекционно-воспалительные процессы.</a:t>
            </a:r>
          </a:p>
        </p:txBody>
      </p:sp>
      <p:sp>
        <p:nvSpPr>
          <p:cNvPr id="20" name="Rectangle 19"/>
          <p:cNvSpPr/>
          <p:nvPr/>
        </p:nvSpPr>
        <p:spPr>
          <a:xfrm>
            <a:off x="6415887"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Diamond 20"/>
          <p:cNvSpPr/>
          <p:nvPr/>
        </p:nvSpPr>
        <p:spPr>
          <a:xfrm>
            <a:off x="6690207"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Дегенеративные изменения миометрия, потеря эластичности.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09</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Основные группы риска</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9</a:t>
            </a:r>
          </a:p>
        </p:txBody>
      </p:sp>
      <p:sp>
        <p:nvSpPr>
          <p:cNvPr id="8" name="Rectangle 7"/>
          <p:cNvSpPr/>
          <p:nvPr/>
        </p:nvSpPr>
        <p:spPr>
          <a:xfrm>
            <a:off x="640080" y="1920240"/>
            <a:ext cx="2487853"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914400"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1</a:t>
            </a:r>
          </a:p>
        </p:txBody>
      </p:sp>
      <p:sp>
        <p:nvSpPr>
          <p:cNvPr id="11" name="TextBox 10"/>
          <p:cNvSpPr txBox="1"/>
          <p:nvPr/>
        </p:nvSpPr>
        <p:spPr>
          <a:xfrm>
            <a:off x="914400" y="2834640"/>
            <a:ext cx="1939213" cy="822960"/>
          </a:xfrm>
          <a:prstGeom prst="rect">
            <a:avLst/>
          </a:prstGeom>
          <a:noFill/>
        </p:spPr>
        <p:txBody>
          <a:bodyPr wrap="square" lIns="0" tIns="0" rIns="0" bIns="0" anchor="t"/>
          <a:lstStyle/>
          <a:p>
            <a:pPr algn="l">
              <a:lnSpc>
                <a:spcPct val="105000"/>
              </a:lnSpc>
            </a:pPr>
            <a:r>
              <a:rPr sz="2300" b="1">
                <a:solidFill>
                  <a:srgbClr val="EAF2FF"/>
                </a:solidFill>
                <a:latin typeface="Palatino Linotype"/>
              </a:rPr>
              <a:t>Рубец на матке</a:t>
            </a:r>
          </a:p>
        </p:txBody>
      </p:sp>
      <p:sp>
        <p:nvSpPr>
          <p:cNvPr id="12" name="TextBox 11"/>
          <p:cNvSpPr txBox="1"/>
          <p:nvPr/>
        </p:nvSpPr>
        <p:spPr>
          <a:xfrm>
            <a:off x="914400" y="3703320"/>
            <a:ext cx="1939213"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После кесарева сечения или консервативной миомэктомии.</a:t>
            </a:r>
          </a:p>
        </p:txBody>
      </p:sp>
      <p:sp>
        <p:nvSpPr>
          <p:cNvPr id="13" name="Rectangle 12"/>
          <p:cNvSpPr/>
          <p:nvPr/>
        </p:nvSpPr>
        <p:spPr>
          <a:xfrm>
            <a:off x="3447973" y="1920240"/>
            <a:ext cx="2487853"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3722293"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722293"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2</a:t>
            </a:r>
          </a:p>
        </p:txBody>
      </p:sp>
      <p:sp>
        <p:nvSpPr>
          <p:cNvPr id="16" name="TextBox 15"/>
          <p:cNvSpPr txBox="1"/>
          <p:nvPr/>
        </p:nvSpPr>
        <p:spPr>
          <a:xfrm>
            <a:off x="3722293" y="2834640"/>
            <a:ext cx="1939213" cy="822960"/>
          </a:xfrm>
          <a:prstGeom prst="rect">
            <a:avLst/>
          </a:prstGeom>
          <a:noFill/>
        </p:spPr>
        <p:txBody>
          <a:bodyPr wrap="square" lIns="0" tIns="0" rIns="0" bIns="0" anchor="t"/>
          <a:lstStyle/>
          <a:p>
            <a:pPr algn="l">
              <a:lnSpc>
                <a:spcPct val="105000"/>
              </a:lnSpc>
            </a:pPr>
            <a:r>
              <a:rPr sz="2300" b="1">
                <a:solidFill>
                  <a:srgbClr val="EAF2FF"/>
                </a:solidFill>
                <a:latin typeface="Palatino Linotype"/>
              </a:rPr>
              <a:t>Узкий таз</a:t>
            </a:r>
          </a:p>
        </p:txBody>
      </p:sp>
      <p:sp>
        <p:nvSpPr>
          <p:cNvPr id="17" name="TextBox 16"/>
          <p:cNvSpPr txBox="1"/>
          <p:nvPr/>
        </p:nvSpPr>
        <p:spPr>
          <a:xfrm>
            <a:off x="3722293" y="3703320"/>
            <a:ext cx="1939213"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Анатомически или клинически узкий таз у роженицы.</a:t>
            </a:r>
          </a:p>
        </p:txBody>
      </p:sp>
      <p:sp>
        <p:nvSpPr>
          <p:cNvPr id="18" name="Rectangle 17"/>
          <p:cNvSpPr/>
          <p:nvPr/>
        </p:nvSpPr>
        <p:spPr>
          <a:xfrm>
            <a:off x="6255867" y="1920240"/>
            <a:ext cx="2487853"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530187"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530187"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3</a:t>
            </a:r>
          </a:p>
        </p:txBody>
      </p:sp>
      <p:sp>
        <p:nvSpPr>
          <p:cNvPr id="21" name="TextBox 20"/>
          <p:cNvSpPr txBox="1"/>
          <p:nvPr/>
        </p:nvSpPr>
        <p:spPr>
          <a:xfrm>
            <a:off x="6530187" y="2834640"/>
            <a:ext cx="1939213" cy="822960"/>
          </a:xfrm>
          <a:prstGeom prst="rect">
            <a:avLst/>
          </a:prstGeom>
          <a:noFill/>
        </p:spPr>
        <p:txBody>
          <a:bodyPr wrap="square" lIns="0" tIns="0" rIns="0" bIns="0" anchor="t"/>
          <a:lstStyle/>
          <a:p>
            <a:pPr algn="l">
              <a:lnSpc>
                <a:spcPct val="105000"/>
              </a:lnSpc>
            </a:pPr>
            <a:r>
              <a:rPr sz="2300" b="1">
                <a:solidFill>
                  <a:srgbClr val="EAF2FF"/>
                </a:solidFill>
                <a:latin typeface="Palatino Linotype"/>
              </a:rPr>
              <a:t>Стимуляция родов</a:t>
            </a:r>
          </a:p>
        </p:txBody>
      </p:sp>
      <p:sp>
        <p:nvSpPr>
          <p:cNvPr id="22" name="TextBox 21"/>
          <p:cNvSpPr txBox="1"/>
          <p:nvPr/>
        </p:nvSpPr>
        <p:spPr>
          <a:xfrm>
            <a:off x="6530187" y="3703320"/>
            <a:ext cx="1939213"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Длительное или неправильное применение окситоцина.</a:t>
            </a:r>
          </a:p>
        </p:txBody>
      </p:sp>
      <p:sp>
        <p:nvSpPr>
          <p:cNvPr id="23" name="Rectangle 22"/>
          <p:cNvSpPr/>
          <p:nvPr/>
        </p:nvSpPr>
        <p:spPr>
          <a:xfrm>
            <a:off x="9063761" y="1920240"/>
            <a:ext cx="2487853"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9338081"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338081"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4</a:t>
            </a:r>
          </a:p>
        </p:txBody>
      </p:sp>
      <p:sp>
        <p:nvSpPr>
          <p:cNvPr id="26" name="TextBox 25"/>
          <p:cNvSpPr txBox="1"/>
          <p:nvPr/>
        </p:nvSpPr>
        <p:spPr>
          <a:xfrm>
            <a:off x="9338081" y="2834640"/>
            <a:ext cx="1939213" cy="822960"/>
          </a:xfrm>
          <a:prstGeom prst="rect">
            <a:avLst/>
          </a:prstGeom>
          <a:noFill/>
        </p:spPr>
        <p:txBody>
          <a:bodyPr wrap="square" lIns="0" tIns="0" rIns="0" bIns="0" anchor="t"/>
          <a:lstStyle/>
          <a:p>
            <a:pPr algn="l">
              <a:lnSpc>
                <a:spcPct val="105000"/>
              </a:lnSpc>
            </a:pPr>
            <a:r>
              <a:rPr sz="2300" b="1">
                <a:solidFill>
                  <a:srgbClr val="EAF2FF"/>
                </a:solidFill>
                <a:latin typeface="Palatino Linotype"/>
              </a:rPr>
              <a:t>Акушерские пособия</a:t>
            </a:r>
          </a:p>
        </p:txBody>
      </p:sp>
      <p:sp>
        <p:nvSpPr>
          <p:cNvPr id="27" name="TextBox 26"/>
          <p:cNvSpPr txBox="1"/>
          <p:nvPr/>
        </p:nvSpPr>
        <p:spPr>
          <a:xfrm>
            <a:off x="9338081" y="3703320"/>
            <a:ext cx="1939213"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Поворот плода, давление на дно матки при родах.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TextBox 1"/>
          <p:cNvSpPr txBox="1"/>
          <p:nvPr/>
        </p:nvSpPr>
        <p:spPr>
          <a:xfrm>
            <a:off x="6522415" y="2194560"/>
            <a:ext cx="5120640" cy="5029200"/>
          </a:xfrm>
          <a:prstGeom prst="rect">
            <a:avLst/>
          </a:prstGeom>
          <a:noFill/>
        </p:spPr>
        <p:txBody>
          <a:bodyPr wrap="square" lIns="0" tIns="0" rIns="0" bIns="0" anchor="b"/>
          <a:lstStyle/>
          <a:p>
            <a:pPr algn="r">
              <a:lnSpc>
                <a:spcPct val="105000"/>
              </a:lnSpc>
            </a:pPr>
            <a:r>
              <a:rPr sz="23000" b="1">
                <a:solidFill>
                  <a:srgbClr val="153348"/>
                </a:solidFill>
                <a:latin typeface="Palatino Linotype"/>
              </a:rPr>
              <a:t>03</a:t>
            </a:r>
          </a:p>
        </p:txBody>
      </p:sp>
      <p:sp>
        <p:nvSpPr>
          <p:cNvPr id="3" name="Rectangle 2"/>
          <p:cNvSpPr/>
          <p:nvPr/>
        </p:nvSpPr>
        <p:spPr>
          <a:xfrm>
            <a:off x="640080" y="1554480"/>
            <a:ext cx="91440" cy="21031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EAF2FF"/>
                </a:solidFill>
                <a:latin typeface="Palatino Linotype"/>
              </a:rPr>
              <a:t>Патогенез и классификация</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11</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Механизм механического разрыва</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11</a:t>
            </a:r>
          </a:p>
        </p:txBody>
      </p:sp>
      <p:sp>
        <p:nvSpPr>
          <p:cNvPr id="8" name="Pentagon 7"/>
          <p:cNvSpPr/>
          <p:nvPr/>
        </p:nvSpPr>
        <p:spPr>
          <a:xfrm>
            <a:off x="640080" y="1965960"/>
            <a:ext cx="2682163" cy="914400"/>
          </a:xfrm>
          <a:prstGeom prst="homePlate">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602455" y="1965960"/>
            <a:ext cx="1813483" cy="914400"/>
          </a:xfrm>
          <a:prstGeom prst="rect">
            <a:avLst/>
          </a:prstGeom>
          <a:noFill/>
        </p:spPr>
        <p:txBody>
          <a:bodyPr wrap="square" lIns="0" tIns="0" rIns="0" bIns="0" anchor="ctr"/>
          <a:lstStyle/>
          <a:p>
            <a:pPr algn="l">
              <a:lnSpc>
                <a:spcPct val="105000"/>
              </a:lnSpc>
            </a:pPr>
            <a:r>
              <a:rPr sz="2800" b="1" dirty="0">
                <a:solidFill>
                  <a:srgbClr val="0B0B0B"/>
                </a:solidFill>
                <a:latin typeface="Palatino Linotype"/>
              </a:rPr>
              <a:t>01</a:t>
            </a:r>
          </a:p>
        </p:txBody>
      </p:sp>
      <p:sp>
        <p:nvSpPr>
          <p:cNvPr id="10" name="TextBox 9"/>
          <p:cNvSpPr txBox="1"/>
          <p:nvPr/>
        </p:nvSpPr>
        <p:spPr>
          <a:xfrm>
            <a:off x="731519" y="3246120"/>
            <a:ext cx="2362123" cy="822960"/>
          </a:xfrm>
          <a:prstGeom prst="rect">
            <a:avLst/>
          </a:prstGeom>
          <a:noFill/>
        </p:spPr>
        <p:txBody>
          <a:bodyPr wrap="square" lIns="0" tIns="0" rIns="0" bIns="0" anchor="t"/>
          <a:lstStyle/>
          <a:p>
            <a:pPr algn="l">
              <a:lnSpc>
                <a:spcPct val="105000"/>
              </a:lnSpc>
            </a:pPr>
            <a:r>
              <a:rPr sz="2200" b="1">
                <a:solidFill>
                  <a:srgbClr val="EAF2FF"/>
                </a:solidFill>
                <a:latin typeface="Palatino Linotype"/>
              </a:rPr>
              <a:t>Препятствие</a:t>
            </a:r>
          </a:p>
        </p:txBody>
      </p:sp>
      <p:sp>
        <p:nvSpPr>
          <p:cNvPr id="11" name="TextBox 10"/>
          <p:cNvSpPr txBox="1"/>
          <p:nvPr/>
        </p:nvSpPr>
        <p:spPr>
          <a:xfrm>
            <a:off x="731519" y="4160520"/>
            <a:ext cx="2362123" cy="2011680"/>
          </a:xfrm>
          <a:prstGeom prst="rect">
            <a:avLst/>
          </a:prstGeom>
          <a:noFill/>
        </p:spPr>
        <p:txBody>
          <a:bodyPr wrap="square" lIns="0" tIns="0" rIns="0" bIns="0" anchor="t"/>
          <a:lstStyle/>
          <a:p>
            <a:pPr algn="l">
              <a:lnSpc>
                <a:spcPct val="105000"/>
              </a:lnSpc>
            </a:pPr>
            <a:r>
              <a:rPr sz="1800" b="0">
                <a:solidFill>
                  <a:srgbClr val="94A9C9"/>
                </a:solidFill>
                <a:latin typeface="Trebuchet MS"/>
              </a:rPr>
              <a:t>Головка плода упирается в кости таза, продвижение останавливается.</a:t>
            </a:r>
          </a:p>
        </p:txBody>
      </p:sp>
      <p:sp>
        <p:nvSpPr>
          <p:cNvPr id="12" name="Chevron 11"/>
          <p:cNvSpPr/>
          <p:nvPr/>
        </p:nvSpPr>
        <p:spPr>
          <a:xfrm>
            <a:off x="3367963" y="1965960"/>
            <a:ext cx="2819323" cy="914400"/>
          </a:xfrm>
          <a:prstGeom prst="chevron">
            <a:avLst/>
          </a:prstGeom>
          <a:solidFill>
            <a:srgbClr val="7CF2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13218" y="1965960"/>
            <a:ext cx="1813483" cy="914400"/>
          </a:xfrm>
          <a:prstGeom prst="rect">
            <a:avLst/>
          </a:prstGeom>
          <a:noFill/>
        </p:spPr>
        <p:txBody>
          <a:bodyPr wrap="square" lIns="0" tIns="0" rIns="0" bIns="0" anchor="ctr"/>
          <a:lstStyle/>
          <a:p>
            <a:pPr algn="l">
              <a:lnSpc>
                <a:spcPct val="105000"/>
              </a:lnSpc>
            </a:pPr>
            <a:r>
              <a:rPr sz="2800" b="1">
                <a:solidFill>
                  <a:srgbClr val="0B0B0B"/>
                </a:solidFill>
                <a:latin typeface="Palatino Linotype"/>
              </a:rPr>
              <a:t>02</a:t>
            </a:r>
          </a:p>
        </p:txBody>
      </p:sp>
      <p:sp>
        <p:nvSpPr>
          <p:cNvPr id="14" name="TextBox 13"/>
          <p:cNvSpPr txBox="1"/>
          <p:nvPr/>
        </p:nvSpPr>
        <p:spPr>
          <a:xfrm>
            <a:off x="3459403" y="3246120"/>
            <a:ext cx="2362123" cy="822960"/>
          </a:xfrm>
          <a:prstGeom prst="rect">
            <a:avLst/>
          </a:prstGeom>
          <a:noFill/>
        </p:spPr>
        <p:txBody>
          <a:bodyPr wrap="square" lIns="0" tIns="0" rIns="0" bIns="0" anchor="t"/>
          <a:lstStyle/>
          <a:p>
            <a:pPr algn="l">
              <a:lnSpc>
                <a:spcPct val="105000"/>
              </a:lnSpc>
            </a:pPr>
            <a:r>
              <a:rPr sz="2200" b="1">
                <a:solidFill>
                  <a:srgbClr val="EAF2FF"/>
                </a:solidFill>
                <a:latin typeface="Palatino Linotype"/>
              </a:rPr>
              <a:t>Сокращение</a:t>
            </a:r>
          </a:p>
        </p:txBody>
      </p:sp>
      <p:sp>
        <p:nvSpPr>
          <p:cNvPr id="15" name="TextBox 14"/>
          <p:cNvSpPr txBox="1"/>
          <p:nvPr/>
        </p:nvSpPr>
        <p:spPr>
          <a:xfrm>
            <a:off x="3459403" y="4160520"/>
            <a:ext cx="2362123" cy="2011680"/>
          </a:xfrm>
          <a:prstGeom prst="rect">
            <a:avLst/>
          </a:prstGeom>
          <a:noFill/>
        </p:spPr>
        <p:txBody>
          <a:bodyPr wrap="square" lIns="0" tIns="0" rIns="0" bIns="0" anchor="t"/>
          <a:lstStyle/>
          <a:p>
            <a:pPr algn="l">
              <a:lnSpc>
                <a:spcPct val="105000"/>
              </a:lnSpc>
            </a:pPr>
            <a:r>
              <a:rPr sz="1800" b="0">
                <a:solidFill>
                  <a:srgbClr val="94A9C9"/>
                </a:solidFill>
                <a:latin typeface="Trebuchet MS"/>
              </a:rPr>
              <a:t>Верхний сегмент матки активно сокращается и утолщается.</a:t>
            </a:r>
          </a:p>
        </p:txBody>
      </p:sp>
      <p:sp>
        <p:nvSpPr>
          <p:cNvPr id="16" name="Chevron 15"/>
          <p:cNvSpPr/>
          <p:nvPr/>
        </p:nvSpPr>
        <p:spPr>
          <a:xfrm>
            <a:off x="6095847" y="1965960"/>
            <a:ext cx="2819323" cy="914400"/>
          </a:xfrm>
          <a:prstGeom prst="chevron">
            <a:avLst/>
          </a:prstGeom>
          <a:solidFill>
            <a:srgbClr val="FFC8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241102" y="1965960"/>
            <a:ext cx="1813483" cy="914400"/>
          </a:xfrm>
          <a:prstGeom prst="rect">
            <a:avLst/>
          </a:prstGeom>
          <a:noFill/>
        </p:spPr>
        <p:txBody>
          <a:bodyPr wrap="square" lIns="0" tIns="0" rIns="0" bIns="0" anchor="ctr"/>
          <a:lstStyle/>
          <a:p>
            <a:pPr algn="l">
              <a:lnSpc>
                <a:spcPct val="105000"/>
              </a:lnSpc>
            </a:pPr>
            <a:r>
              <a:rPr sz="2800" b="1">
                <a:solidFill>
                  <a:srgbClr val="0B0B0B"/>
                </a:solidFill>
                <a:latin typeface="Palatino Linotype"/>
              </a:rPr>
              <a:t>03</a:t>
            </a:r>
          </a:p>
        </p:txBody>
      </p:sp>
      <p:sp>
        <p:nvSpPr>
          <p:cNvPr id="18" name="TextBox 17"/>
          <p:cNvSpPr txBox="1"/>
          <p:nvPr/>
        </p:nvSpPr>
        <p:spPr>
          <a:xfrm>
            <a:off x="6187287" y="3246120"/>
            <a:ext cx="2362123" cy="822960"/>
          </a:xfrm>
          <a:prstGeom prst="rect">
            <a:avLst/>
          </a:prstGeom>
          <a:noFill/>
        </p:spPr>
        <p:txBody>
          <a:bodyPr wrap="square" lIns="0" tIns="0" rIns="0" bIns="0" anchor="t"/>
          <a:lstStyle/>
          <a:p>
            <a:pPr algn="l">
              <a:lnSpc>
                <a:spcPct val="105000"/>
              </a:lnSpc>
            </a:pPr>
            <a:r>
              <a:rPr sz="2200" b="1">
                <a:solidFill>
                  <a:srgbClr val="EAF2FF"/>
                </a:solidFill>
                <a:latin typeface="Palatino Linotype"/>
              </a:rPr>
              <a:t>Растяжение</a:t>
            </a:r>
          </a:p>
        </p:txBody>
      </p:sp>
      <p:sp>
        <p:nvSpPr>
          <p:cNvPr id="19" name="TextBox 18"/>
          <p:cNvSpPr txBox="1"/>
          <p:nvPr/>
        </p:nvSpPr>
        <p:spPr>
          <a:xfrm>
            <a:off x="6187287" y="4160520"/>
            <a:ext cx="2362123" cy="2011680"/>
          </a:xfrm>
          <a:prstGeom prst="rect">
            <a:avLst/>
          </a:prstGeom>
          <a:noFill/>
        </p:spPr>
        <p:txBody>
          <a:bodyPr wrap="square" lIns="0" tIns="0" rIns="0" bIns="0" anchor="t"/>
          <a:lstStyle/>
          <a:p>
            <a:pPr algn="l">
              <a:lnSpc>
                <a:spcPct val="105000"/>
              </a:lnSpc>
            </a:pPr>
            <a:r>
              <a:rPr sz="1800" b="0">
                <a:solidFill>
                  <a:srgbClr val="94A9C9"/>
                </a:solidFill>
                <a:latin typeface="Trebuchet MS"/>
              </a:rPr>
              <a:t>Нижний сегмент чрезмерно растягивается и истончается.</a:t>
            </a:r>
          </a:p>
        </p:txBody>
      </p:sp>
      <p:sp>
        <p:nvSpPr>
          <p:cNvPr id="20" name="Chevron 19"/>
          <p:cNvSpPr/>
          <p:nvPr/>
        </p:nvSpPr>
        <p:spPr>
          <a:xfrm>
            <a:off x="8823731" y="1965960"/>
            <a:ext cx="2819323" cy="914400"/>
          </a:xfrm>
          <a:prstGeom prst="chevron">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968986" y="1965960"/>
            <a:ext cx="1813483" cy="914400"/>
          </a:xfrm>
          <a:prstGeom prst="rect">
            <a:avLst/>
          </a:prstGeom>
          <a:noFill/>
        </p:spPr>
        <p:txBody>
          <a:bodyPr wrap="square" lIns="0" tIns="0" rIns="0" bIns="0" anchor="ctr"/>
          <a:lstStyle/>
          <a:p>
            <a:pPr algn="l">
              <a:lnSpc>
                <a:spcPct val="105000"/>
              </a:lnSpc>
            </a:pPr>
            <a:r>
              <a:rPr sz="2800" b="1">
                <a:solidFill>
                  <a:srgbClr val="0B0B0B"/>
                </a:solidFill>
                <a:latin typeface="Palatino Linotype"/>
              </a:rPr>
              <a:t>04</a:t>
            </a:r>
          </a:p>
        </p:txBody>
      </p:sp>
      <p:sp>
        <p:nvSpPr>
          <p:cNvPr id="22" name="TextBox 21"/>
          <p:cNvSpPr txBox="1"/>
          <p:nvPr/>
        </p:nvSpPr>
        <p:spPr>
          <a:xfrm>
            <a:off x="8915171" y="3246120"/>
            <a:ext cx="2362123" cy="822960"/>
          </a:xfrm>
          <a:prstGeom prst="rect">
            <a:avLst/>
          </a:prstGeom>
          <a:noFill/>
        </p:spPr>
        <p:txBody>
          <a:bodyPr wrap="square" lIns="0" tIns="0" rIns="0" bIns="0" anchor="t"/>
          <a:lstStyle/>
          <a:p>
            <a:pPr algn="l">
              <a:lnSpc>
                <a:spcPct val="105000"/>
              </a:lnSpc>
            </a:pPr>
            <a:r>
              <a:rPr sz="2200" b="1">
                <a:solidFill>
                  <a:srgbClr val="EAF2FF"/>
                </a:solidFill>
                <a:latin typeface="Palatino Linotype"/>
              </a:rPr>
              <a:t>Кольцо Бандля</a:t>
            </a:r>
          </a:p>
        </p:txBody>
      </p:sp>
      <p:sp>
        <p:nvSpPr>
          <p:cNvPr id="23" name="TextBox 22"/>
          <p:cNvSpPr txBox="1"/>
          <p:nvPr/>
        </p:nvSpPr>
        <p:spPr>
          <a:xfrm>
            <a:off x="8915171" y="4160520"/>
            <a:ext cx="2362123" cy="2011680"/>
          </a:xfrm>
          <a:prstGeom prst="rect">
            <a:avLst/>
          </a:prstGeom>
          <a:noFill/>
        </p:spPr>
        <p:txBody>
          <a:bodyPr wrap="square" lIns="0" tIns="0" rIns="0" bIns="0" anchor="t"/>
          <a:lstStyle/>
          <a:p>
            <a:pPr algn="l">
              <a:lnSpc>
                <a:spcPct val="105000"/>
              </a:lnSpc>
            </a:pPr>
            <a:r>
              <a:rPr sz="1800" b="0">
                <a:solidFill>
                  <a:srgbClr val="94A9C9"/>
                </a:solidFill>
                <a:latin typeface="Trebuchet MS"/>
              </a:rPr>
              <a:t>Контракционное кольцо поднимается высоко, матка как песочные часы.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12</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Классификация разрывов матки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12</a:t>
            </a:r>
          </a:p>
        </p:txBody>
      </p:sp>
      <p:graphicFrame>
        <p:nvGraphicFramePr>
          <p:cNvPr id="8" name="Table 7"/>
          <p:cNvGraphicFramePr>
            <a:graphicFrameLocks noGrp="1"/>
          </p:cNvGraphicFramePr>
          <p:nvPr/>
        </p:nvGraphicFramePr>
        <p:xfrm>
          <a:off x="640080" y="1920240"/>
          <a:ext cx="10911535" cy="3566160"/>
        </p:xfrm>
        <a:graphic>
          <a:graphicData uri="http://schemas.openxmlformats.org/drawingml/2006/table">
            <a:tbl>
              <a:tblPr firstRow="1" bandRow="1">
                <a:tableStyleId>{5C22544A-7EE6-4342-B048-85BDC9FD1C3A}</a:tableStyleId>
              </a:tblPr>
              <a:tblGrid>
                <a:gridCol w="5455767">
                  <a:extLst>
                    <a:ext uri="{9D8B030D-6E8A-4147-A177-3AD203B41FA5}">
                      <a16:colId xmlns:a16="http://schemas.microsoft.com/office/drawing/2014/main" val="20000"/>
                    </a:ext>
                  </a:extLst>
                </a:gridCol>
                <a:gridCol w="5455768">
                  <a:extLst>
                    <a:ext uri="{9D8B030D-6E8A-4147-A177-3AD203B41FA5}">
                      <a16:colId xmlns:a16="http://schemas.microsoft.com/office/drawing/2014/main" val="20001"/>
                    </a:ext>
                  </a:extLst>
                </a:gridCol>
              </a:tblGrid>
              <a:tr h="594360">
                <a:tc>
                  <a:txBody>
                    <a:bodyPr/>
                    <a:lstStyle/>
                    <a:p>
                      <a:r>
                        <a:rPr sz="1400" b="1">
                          <a:solidFill>
                            <a:srgbClr val="0B0B0B"/>
                          </a:solidFill>
                          <a:latin typeface="Palatino Linotype"/>
                        </a:rPr>
                        <a:t>Критерий</a:t>
                      </a:r>
                    </a:p>
                  </a:txBody>
                  <a:tcPr marL="137160" marR="137160" anchor="ctr">
                    <a:solidFill>
                      <a:srgbClr val="4CC9F0"/>
                    </a:solidFill>
                  </a:tcPr>
                </a:tc>
                <a:tc>
                  <a:txBody>
                    <a:bodyPr/>
                    <a:lstStyle/>
                    <a:p>
                      <a:r>
                        <a:rPr sz="1400" b="1">
                          <a:solidFill>
                            <a:srgbClr val="0B0B0B"/>
                          </a:solidFill>
                          <a:latin typeface="Palatino Linotype"/>
                        </a:rPr>
                        <a:t>Виды</a:t>
                      </a:r>
                    </a:p>
                  </a:txBody>
                  <a:tcPr marL="137160" marR="137160" anchor="ctr">
                    <a:solidFill>
                      <a:srgbClr val="4CC9F0"/>
                    </a:solidFill>
                  </a:tcPr>
                </a:tc>
                <a:extLst>
                  <a:ext uri="{0D108BD9-81ED-4DB2-BD59-A6C34878D82A}">
                    <a16:rowId xmlns:a16="http://schemas.microsoft.com/office/drawing/2014/main" val="10000"/>
                  </a:ext>
                </a:extLst>
              </a:tr>
              <a:tr h="594360">
                <a:tc>
                  <a:txBody>
                    <a:bodyPr/>
                    <a:lstStyle/>
                    <a:p>
                      <a:r>
                        <a:rPr sz="1400" b="0">
                          <a:solidFill>
                            <a:srgbClr val="EAF2FF"/>
                          </a:solidFill>
                          <a:latin typeface="Trebuchet MS"/>
                        </a:rPr>
                        <a:t>По времени</a:t>
                      </a:r>
                    </a:p>
                  </a:txBody>
                  <a:tcPr marL="137160" marR="137160" anchor="ctr">
                    <a:solidFill>
                      <a:srgbClr val="13294B"/>
                    </a:solidFill>
                  </a:tcPr>
                </a:tc>
                <a:tc>
                  <a:txBody>
                    <a:bodyPr/>
                    <a:lstStyle/>
                    <a:p>
                      <a:r>
                        <a:rPr sz="1400" b="0">
                          <a:solidFill>
                            <a:srgbClr val="EAF2FF"/>
                          </a:solidFill>
                          <a:latin typeface="Trebuchet MS"/>
                        </a:rPr>
                        <a:t>При беременности, в родах</a:t>
                      </a:r>
                    </a:p>
                  </a:txBody>
                  <a:tcPr marL="137160" marR="137160" anchor="ctr">
                    <a:solidFill>
                      <a:srgbClr val="13294B"/>
                    </a:solidFill>
                  </a:tcPr>
                </a:tc>
                <a:extLst>
                  <a:ext uri="{0D108BD9-81ED-4DB2-BD59-A6C34878D82A}">
                    <a16:rowId xmlns:a16="http://schemas.microsoft.com/office/drawing/2014/main" val="10001"/>
                  </a:ext>
                </a:extLst>
              </a:tr>
              <a:tr h="594360">
                <a:tc>
                  <a:txBody>
                    <a:bodyPr/>
                    <a:lstStyle/>
                    <a:p>
                      <a:r>
                        <a:rPr sz="1400" b="0">
                          <a:solidFill>
                            <a:srgbClr val="EAF2FF"/>
                          </a:solidFill>
                          <a:latin typeface="Trebuchet MS"/>
                        </a:rPr>
                        <a:t>По патогенезу</a:t>
                      </a:r>
                    </a:p>
                  </a:txBody>
                  <a:tcPr marL="137160" marR="137160" anchor="ctr">
                    <a:solidFill>
                      <a:srgbClr val="0E203A"/>
                    </a:solidFill>
                  </a:tcPr>
                </a:tc>
                <a:tc>
                  <a:txBody>
                    <a:bodyPr/>
                    <a:lstStyle/>
                    <a:p>
                      <a:r>
                        <a:rPr sz="1400" b="0">
                          <a:solidFill>
                            <a:srgbClr val="EAF2FF"/>
                          </a:solidFill>
                          <a:latin typeface="Trebuchet MS"/>
                        </a:rPr>
                        <a:t>Механический, гистопатологический</a:t>
                      </a:r>
                    </a:p>
                  </a:txBody>
                  <a:tcPr marL="137160" marR="137160" anchor="ctr">
                    <a:solidFill>
                      <a:srgbClr val="0E203A"/>
                    </a:solidFill>
                  </a:tcPr>
                </a:tc>
                <a:extLst>
                  <a:ext uri="{0D108BD9-81ED-4DB2-BD59-A6C34878D82A}">
                    <a16:rowId xmlns:a16="http://schemas.microsoft.com/office/drawing/2014/main" val="10002"/>
                  </a:ext>
                </a:extLst>
              </a:tr>
              <a:tr h="594360">
                <a:tc>
                  <a:txBody>
                    <a:bodyPr/>
                    <a:lstStyle/>
                    <a:p>
                      <a:r>
                        <a:rPr sz="1400" b="0">
                          <a:solidFill>
                            <a:srgbClr val="EAF2FF"/>
                          </a:solidFill>
                          <a:latin typeface="Trebuchet MS"/>
                        </a:rPr>
                        <a:t>По течению</a:t>
                      </a:r>
                    </a:p>
                  </a:txBody>
                  <a:tcPr marL="137160" marR="137160" anchor="ctr">
                    <a:solidFill>
                      <a:srgbClr val="13294B"/>
                    </a:solidFill>
                  </a:tcPr>
                </a:tc>
                <a:tc>
                  <a:txBody>
                    <a:bodyPr/>
                    <a:lstStyle/>
                    <a:p>
                      <a:r>
                        <a:rPr sz="1400" b="0">
                          <a:solidFill>
                            <a:srgbClr val="EAF2FF"/>
                          </a:solidFill>
                          <a:latin typeface="Trebuchet MS"/>
                        </a:rPr>
                        <a:t>Угрожающий, начавшийся, совершившийся</a:t>
                      </a:r>
                    </a:p>
                  </a:txBody>
                  <a:tcPr marL="137160" marR="137160" anchor="ctr">
                    <a:solidFill>
                      <a:srgbClr val="13294B"/>
                    </a:solidFill>
                  </a:tcPr>
                </a:tc>
                <a:extLst>
                  <a:ext uri="{0D108BD9-81ED-4DB2-BD59-A6C34878D82A}">
                    <a16:rowId xmlns:a16="http://schemas.microsoft.com/office/drawing/2014/main" val="10003"/>
                  </a:ext>
                </a:extLst>
              </a:tr>
              <a:tr h="594360">
                <a:tc>
                  <a:txBody>
                    <a:bodyPr/>
                    <a:lstStyle/>
                    <a:p>
                      <a:r>
                        <a:rPr sz="1400" b="0">
                          <a:solidFill>
                            <a:srgbClr val="EAF2FF"/>
                          </a:solidFill>
                          <a:latin typeface="Trebuchet MS"/>
                        </a:rPr>
                        <a:t>По глубине</a:t>
                      </a:r>
                    </a:p>
                  </a:txBody>
                  <a:tcPr marL="137160" marR="137160" anchor="ctr">
                    <a:solidFill>
                      <a:srgbClr val="0E203A"/>
                    </a:solidFill>
                  </a:tcPr>
                </a:tc>
                <a:tc>
                  <a:txBody>
                    <a:bodyPr/>
                    <a:lstStyle/>
                    <a:p>
                      <a:r>
                        <a:rPr sz="1400" b="0">
                          <a:solidFill>
                            <a:srgbClr val="EAF2FF"/>
                          </a:solidFill>
                          <a:latin typeface="Trebuchet MS"/>
                        </a:rPr>
                        <a:t>Неполный, полный разрыв</a:t>
                      </a:r>
                    </a:p>
                  </a:txBody>
                  <a:tcPr marL="137160" marR="137160" anchor="ctr">
                    <a:solidFill>
                      <a:srgbClr val="0E203A"/>
                    </a:solidFill>
                  </a:tcPr>
                </a:tc>
                <a:extLst>
                  <a:ext uri="{0D108BD9-81ED-4DB2-BD59-A6C34878D82A}">
                    <a16:rowId xmlns:a16="http://schemas.microsoft.com/office/drawing/2014/main" val="10004"/>
                  </a:ext>
                </a:extLst>
              </a:tr>
              <a:tr h="594360">
                <a:tc>
                  <a:txBody>
                    <a:bodyPr/>
                    <a:lstStyle/>
                    <a:p>
                      <a:r>
                        <a:rPr sz="1400" b="0">
                          <a:solidFill>
                            <a:srgbClr val="EAF2FF"/>
                          </a:solidFill>
                          <a:latin typeface="Trebuchet MS"/>
                        </a:rPr>
                        <a:t>По локализации</a:t>
                      </a:r>
                    </a:p>
                  </a:txBody>
                  <a:tcPr marL="137160" marR="137160" anchor="ctr">
                    <a:solidFill>
                      <a:srgbClr val="13294B"/>
                    </a:solidFill>
                  </a:tcPr>
                </a:tc>
                <a:tc>
                  <a:txBody>
                    <a:bodyPr/>
                    <a:lstStyle/>
                    <a:p>
                      <a:r>
                        <a:rPr sz="1400" b="0">
                          <a:solidFill>
                            <a:srgbClr val="EAF2FF"/>
                          </a:solidFill>
                          <a:latin typeface="Trebuchet MS"/>
                        </a:rPr>
                        <a:t>Дно, тело, нижний сегмент</a:t>
                      </a:r>
                    </a:p>
                  </a:txBody>
                  <a:tcPr marL="137160" marR="137160" anchor="ctr">
                    <a:solidFill>
                      <a:srgbClr val="13294B"/>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TextBox 1"/>
          <p:cNvSpPr txBox="1"/>
          <p:nvPr/>
        </p:nvSpPr>
        <p:spPr>
          <a:xfrm>
            <a:off x="6522415" y="2194560"/>
            <a:ext cx="5120640" cy="5029200"/>
          </a:xfrm>
          <a:prstGeom prst="rect">
            <a:avLst/>
          </a:prstGeom>
          <a:noFill/>
        </p:spPr>
        <p:txBody>
          <a:bodyPr wrap="square" lIns="0" tIns="0" rIns="0" bIns="0" anchor="b"/>
          <a:lstStyle/>
          <a:p>
            <a:pPr algn="r">
              <a:lnSpc>
                <a:spcPct val="105000"/>
              </a:lnSpc>
            </a:pPr>
            <a:r>
              <a:rPr sz="23000" b="1">
                <a:solidFill>
                  <a:srgbClr val="153348"/>
                </a:solidFill>
                <a:latin typeface="Palatino Linotype"/>
              </a:rPr>
              <a:t>04</a:t>
            </a:r>
          </a:p>
        </p:txBody>
      </p:sp>
      <p:sp>
        <p:nvSpPr>
          <p:cNvPr id="3" name="Rectangle 2"/>
          <p:cNvSpPr/>
          <p:nvPr/>
        </p:nvSpPr>
        <p:spPr>
          <a:xfrm>
            <a:off x="640080" y="1554480"/>
            <a:ext cx="91440" cy="21031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EAF2FF"/>
                </a:solidFill>
                <a:latin typeface="Palatino Linotype"/>
              </a:rPr>
              <a:t>Клиника и диагностика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14</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Симптомы угрожающего разрыва матки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14</a:t>
            </a:r>
          </a:p>
        </p:txBody>
      </p:sp>
      <p:sp>
        <p:nvSpPr>
          <p:cNvPr id="8" name="Rectangle 7"/>
          <p:cNvSpPr/>
          <p:nvPr/>
        </p:nvSpPr>
        <p:spPr>
          <a:xfrm>
            <a:off x="640080"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Diamond 8"/>
          <p:cNvSpPr/>
          <p:nvPr/>
        </p:nvSpPr>
        <p:spPr>
          <a:xfrm>
            <a:off x="914400"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Схватки становятся чрезмерно сильными и резко болезненными.</a:t>
            </a:r>
          </a:p>
        </p:txBody>
      </p:sp>
      <p:sp>
        <p:nvSpPr>
          <p:cNvPr id="11" name="Rectangle 10"/>
          <p:cNvSpPr/>
          <p:nvPr/>
        </p:nvSpPr>
        <p:spPr>
          <a:xfrm>
            <a:off x="640080"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14400"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Матка принимает форму песочных часов из-за высокого кольца Бандля.</a:t>
            </a:r>
          </a:p>
        </p:txBody>
      </p:sp>
      <p:sp>
        <p:nvSpPr>
          <p:cNvPr id="14" name="Rectangle 13"/>
          <p:cNvSpPr/>
          <p:nvPr/>
        </p:nvSpPr>
        <p:spPr>
          <a:xfrm>
            <a:off x="640080" y="4724399"/>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14400" y="521268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Нижний сегмент матки резко болезненен при пальпации.</a:t>
            </a:r>
          </a:p>
        </p:txBody>
      </p:sp>
      <p:sp>
        <p:nvSpPr>
          <p:cNvPr id="17" name="Rectangle 16"/>
          <p:cNvSpPr/>
          <p:nvPr/>
        </p:nvSpPr>
        <p:spPr>
          <a:xfrm>
            <a:off x="6415887"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6690207"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Затрудненное мочеиспускание, отек над лобком и половых органов.</a:t>
            </a:r>
          </a:p>
        </p:txBody>
      </p:sp>
      <p:sp>
        <p:nvSpPr>
          <p:cNvPr id="20" name="Rectangle 19"/>
          <p:cNvSpPr/>
          <p:nvPr/>
        </p:nvSpPr>
        <p:spPr>
          <a:xfrm>
            <a:off x="6415887"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Diamond 20"/>
          <p:cNvSpPr/>
          <p:nvPr/>
        </p:nvSpPr>
        <p:spPr>
          <a:xfrm>
            <a:off x="6690207"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Непродуктивные потуги при полном раскрытии зева.</a:t>
            </a:r>
          </a:p>
        </p:txBody>
      </p:sp>
      <p:sp>
        <p:nvSpPr>
          <p:cNvPr id="23" name="Rectangle 22"/>
          <p:cNvSpPr/>
          <p:nvPr/>
        </p:nvSpPr>
        <p:spPr>
          <a:xfrm>
            <a:off x="6415887" y="4724399"/>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Diamond 23"/>
          <p:cNvSpPr/>
          <p:nvPr/>
        </p:nvSpPr>
        <p:spPr>
          <a:xfrm>
            <a:off x="6690207" y="521268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147407" y="4724399"/>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Беспокойство роженицы, тахикардия, учащенное дыхание.</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15</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Угрожающий и начавшийся разрыв</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15</a:t>
            </a:r>
          </a:p>
        </p:txBody>
      </p:sp>
      <p:sp>
        <p:nvSpPr>
          <p:cNvPr id="8" name="Rectangle 7"/>
          <p:cNvSpPr/>
          <p:nvPr/>
        </p:nvSpPr>
        <p:spPr>
          <a:xfrm>
            <a:off x="640080" y="1920240"/>
            <a:ext cx="5227167" cy="4114800"/>
          </a:xfrm>
          <a:prstGeom prst="rect">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40080" y="1920240"/>
            <a:ext cx="5227167" cy="7315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1920240"/>
            <a:ext cx="4678527" cy="731520"/>
          </a:xfrm>
          <a:prstGeom prst="rect">
            <a:avLst/>
          </a:prstGeom>
          <a:noFill/>
        </p:spPr>
        <p:txBody>
          <a:bodyPr wrap="square" lIns="0" tIns="0" rIns="0" bIns="0" anchor="ctr"/>
          <a:lstStyle/>
          <a:p>
            <a:pPr algn="l">
              <a:lnSpc>
                <a:spcPct val="105000"/>
              </a:lnSpc>
            </a:pPr>
            <a:r>
              <a:rPr sz="2400" b="1">
                <a:solidFill>
                  <a:srgbClr val="0B0B0B"/>
                </a:solidFill>
                <a:latin typeface="Palatino Linotype"/>
              </a:rPr>
              <a:t>Угрожающий разрыв</a:t>
            </a:r>
          </a:p>
        </p:txBody>
      </p:sp>
      <p:sp>
        <p:nvSpPr>
          <p:cNvPr id="11" name="Diamond 10"/>
          <p:cNvSpPr/>
          <p:nvPr/>
        </p:nvSpPr>
        <p:spPr>
          <a:xfrm>
            <a:off x="914400" y="2962656"/>
            <a:ext cx="201168" cy="201168"/>
          </a:xfrm>
          <a:prstGeom prst="diamond">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371600" y="2880360"/>
            <a:ext cx="4221327" cy="699516"/>
          </a:xfrm>
          <a:prstGeom prst="rect">
            <a:avLst/>
          </a:prstGeom>
          <a:noFill/>
        </p:spPr>
        <p:txBody>
          <a:bodyPr wrap="square" lIns="0" tIns="0" rIns="0" bIns="0" anchor="t"/>
          <a:lstStyle/>
          <a:p>
            <a:pPr algn="l">
              <a:lnSpc>
                <a:spcPct val="105000"/>
              </a:lnSpc>
            </a:pPr>
            <a:r>
              <a:rPr sz="2000" b="0">
                <a:solidFill>
                  <a:srgbClr val="EAF2FF"/>
                </a:solidFill>
                <a:latin typeface="Trebuchet MS"/>
              </a:rPr>
              <a:t>Целостность стенки сохранена</a:t>
            </a:r>
          </a:p>
        </p:txBody>
      </p:sp>
      <p:sp>
        <p:nvSpPr>
          <p:cNvPr id="13" name="Diamond 12"/>
          <p:cNvSpPr/>
          <p:nvPr/>
        </p:nvSpPr>
        <p:spPr>
          <a:xfrm>
            <a:off x="914400" y="3739896"/>
            <a:ext cx="201168" cy="201168"/>
          </a:xfrm>
          <a:prstGeom prst="diamond">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371600" y="3657600"/>
            <a:ext cx="4221327" cy="699516"/>
          </a:xfrm>
          <a:prstGeom prst="rect">
            <a:avLst/>
          </a:prstGeom>
          <a:noFill/>
        </p:spPr>
        <p:txBody>
          <a:bodyPr wrap="square" lIns="0" tIns="0" rIns="0" bIns="0" anchor="t"/>
          <a:lstStyle/>
          <a:p>
            <a:pPr algn="l">
              <a:lnSpc>
                <a:spcPct val="105000"/>
              </a:lnSpc>
            </a:pPr>
            <a:r>
              <a:rPr sz="2000" b="0">
                <a:solidFill>
                  <a:srgbClr val="EAF2FF"/>
                </a:solidFill>
                <a:latin typeface="Trebuchet MS"/>
              </a:rPr>
              <a:t>Сильные, частые схватки</a:t>
            </a:r>
          </a:p>
        </p:txBody>
      </p:sp>
      <p:sp>
        <p:nvSpPr>
          <p:cNvPr id="15" name="Diamond 14"/>
          <p:cNvSpPr/>
          <p:nvPr/>
        </p:nvSpPr>
        <p:spPr>
          <a:xfrm>
            <a:off x="914400" y="4517136"/>
            <a:ext cx="201168" cy="201168"/>
          </a:xfrm>
          <a:prstGeom prst="diamond">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434840"/>
            <a:ext cx="4221327" cy="699516"/>
          </a:xfrm>
          <a:prstGeom prst="rect">
            <a:avLst/>
          </a:prstGeom>
          <a:noFill/>
        </p:spPr>
        <p:txBody>
          <a:bodyPr wrap="square" lIns="0" tIns="0" rIns="0" bIns="0" anchor="t"/>
          <a:lstStyle/>
          <a:p>
            <a:pPr algn="l">
              <a:lnSpc>
                <a:spcPct val="105000"/>
              </a:lnSpc>
            </a:pPr>
            <a:r>
              <a:rPr sz="2000" b="0">
                <a:solidFill>
                  <a:srgbClr val="EAF2FF"/>
                </a:solidFill>
                <a:latin typeface="Trebuchet MS"/>
              </a:rPr>
              <a:t>Матка в форме песочных часов</a:t>
            </a:r>
          </a:p>
        </p:txBody>
      </p:sp>
      <p:sp>
        <p:nvSpPr>
          <p:cNvPr id="17" name="Diamond 16"/>
          <p:cNvSpPr/>
          <p:nvPr/>
        </p:nvSpPr>
        <p:spPr>
          <a:xfrm>
            <a:off x="914400" y="5294375"/>
            <a:ext cx="201168" cy="201168"/>
          </a:xfrm>
          <a:prstGeom prst="diamond">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371600" y="5212079"/>
            <a:ext cx="4221327" cy="699516"/>
          </a:xfrm>
          <a:prstGeom prst="rect">
            <a:avLst/>
          </a:prstGeom>
          <a:noFill/>
        </p:spPr>
        <p:txBody>
          <a:bodyPr wrap="square" lIns="0" tIns="0" rIns="0" bIns="0" anchor="t"/>
          <a:lstStyle/>
          <a:p>
            <a:pPr algn="l">
              <a:lnSpc>
                <a:spcPct val="105000"/>
              </a:lnSpc>
            </a:pPr>
            <a:r>
              <a:rPr sz="2000" b="0">
                <a:solidFill>
                  <a:srgbClr val="EAF2FF"/>
                </a:solidFill>
                <a:latin typeface="Trebuchet MS"/>
              </a:rPr>
              <a:t>Роженица крайне беспокойна</a:t>
            </a:r>
          </a:p>
        </p:txBody>
      </p:sp>
      <p:sp>
        <p:nvSpPr>
          <p:cNvPr id="19" name="Rectangle 18"/>
          <p:cNvSpPr/>
          <p:nvPr/>
        </p:nvSpPr>
        <p:spPr>
          <a:xfrm>
            <a:off x="6324447" y="1920240"/>
            <a:ext cx="5227167" cy="4114800"/>
          </a:xfrm>
          <a:prstGeom prst="rect">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324447" y="1920240"/>
            <a:ext cx="5227167" cy="731520"/>
          </a:xfrm>
          <a:prstGeom prst="rect">
            <a:avLst/>
          </a:prstGeom>
          <a:solidFill>
            <a:srgbClr val="7CF2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598767" y="1920240"/>
            <a:ext cx="4678527" cy="731520"/>
          </a:xfrm>
          <a:prstGeom prst="rect">
            <a:avLst/>
          </a:prstGeom>
          <a:noFill/>
        </p:spPr>
        <p:txBody>
          <a:bodyPr wrap="square" lIns="0" tIns="0" rIns="0" bIns="0" anchor="ctr"/>
          <a:lstStyle/>
          <a:p>
            <a:pPr algn="l">
              <a:lnSpc>
                <a:spcPct val="105000"/>
              </a:lnSpc>
            </a:pPr>
            <a:r>
              <a:rPr sz="2400" b="1">
                <a:solidFill>
                  <a:srgbClr val="0B0B0B"/>
                </a:solidFill>
                <a:latin typeface="Palatino Linotype"/>
              </a:rPr>
              <a:t>Начавшийся разрыв</a:t>
            </a:r>
          </a:p>
        </p:txBody>
      </p:sp>
      <p:sp>
        <p:nvSpPr>
          <p:cNvPr id="22" name="Diamond 21"/>
          <p:cNvSpPr/>
          <p:nvPr/>
        </p:nvSpPr>
        <p:spPr>
          <a:xfrm>
            <a:off x="6598767" y="2962656"/>
            <a:ext cx="201168" cy="201168"/>
          </a:xfrm>
          <a:prstGeom prst="diamond">
            <a:avLst/>
          </a:prstGeom>
          <a:solidFill>
            <a:srgbClr val="7CF2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055967" y="2880360"/>
            <a:ext cx="4221327" cy="699516"/>
          </a:xfrm>
          <a:prstGeom prst="rect">
            <a:avLst/>
          </a:prstGeom>
          <a:noFill/>
        </p:spPr>
        <p:txBody>
          <a:bodyPr wrap="square" lIns="0" tIns="0" rIns="0" bIns="0" anchor="t"/>
          <a:lstStyle/>
          <a:p>
            <a:pPr algn="l">
              <a:lnSpc>
                <a:spcPct val="105000"/>
              </a:lnSpc>
            </a:pPr>
            <a:r>
              <a:rPr sz="2000" b="0">
                <a:solidFill>
                  <a:srgbClr val="EAF2FF"/>
                </a:solidFill>
                <a:latin typeface="Trebuchet MS"/>
              </a:rPr>
              <a:t>Надрыв стенки, образование гематомы</a:t>
            </a:r>
          </a:p>
        </p:txBody>
      </p:sp>
      <p:sp>
        <p:nvSpPr>
          <p:cNvPr id="24" name="Diamond 23"/>
          <p:cNvSpPr/>
          <p:nvPr/>
        </p:nvSpPr>
        <p:spPr>
          <a:xfrm>
            <a:off x="6598767" y="3739896"/>
            <a:ext cx="201168" cy="201168"/>
          </a:xfrm>
          <a:prstGeom prst="diamond">
            <a:avLst/>
          </a:prstGeom>
          <a:solidFill>
            <a:srgbClr val="7CF2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055967" y="3657600"/>
            <a:ext cx="4221327" cy="699516"/>
          </a:xfrm>
          <a:prstGeom prst="rect">
            <a:avLst/>
          </a:prstGeom>
          <a:noFill/>
        </p:spPr>
        <p:txBody>
          <a:bodyPr wrap="square" lIns="0" tIns="0" rIns="0" bIns="0" anchor="t"/>
          <a:lstStyle/>
          <a:p>
            <a:pPr algn="l">
              <a:lnSpc>
                <a:spcPct val="105000"/>
              </a:lnSpc>
            </a:pPr>
            <a:r>
              <a:rPr sz="2000" b="0">
                <a:solidFill>
                  <a:srgbClr val="EAF2FF"/>
                </a:solidFill>
                <a:latin typeface="Trebuchet MS"/>
              </a:rPr>
              <a:t>Схватки судорожные, затем ослабевают</a:t>
            </a:r>
          </a:p>
        </p:txBody>
      </p:sp>
      <p:sp>
        <p:nvSpPr>
          <p:cNvPr id="26" name="Diamond 25"/>
          <p:cNvSpPr/>
          <p:nvPr/>
        </p:nvSpPr>
        <p:spPr>
          <a:xfrm>
            <a:off x="6598767" y="4517136"/>
            <a:ext cx="201168" cy="201168"/>
          </a:xfrm>
          <a:prstGeom prst="diamond">
            <a:avLst/>
          </a:prstGeom>
          <a:solidFill>
            <a:srgbClr val="7CF2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055967" y="4434840"/>
            <a:ext cx="4221327" cy="699516"/>
          </a:xfrm>
          <a:prstGeom prst="rect">
            <a:avLst/>
          </a:prstGeom>
          <a:noFill/>
        </p:spPr>
        <p:txBody>
          <a:bodyPr wrap="square" lIns="0" tIns="0" rIns="0" bIns="0" anchor="t"/>
          <a:lstStyle/>
          <a:p>
            <a:pPr algn="l">
              <a:lnSpc>
                <a:spcPct val="105000"/>
              </a:lnSpc>
            </a:pPr>
            <a:r>
              <a:rPr sz="2000" b="0">
                <a:solidFill>
                  <a:srgbClr val="EAF2FF"/>
                </a:solidFill>
                <a:latin typeface="Trebuchet MS"/>
              </a:rPr>
              <a:t>Появление кровянистых выделений</a:t>
            </a:r>
          </a:p>
        </p:txBody>
      </p:sp>
      <p:sp>
        <p:nvSpPr>
          <p:cNvPr id="28" name="Diamond 27"/>
          <p:cNvSpPr/>
          <p:nvPr/>
        </p:nvSpPr>
        <p:spPr>
          <a:xfrm>
            <a:off x="6598767" y="5294375"/>
            <a:ext cx="201168" cy="201168"/>
          </a:xfrm>
          <a:prstGeom prst="diamond">
            <a:avLst/>
          </a:prstGeom>
          <a:solidFill>
            <a:srgbClr val="7CF2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055967" y="5212079"/>
            <a:ext cx="4221327" cy="699516"/>
          </a:xfrm>
          <a:prstGeom prst="rect">
            <a:avLst/>
          </a:prstGeom>
          <a:noFill/>
        </p:spPr>
        <p:txBody>
          <a:bodyPr wrap="square" lIns="0" tIns="0" rIns="0" bIns="0" anchor="t"/>
          <a:lstStyle/>
          <a:p>
            <a:pPr algn="l">
              <a:lnSpc>
                <a:spcPct val="105000"/>
              </a:lnSpc>
            </a:pPr>
            <a:r>
              <a:rPr sz="2000" b="0">
                <a:solidFill>
                  <a:srgbClr val="EAF2FF"/>
                </a:solidFill>
                <a:latin typeface="Trebuchet MS"/>
              </a:rPr>
              <a:t>Признаки острой гипоксии плода</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16</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Физикальное обследование</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16</a:t>
            </a:r>
          </a:p>
        </p:txBody>
      </p:sp>
      <p:sp>
        <p:nvSpPr>
          <p:cNvPr id="8" name="Rectangle 7"/>
          <p:cNvSpPr/>
          <p:nvPr/>
        </p:nvSpPr>
        <p:spPr>
          <a:xfrm>
            <a:off x="640080"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Diamond 8"/>
          <p:cNvSpPr/>
          <p:nvPr/>
        </p:nvSpPr>
        <p:spPr>
          <a:xfrm>
            <a:off x="914400"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Оценка жизненных показателей: пульс, давление, дыхание.</a:t>
            </a:r>
          </a:p>
        </p:txBody>
      </p:sp>
      <p:sp>
        <p:nvSpPr>
          <p:cNvPr id="11" name="Rectangle 10"/>
          <p:cNvSpPr/>
          <p:nvPr/>
        </p:nvSpPr>
        <p:spPr>
          <a:xfrm>
            <a:off x="640080"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14400"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Пальпация живота: определение тонуса и формы матки.</a:t>
            </a:r>
          </a:p>
        </p:txBody>
      </p:sp>
      <p:sp>
        <p:nvSpPr>
          <p:cNvPr id="14" name="Rectangle 13"/>
          <p:cNvSpPr/>
          <p:nvPr/>
        </p:nvSpPr>
        <p:spPr>
          <a:xfrm>
            <a:off x="640080" y="4724399"/>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14400" y="521268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Выявление высокого стояния контракционного кольца Бандля.</a:t>
            </a:r>
          </a:p>
        </p:txBody>
      </p:sp>
      <p:sp>
        <p:nvSpPr>
          <p:cNvPr id="17" name="Rectangle 16"/>
          <p:cNvSpPr/>
          <p:nvPr/>
        </p:nvSpPr>
        <p:spPr>
          <a:xfrm>
            <a:off x="6415887"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6690207"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Оценка болезненности нижнего сегмента матки.</a:t>
            </a:r>
          </a:p>
        </p:txBody>
      </p:sp>
      <p:sp>
        <p:nvSpPr>
          <p:cNvPr id="20" name="Rectangle 19"/>
          <p:cNvSpPr/>
          <p:nvPr/>
        </p:nvSpPr>
        <p:spPr>
          <a:xfrm>
            <a:off x="6415887"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Diamond 20"/>
          <p:cNvSpPr/>
          <p:nvPr/>
        </p:nvSpPr>
        <p:spPr>
          <a:xfrm>
            <a:off x="6690207"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EAF2FF"/>
                </a:solidFill>
                <a:latin typeface="Trebuchet MS"/>
              </a:rPr>
              <a:t>Акушерское исследование: оценка продвижения предлежащей части.</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17</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Инструментальные методы</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17</a:t>
            </a:r>
          </a:p>
        </p:txBody>
      </p:sp>
      <p:sp>
        <p:nvSpPr>
          <p:cNvPr id="8" name="Rectangle 7"/>
          <p:cNvSpPr/>
          <p:nvPr/>
        </p:nvSpPr>
        <p:spPr>
          <a:xfrm>
            <a:off x="640080" y="1920240"/>
            <a:ext cx="3423818"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914400"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1</a:t>
            </a:r>
          </a:p>
        </p:txBody>
      </p:sp>
      <p:sp>
        <p:nvSpPr>
          <p:cNvPr id="11" name="TextBox 10"/>
          <p:cNvSpPr txBox="1"/>
          <p:nvPr/>
        </p:nvSpPr>
        <p:spPr>
          <a:xfrm>
            <a:off x="914400" y="2834640"/>
            <a:ext cx="2875178" cy="822960"/>
          </a:xfrm>
          <a:prstGeom prst="rect">
            <a:avLst/>
          </a:prstGeom>
          <a:noFill/>
        </p:spPr>
        <p:txBody>
          <a:bodyPr wrap="square" lIns="0" tIns="0" rIns="0" bIns="0" anchor="t"/>
          <a:lstStyle/>
          <a:p>
            <a:pPr algn="l">
              <a:lnSpc>
                <a:spcPct val="105000"/>
              </a:lnSpc>
            </a:pPr>
            <a:r>
              <a:rPr sz="2400" b="1">
                <a:solidFill>
                  <a:srgbClr val="EAF2FF"/>
                </a:solidFill>
                <a:latin typeface="Palatino Linotype"/>
              </a:rPr>
              <a:t>УЗИ малого таза</a:t>
            </a:r>
          </a:p>
        </p:txBody>
      </p:sp>
      <p:sp>
        <p:nvSpPr>
          <p:cNvPr id="12" name="TextBox 11"/>
          <p:cNvSpPr txBox="1"/>
          <p:nvPr/>
        </p:nvSpPr>
        <p:spPr>
          <a:xfrm>
            <a:off x="914400" y="3703320"/>
            <a:ext cx="2875178"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Оценка толщины нижнего сегмента, выявление гематомы или дефекта стенки.</a:t>
            </a:r>
          </a:p>
        </p:txBody>
      </p:sp>
      <p:sp>
        <p:nvSpPr>
          <p:cNvPr id="13" name="Rectangle 12"/>
          <p:cNvSpPr/>
          <p:nvPr/>
        </p:nvSpPr>
        <p:spPr>
          <a:xfrm>
            <a:off x="4338218" y="1920240"/>
            <a:ext cx="3469538"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658258"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658258"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2</a:t>
            </a:r>
          </a:p>
        </p:txBody>
      </p:sp>
      <p:sp>
        <p:nvSpPr>
          <p:cNvPr id="16" name="TextBox 15"/>
          <p:cNvSpPr txBox="1"/>
          <p:nvPr/>
        </p:nvSpPr>
        <p:spPr>
          <a:xfrm>
            <a:off x="4658257" y="2834640"/>
            <a:ext cx="3073401" cy="822960"/>
          </a:xfrm>
          <a:prstGeom prst="rect">
            <a:avLst/>
          </a:prstGeom>
          <a:noFill/>
        </p:spPr>
        <p:txBody>
          <a:bodyPr wrap="square" lIns="0" tIns="0" rIns="0" bIns="0" anchor="t"/>
          <a:lstStyle/>
          <a:p>
            <a:pPr algn="l">
              <a:lnSpc>
                <a:spcPct val="105000"/>
              </a:lnSpc>
            </a:pPr>
            <a:r>
              <a:rPr sz="2400" b="1" dirty="0" err="1">
                <a:solidFill>
                  <a:srgbClr val="EAF2FF"/>
                </a:solidFill>
                <a:latin typeface="Palatino Linotype"/>
              </a:rPr>
              <a:t>Кардиотокография</a:t>
            </a:r>
            <a:endParaRPr sz="2400" b="1" dirty="0">
              <a:solidFill>
                <a:srgbClr val="EAF2FF"/>
              </a:solidFill>
              <a:latin typeface="Palatino Linotype"/>
            </a:endParaRPr>
          </a:p>
        </p:txBody>
      </p:sp>
      <p:sp>
        <p:nvSpPr>
          <p:cNvPr id="17" name="TextBox 16"/>
          <p:cNvSpPr txBox="1"/>
          <p:nvPr/>
        </p:nvSpPr>
        <p:spPr>
          <a:xfrm>
            <a:off x="4658258" y="3703320"/>
            <a:ext cx="2875178"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Регистрация признаков острой гипоксии плода: тахикардия, децелерации.</a:t>
            </a:r>
          </a:p>
        </p:txBody>
      </p:sp>
      <p:sp>
        <p:nvSpPr>
          <p:cNvPr id="18" name="Rectangle 17"/>
          <p:cNvSpPr/>
          <p:nvPr/>
        </p:nvSpPr>
        <p:spPr>
          <a:xfrm>
            <a:off x="8127796" y="1920240"/>
            <a:ext cx="3423818"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8402116"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402116"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3</a:t>
            </a:r>
          </a:p>
        </p:txBody>
      </p:sp>
      <p:sp>
        <p:nvSpPr>
          <p:cNvPr id="21" name="TextBox 20"/>
          <p:cNvSpPr txBox="1"/>
          <p:nvPr/>
        </p:nvSpPr>
        <p:spPr>
          <a:xfrm>
            <a:off x="8402116" y="2834640"/>
            <a:ext cx="2875178" cy="822960"/>
          </a:xfrm>
          <a:prstGeom prst="rect">
            <a:avLst/>
          </a:prstGeom>
          <a:noFill/>
        </p:spPr>
        <p:txBody>
          <a:bodyPr wrap="square" lIns="0" tIns="0" rIns="0" bIns="0" anchor="t"/>
          <a:lstStyle/>
          <a:p>
            <a:pPr algn="l">
              <a:lnSpc>
                <a:spcPct val="105000"/>
              </a:lnSpc>
            </a:pPr>
            <a:r>
              <a:rPr sz="2400" b="1">
                <a:solidFill>
                  <a:srgbClr val="EAF2FF"/>
                </a:solidFill>
                <a:latin typeface="Palatino Linotype"/>
              </a:rPr>
              <a:t>Катетеризация пузыря</a:t>
            </a:r>
          </a:p>
        </p:txBody>
      </p:sp>
      <p:sp>
        <p:nvSpPr>
          <p:cNvPr id="22" name="TextBox 21"/>
          <p:cNvSpPr txBox="1"/>
          <p:nvPr/>
        </p:nvSpPr>
        <p:spPr>
          <a:xfrm>
            <a:off x="8402116" y="3703320"/>
            <a:ext cx="2875178"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Выявление гематурии как признака сдавления или травмы мочевого пузыря.</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18</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Дифференциальная диагностика</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18</a:t>
            </a:r>
          </a:p>
        </p:txBody>
      </p:sp>
      <p:graphicFrame>
        <p:nvGraphicFramePr>
          <p:cNvPr id="8" name="Table 7"/>
          <p:cNvGraphicFramePr>
            <a:graphicFrameLocks noGrp="1"/>
          </p:cNvGraphicFramePr>
          <p:nvPr/>
        </p:nvGraphicFramePr>
        <p:xfrm>
          <a:off x="640080" y="1920240"/>
          <a:ext cx="10911535" cy="2377440"/>
        </p:xfrm>
        <a:graphic>
          <a:graphicData uri="http://schemas.openxmlformats.org/drawingml/2006/table">
            <a:tbl>
              <a:tblPr firstRow="1" bandRow="1">
                <a:tableStyleId>{5C22544A-7EE6-4342-B048-85BDC9FD1C3A}</a:tableStyleId>
              </a:tblPr>
              <a:tblGrid>
                <a:gridCol w="5455767">
                  <a:extLst>
                    <a:ext uri="{9D8B030D-6E8A-4147-A177-3AD203B41FA5}">
                      <a16:colId xmlns:a16="http://schemas.microsoft.com/office/drawing/2014/main" val="20000"/>
                    </a:ext>
                  </a:extLst>
                </a:gridCol>
                <a:gridCol w="5455768">
                  <a:extLst>
                    <a:ext uri="{9D8B030D-6E8A-4147-A177-3AD203B41FA5}">
                      <a16:colId xmlns:a16="http://schemas.microsoft.com/office/drawing/2014/main" val="20001"/>
                    </a:ext>
                  </a:extLst>
                </a:gridCol>
              </a:tblGrid>
              <a:tr h="594360">
                <a:tc>
                  <a:txBody>
                    <a:bodyPr/>
                    <a:lstStyle/>
                    <a:p>
                      <a:r>
                        <a:rPr sz="1400" b="1">
                          <a:solidFill>
                            <a:srgbClr val="0B0B0B"/>
                          </a:solidFill>
                          <a:latin typeface="Palatino Linotype"/>
                        </a:rPr>
                        <a:t>Патология</a:t>
                      </a:r>
                    </a:p>
                  </a:txBody>
                  <a:tcPr marL="137160" marR="137160" anchor="ctr">
                    <a:solidFill>
                      <a:srgbClr val="4CC9F0"/>
                    </a:solidFill>
                  </a:tcPr>
                </a:tc>
                <a:tc>
                  <a:txBody>
                    <a:bodyPr/>
                    <a:lstStyle/>
                    <a:p>
                      <a:r>
                        <a:rPr sz="1400" b="1">
                          <a:solidFill>
                            <a:srgbClr val="0B0B0B"/>
                          </a:solidFill>
                          <a:latin typeface="Palatino Linotype"/>
                        </a:rPr>
                        <a:t>Ключевые отличия</a:t>
                      </a:r>
                    </a:p>
                  </a:txBody>
                  <a:tcPr marL="137160" marR="137160" anchor="ctr">
                    <a:solidFill>
                      <a:srgbClr val="4CC9F0"/>
                    </a:solidFill>
                  </a:tcPr>
                </a:tc>
                <a:extLst>
                  <a:ext uri="{0D108BD9-81ED-4DB2-BD59-A6C34878D82A}">
                    <a16:rowId xmlns:a16="http://schemas.microsoft.com/office/drawing/2014/main" val="10000"/>
                  </a:ext>
                </a:extLst>
              </a:tr>
              <a:tr h="594360">
                <a:tc>
                  <a:txBody>
                    <a:bodyPr/>
                    <a:lstStyle/>
                    <a:p>
                      <a:r>
                        <a:rPr sz="1400" b="0">
                          <a:solidFill>
                            <a:srgbClr val="EAF2FF"/>
                          </a:solidFill>
                          <a:latin typeface="Trebuchet MS"/>
                        </a:rPr>
                        <a:t>Острый аппендицит</a:t>
                      </a:r>
                    </a:p>
                  </a:txBody>
                  <a:tcPr marL="137160" marR="137160" anchor="ctr">
                    <a:solidFill>
                      <a:srgbClr val="13294B"/>
                    </a:solidFill>
                  </a:tcPr>
                </a:tc>
                <a:tc>
                  <a:txBody>
                    <a:bodyPr/>
                    <a:lstStyle/>
                    <a:p>
                      <a:r>
                        <a:rPr sz="1400" b="0">
                          <a:solidFill>
                            <a:srgbClr val="EAF2FF"/>
                          </a:solidFill>
                          <a:latin typeface="Trebuchet MS"/>
                        </a:rPr>
                        <a:t>Тошнота, рвота, лейкоцитоз, нет связи с родами</a:t>
                      </a:r>
                    </a:p>
                  </a:txBody>
                  <a:tcPr marL="137160" marR="137160" anchor="ctr">
                    <a:solidFill>
                      <a:srgbClr val="13294B"/>
                    </a:solidFill>
                  </a:tcPr>
                </a:tc>
                <a:extLst>
                  <a:ext uri="{0D108BD9-81ED-4DB2-BD59-A6C34878D82A}">
                    <a16:rowId xmlns:a16="http://schemas.microsoft.com/office/drawing/2014/main" val="10001"/>
                  </a:ext>
                </a:extLst>
              </a:tr>
              <a:tr h="594360">
                <a:tc>
                  <a:txBody>
                    <a:bodyPr/>
                    <a:lstStyle/>
                    <a:p>
                      <a:r>
                        <a:rPr sz="1400" b="0">
                          <a:solidFill>
                            <a:srgbClr val="EAF2FF"/>
                          </a:solidFill>
                          <a:latin typeface="Trebuchet MS"/>
                        </a:rPr>
                        <a:t>ПОНРП</a:t>
                      </a:r>
                    </a:p>
                  </a:txBody>
                  <a:tcPr marL="137160" marR="137160" anchor="ctr">
                    <a:solidFill>
                      <a:srgbClr val="0E203A"/>
                    </a:solidFill>
                  </a:tcPr>
                </a:tc>
                <a:tc>
                  <a:txBody>
                    <a:bodyPr/>
                    <a:lstStyle/>
                    <a:p>
                      <a:r>
                        <a:rPr sz="1400" b="0">
                          <a:solidFill>
                            <a:srgbClr val="EAF2FF"/>
                          </a:solidFill>
                          <a:latin typeface="Trebuchet MS"/>
                        </a:rPr>
                        <a:t>Постоянный гипертонус, кровянистые выделения, нет кольца Бандля</a:t>
                      </a:r>
                    </a:p>
                  </a:txBody>
                  <a:tcPr marL="137160" marR="137160" anchor="ctr">
                    <a:solidFill>
                      <a:srgbClr val="0E203A"/>
                    </a:solidFill>
                  </a:tcPr>
                </a:tc>
                <a:extLst>
                  <a:ext uri="{0D108BD9-81ED-4DB2-BD59-A6C34878D82A}">
                    <a16:rowId xmlns:a16="http://schemas.microsoft.com/office/drawing/2014/main" val="10002"/>
                  </a:ext>
                </a:extLst>
              </a:tr>
              <a:tr h="594360">
                <a:tc>
                  <a:txBody>
                    <a:bodyPr/>
                    <a:lstStyle/>
                    <a:p>
                      <a:r>
                        <a:rPr sz="1400" b="0">
                          <a:solidFill>
                            <a:srgbClr val="EAF2FF"/>
                          </a:solidFill>
                          <a:latin typeface="Trebuchet MS"/>
                        </a:rPr>
                        <a:t>Хориоамнионит</a:t>
                      </a:r>
                    </a:p>
                  </a:txBody>
                  <a:tcPr marL="137160" marR="137160" anchor="ctr">
                    <a:solidFill>
                      <a:srgbClr val="13294B"/>
                    </a:solidFill>
                  </a:tcPr>
                </a:tc>
                <a:tc>
                  <a:txBody>
                    <a:bodyPr/>
                    <a:lstStyle/>
                    <a:p>
                      <a:r>
                        <a:rPr sz="1400" b="0">
                          <a:solidFill>
                            <a:srgbClr val="EAF2FF"/>
                          </a:solidFill>
                          <a:latin typeface="Trebuchet MS"/>
                        </a:rPr>
                        <a:t>Лихорадка, гнойные выделения, тахикардия матери и плода</a:t>
                      </a:r>
                    </a:p>
                  </a:txBody>
                  <a:tcPr marL="137160" marR="137160" anchor="ctr">
                    <a:solidFill>
                      <a:srgbClr val="13294B"/>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TextBox 1"/>
          <p:cNvSpPr txBox="1"/>
          <p:nvPr/>
        </p:nvSpPr>
        <p:spPr>
          <a:xfrm>
            <a:off x="6522415" y="2194560"/>
            <a:ext cx="5120640" cy="5029200"/>
          </a:xfrm>
          <a:prstGeom prst="rect">
            <a:avLst/>
          </a:prstGeom>
          <a:noFill/>
        </p:spPr>
        <p:txBody>
          <a:bodyPr wrap="square" lIns="0" tIns="0" rIns="0" bIns="0" anchor="b"/>
          <a:lstStyle/>
          <a:p>
            <a:pPr algn="r">
              <a:lnSpc>
                <a:spcPct val="105000"/>
              </a:lnSpc>
            </a:pPr>
            <a:r>
              <a:rPr sz="23000" b="1">
                <a:solidFill>
                  <a:srgbClr val="153348"/>
                </a:solidFill>
                <a:latin typeface="Palatino Linotype"/>
              </a:rPr>
              <a:t>05</a:t>
            </a:r>
          </a:p>
        </p:txBody>
      </p:sp>
      <p:sp>
        <p:nvSpPr>
          <p:cNvPr id="3" name="Rectangle 2"/>
          <p:cNvSpPr/>
          <p:nvPr/>
        </p:nvSpPr>
        <p:spPr>
          <a:xfrm>
            <a:off x="640080" y="1554480"/>
            <a:ext cx="91440" cy="21031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EAF2FF"/>
                </a:solidFill>
                <a:latin typeface="Palatino Linotype"/>
              </a:rPr>
              <a:t>Лечение и профилактика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20</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Алгоритм неотложной помощи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20</a:t>
            </a:r>
          </a:p>
        </p:txBody>
      </p:sp>
      <p:sp>
        <p:nvSpPr>
          <p:cNvPr id="8" name="Pentagon 7"/>
          <p:cNvSpPr/>
          <p:nvPr/>
        </p:nvSpPr>
        <p:spPr>
          <a:xfrm>
            <a:off x="640080" y="1965960"/>
            <a:ext cx="2682163" cy="914400"/>
          </a:xfrm>
          <a:prstGeom prst="homePlate">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557193" y="1965960"/>
            <a:ext cx="1813483" cy="914400"/>
          </a:xfrm>
          <a:prstGeom prst="rect">
            <a:avLst/>
          </a:prstGeom>
          <a:noFill/>
        </p:spPr>
        <p:txBody>
          <a:bodyPr wrap="square" lIns="0" tIns="0" rIns="0" bIns="0" anchor="ctr"/>
          <a:lstStyle/>
          <a:p>
            <a:pPr algn="l">
              <a:lnSpc>
                <a:spcPct val="105000"/>
              </a:lnSpc>
            </a:pPr>
            <a:r>
              <a:rPr sz="2800" b="1" dirty="0">
                <a:solidFill>
                  <a:srgbClr val="0B0B0B"/>
                </a:solidFill>
                <a:latin typeface="Palatino Linotype"/>
              </a:rPr>
              <a:t>01</a:t>
            </a:r>
          </a:p>
        </p:txBody>
      </p:sp>
      <p:sp>
        <p:nvSpPr>
          <p:cNvPr id="10" name="TextBox 9"/>
          <p:cNvSpPr txBox="1"/>
          <p:nvPr/>
        </p:nvSpPr>
        <p:spPr>
          <a:xfrm>
            <a:off x="731519" y="3246120"/>
            <a:ext cx="2362123" cy="822960"/>
          </a:xfrm>
          <a:prstGeom prst="rect">
            <a:avLst/>
          </a:prstGeom>
          <a:noFill/>
        </p:spPr>
        <p:txBody>
          <a:bodyPr wrap="square" lIns="0" tIns="0" rIns="0" bIns="0" anchor="t"/>
          <a:lstStyle/>
          <a:p>
            <a:pPr algn="l">
              <a:lnSpc>
                <a:spcPct val="105000"/>
              </a:lnSpc>
            </a:pPr>
            <a:r>
              <a:rPr sz="2200" b="1">
                <a:solidFill>
                  <a:srgbClr val="EAF2FF"/>
                </a:solidFill>
                <a:latin typeface="Palatino Linotype"/>
              </a:rPr>
              <a:t>Прекращение родов</a:t>
            </a:r>
          </a:p>
        </p:txBody>
      </p:sp>
      <p:sp>
        <p:nvSpPr>
          <p:cNvPr id="11" name="TextBox 10"/>
          <p:cNvSpPr txBox="1"/>
          <p:nvPr/>
        </p:nvSpPr>
        <p:spPr>
          <a:xfrm>
            <a:off x="731519" y="4160520"/>
            <a:ext cx="2362123" cy="2011680"/>
          </a:xfrm>
          <a:prstGeom prst="rect">
            <a:avLst/>
          </a:prstGeom>
          <a:noFill/>
        </p:spPr>
        <p:txBody>
          <a:bodyPr wrap="square" lIns="0" tIns="0" rIns="0" bIns="0" anchor="t"/>
          <a:lstStyle/>
          <a:p>
            <a:pPr algn="l">
              <a:lnSpc>
                <a:spcPct val="105000"/>
              </a:lnSpc>
            </a:pPr>
            <a:r>
              <a:rPr sz="1800" b="0">
                <a:solidFill>
                  <a:srgbClr val="94A9C9"/>
                </a:solidFill>
                <a:latin typeface="Trebuchet MS"/>
              </a:rPr>
              <a:t>Немедленное прекращение родовой деятельности: токолиз, наркоз.</a:t>
            </a:r>
          </a:p>
        </p:txBody>
      </p:sp>
      <p:sp>
        <p:nvSpPr>
          <p:cNvPr id="12" name="Chevron 11"/>
          <p:cNvSpPr/>
          <p:nvPr/>
        </p:nvSpPr>
        <p:spPr>
          <a:xfrm>
            <a:off x="3367963" y="1965960"/>
            <a:ext cx="2819323" cy="914400"/>
          </a:xfrm>
          <a:prstGeom prst="chevron">
            <a:avLst/>
          </a:prstGeom>
          <a:solidFill>
            <a:srgbClr val="7CF2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467956" y="1965960"/>
            <a:ext cx="1813483" cy="914400"/>
          </a:xfrm>
          <a:prstGeom prst="rect">
            <a:avLst/>
          </a:prstGeom>
          <a:noFill/>
        </p:spPr>
        <p:txBody>
          <a:bodyPr wrap="square" lIns="0" tIns="0" rIns="0" bIns="0" anchor="ctr"/>
          <a:lstStyle/>
          <a:p>
            <a:pPr algn="l">
              <a:lnSpc>
                <a:spcPct val="105000"/>
              </a:lnSpc>
            </a:pPr>
            <a:r>
              <a:rPr sz="2800" b="1">
                <a:solidFill>
                  <a:srgbClr val="0B0B0B"/>
                </a:solidFill>
                <a:latin typeface="Palatino Linotype"/>
              </a:rPr>
              <a:t>02</a:t>
            </a:r>
          </a:p>
        </p:txBody>
      </p:sp>
      <p:sp>
        <p:nvSpPr>
          <p:cNvPr id="14" name="TextBox 13"/>
          <p:cNvSpPr txBox="1"/>
          <p:nvPr/>
        </p:nvSpPr>
        <p:spPr>
          <a:xfrm>
            <a:off x="3459403" y="3246120"/>
            <a:ext cx="2362123" cy="822960"/>
          </a:xfrm>
          <a:prstGeom prst="rect">
            <a:avLst/>
          </a:prstGeom>
          <a:noFill/>
        </p:spPr>
        <p:txBody>
          <a:bodyPr wrap="square" lIns="0" tIns="0" rIns="0" bIns="0" anchor="t"/>
          <a:lstStyle/>
          <a:p>
            <a:pPr algn="l">
              <a:lnSpc>
                <a:spcPct val="105000"/>
              </a:lnSpc>
            </a:pPr>
            <a:r>
              <a:rPr sz="2200" b="1">
                <a:solidFill>
                  <a:srgbClr val="EAF2FF"/>
                </a:solidFill>
                <a:latin typeface="Palatino Linotype"/>
              </a:rPr>
              <a:t>Подготовка</a:t>
            </a:r>
          </a:p>
        </p:txBody>
      </p:sp>
      <p:sp>
        <p:nvSpPr>
          <p:cNvPr id="15" name="TextBox 14"/>
          <p:cNvSpPr txBox="1"/>
          <p:nvPr/>
        </p:nvSpPr>
        <p:spPr>
          <a:xfrm>
            <a:off x="3459403" y="4160520"/>
            <a:ext cx="2362123" cy="2011680"/>
          </a:xfrm>
          <a:prstGeom prst="rect">
            <a:avLst/>
          </a:prstGeom>
          <a:noFill/>
        </p:spPr>
        <p:txBody>
          <a:bodyPr wrap="square" lIns="0" tIns="0" rIns="0" bIns="0" anchor="t"/>
          <a:lstStyle/>
          <a:p>
            <a:pPr algn="l">
              <a:lnSpc>
                <a:spcPct val="105000"/>
              </a:lnSpc>
            </a:pPr>
            <a:r>
              <a:rPr sz="1800" b="0">
                <a:solidFill>
                  <a:srgbClr val="94A9C9"/>
                </a:solidFill>
                <a:latin typeface="Trebuchet MS"/>
              </a:rPr>
              <a:t>Подготовка к экстренной операции, восполнение объема крови.</a:t>
            </a:r>
          </a:p>
        </p:txBody>
      </p:sp>
      <p:sp>
        <p:nvSpPr>
          <p:cNvPr id="16" name="Chevron 15"/>
          <p:cNvSpPr/>
          <p:nvPr/>
        </p:nvSpPr>
        <p:spPr>
          <a:xfrm>
            <a:off x="6095847" y="1965960"/>
            <a:ext cx="2819323" cy="914400"/>
          </a:xfrm>
          <a:prstGeom prst="chevron">
            <a:avLst/>
          </a:prstGeom>
          <a:solidFill>
            <a:srgbClr val="FFC8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195840" y="1965960"/>
            <a:ext cx="1813483" cy="914400"/>
          </a:xfrm>
          <a:prstGeom prst="rect">
            <a:avLst/>
          </a:prstGeom>
          <a:noFill/>
        </p:spPr>
        <p:txBody>
          <a:bodyPr wrap="square" lIns="0" tIns="0" rIns="0" bIns="0" anchor="ctr"/>
          <a:lstStyle/>
          <a:p>
            <a:pPr algn="l">
              <a:lnSpc>
                <a:spcPct val="105000"/>
              </a:lnSpc>
            </a:pPr>
            <a:r>
              <a:rPr sz="2800" b="1">
                <a:solidFill>
                  <a:srgbClr val="0B0B0B"/>
                </a:solidFill>
                <a:latin typeface="Palatino Linotype"/>
              </a:rPr>
              <a:t>03</a:t>
            </a:r>
          </a:p>
        </p:txBody>
      </p:sp>
      <p:sp>
        <p:nvSpPr>
          <p:cNvPr id="18" name="TextBox 17"/>
          <p:cNvSpPr txBox="1"/>
          <p:nvPr/>
        </p:nvSpPr>
        <p:spPr>
          <a:xfrm>
            <a:off x="6187287" y="3246120"/>
            <a:ext cx="2362123" cy="822960"/>
          </a:xfrm>
          <a:prstGeom prst="rect">
            <a:avLst/>
          </a:prstGeom>
          <a:noFill/>
        </p:spPr>
        <p:txBody>
          <a:bodyPr wrap="square" lIns="0" tIns="0" rIns="0" bIns="0" anchor="t"/>
          <a:lstStyle/>
          <a:p>
            <a:pPr algn="l">
              <a:lnSpc>
                <a:spcPct val="105000"/>
              </a:lnSpc>
            </a:pPr>
            <a:r>
              <a:rPr sz="2200" b="1">
                <a:solidFill>
                  <a:srgbClr val="EAF2FF"/>
                </a:solidFill>
                <a:latin typeface="Palatino Linotype"/>
              </a:rPr>
              <a:t>Экстренная операция</a:t>
            </a:r>
          </a:p>
        </p:txBody>
      </p:sp>
      <p:sp>
        <p:nvSpPr>
          <p:cNvPr id="19" name="TextBox 18"/>
          <p:cNvSpPr txBox="1"/>
          <p:nvPr/>
        </p:nvSpPr>
        <p:spPr>
          <a:xfrm>
            <a:off x="6187287" y="4160520"/>
            <a:ext cx="2362123" cy="2011680"/>
          </a:xfrm>
          <a:prstGeom prst="rect">
            <a:avLst/>
          </a:prstGeom>
          <a:noFill/>
        </p:spPr>
        <p:txBody>
          <a:bodyPr wrap="square" lIns="0" tIns="0" rIns="0" bIns="0" anchor="t"/>
          <a:lstStyle/>
          <a:p>
            <a:pPr algn="l">
              <a:lnSpc>
                <a:spcPct val="105000"/>
              </a:lnSpc>
            </a:pPr>
            <a:r>
              <a:rPr sz="1800" b="0">
                <a:solidFill>
                  <a:srgbClr val="94A9C9"/>
                </a:solidFill>
                <a:latin typeface="Trebuchet MS"/>
              </a:rPr>
              <a:t>Кесарево сечение независимо от состояния плода и срока родов.</a:t>
            </a:r>
          </a:p>
        </p:txBody>
      </p:sp>
      <p:sp>
        <p:nvSpPr>
          <p:cNvPr id="20" name="Chevron 19"/>
          <p:cNvSpPr/>
          <p:nvPr/>
        </p:nvSpPr>
        <p:spPr>
          <a:xfrm>
            <a:off x="8823731" y="1965960"/>
            <a:ext cx="2819323" cy="914400"/>
          </a:xfrm>
          <a:prstGeom prst="chevron">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923724" y="1965960"/>
            <a:ext cx="1813483" cy="914400"/>
          </a:xfrm>
          <a:prstGeom prst="rect">
            <a:avLst/>
          </a:prstGeom>
          <a:noFill/>
        </p:spPr>
        <p:txBody>
          <a:bodyPr wrap="square" lIns="0" tIns="0" rIns="0" bIns="0" anchor="ctr"/>
          <a:lstStyle/>
          <a:p>
            <a:pPr algn="l">
              <a:lnSpc>
                <a:spcPct val="105000"/>
              </a:lnSpc>
            </a:pPr>
            <a:r>
              <a:rPr sz="2800" b="1">
                <a:solidFill>
                  <a:srgbClr val="0B0B0B"/>
                </a:solidFill>
                <a:latin typeface="Palatino Linotype"/>
              </a:rPr>
              <a:t>04</a:t>
            </a:r>
          </a:p>
        </p:txBody>
      </p:sp>
      <p:sp>
        <p:nvSpPr>
          <p:cNvPr id="22" name="TextBox 21"/>
          <p:cNvSpPr txBox="1"/>
          <p:nvPr/>
        </p:nvSpPr>
        <p:spPr>
          <a:xfrm>
            <a:off x="8915171" y="3246120"/>
            <a:ext cx="2362123" cy="822960"/>
          </a:xfrm>
          <a:prstGeom prst="rect">
            <a:avLst/>
          </a:prstGeom>
          <a:noFill/>
        </p:spPr>
        <p:txBody>
          <a:bodyPr wrap="square" lIns="0" tIns="0" rIns="0" bIns="0" anchor="t"/>
          <a:lstStyle/>
          <a:p>
            <a:pPr algn="l">
              <a:lnSpc>
                <a:spcPct val="105000"/>
              </a:lnSpc>
            </a:pPr>
            <a:r>
              <a:rPr sz="2200" b="1">
                <a:solidFill>
                  <a:srgbClr val="EAF2FF"/>
                </a:solidFill>
                <a:latin typeface="Palatino Linotype"/>
              </a:rPr>
              <a:t>Реанимация</a:t>
            </a:r>
          </a:p>
        </p:txBody>
      </p:sp>
      <p:sp>
        <p:nvSpPr>
          <p:cNvPr id="23" name="TextBox 22"/>
          <p:cNvSpPr txBox="1"/>
          <p:nvPr/>
        </p:nvSpPr>
        <p:spPr>
          <a:xfrm>
            <a:off x="8915171" y="4160520"/>
            <a:ext cx="2362123" cy="2011680"/>
          </a:xfrm>
          <a:prstGeom prst="rect">
            <a:avLst/>
          </a:prstGeom>
          <a:noFill/>
        </p:spPr>
        <p:txBody>
          <a:bodyPr wrap="square" lIns="0" tIns="0" rIns="0" bIns="0" anchor="t"/>
          <a:lstStyle/>
          <a:p>
            <a:pPr algn="l">
              <a:lnSpc>
                <a:spcPct val="105000"/>
              </a:lnSpc>
            </a:pPr>
            <a:r>
              <a:rPr sz="1800" b="0">
                <a:solidFill>
                  <a:srgbClr val="94A9C9"/>
                </a:solidFill>
                <a:latin typeface="Trebuchet MS"/>
              </a:rPr>
              <a:t>При необходимости: инфузионная терапия, переливание компонентов крови.</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21</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Объем хирургического вмешательства</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21</a:t>
            </a:r>
          </a:p>
        </p:txBody>
      </p:sp>
      <p:sp>
        <p:nvSpPr>
          <p:cNvPr id="8" name="Rectangle 7"/>
          <p:cNvSpPr/>
          <p:nvPr/>
        </p:nvSpPr>
        <p:spPr>
          <a:xfrm>
            <a:off x="640080"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Diamond 8"/>
          <p:cNvSpPr/>
          <p:nvPr/>
        </p:nvSpPr>
        <p:spPr>
          <a:xfrm>
            <a:off x="914400"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При полном разрыве и нестабильной гемодинамике: экстирпация матки.</a:t>
            </a:r>
          </a:p>
        </p:txBody>
      </p:sp>
      <p:sp>
        <p:nvSpPr>
          <p:cNvPr id="11" name="Rectangle 10"/>
          <p:cNvSpPr/>
          <p:nvPr/>
        </p:nvSpPr>
        <p:spPr>
          <a:xfrm>
            <a:off x="640080"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14400"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При неполном разрыве и стабильном состоянии: ушивание дефекта.</a:t>
            </a:r>
          </a:p>
        </p:txBody>
      </p:sp>
      <p:sp>
        <p:nvSpPr>
          <p:cNvPr id="14" name="Rectangle 13"/>
          <p:cNvSpPr/>
          <p:nvPr/>
        </p:nvSpPr>
        <p:spPr>
          <a:xfrm>
            <a:off x="640080" y="4724399"/>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14400" y="521268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Обязательная ревизия мочевого пузыря и придатков матки.</a:t>
            </a:r>
          </a:p>
        </p:txBody>
      </p:sp>
      <p:sp>
        <p:nvSpPr>
          <p:cNvPr id="17" name="Rectangle 16"/>
          <p:cNvSpPr/>
          <p:nvPr/>
        </p:nvSpPr>
        <p:spPr>
          <a:xfrm>
            <a:off x="6415887"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6690207"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Дренирование брюшной полости для профилактики перитонита.</a:t>
            </a:r>
          </a:p>
        </p:txBody>
      </p:sp>
      <p:sp>
        <p:nvSpPr>
          <p:cNvPr id="20" name="Rectangle 19"/>
          <p:cNvSpPr/>
          <p:nvPr/>
        </p:nvSpPr>
        <p:spPr>
          <a:xfrm>
            <a:off x="6415887"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Diamond 20"/>
          <p:cNvSpPr/>
          <p:nvPr/>
        </p:nvSpPr>
        <p:spPr>
          <a:xfrm>
            <a:off x="6690207"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Интенсивная антибактериальная и инфузионная терапия после операции.</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22</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Возможные осложнения</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22</a:t>
            </a:r>
          </a:p>
        </p:txBody>
      </p:sp>
      <p:sp>
        <p:nvSpPr>
          <p:cNvPr id="8" name="Rectangle 7"/>
          <p:cNvSpPr/>
          <p:nvPr/>
        </p:nvSpPr>
        <p:spPr>
          <a:xfrm>
            <a:off x="640080" y="1920240"/>
            <a:ext cx="2487853"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914400"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1</a:t>
            </a:r>
          </a:p>
        </p:txBody>
      </p:sp>
      <p:sp>
        <p:nvSpPr>
          <p:cNvPr id="11" name="TextBox 10"/>
          <p:cNvSpPr txBox="1"/>
          <p:nvPr/>
        </p:nvSpPr>
        <p:spPr>
          <a:xfrm>
            <a:off x="914400" y="2834640"/>
            <a:ext cx="1939213" cy="822960"/>
          </a:xfrm>
          <a:prstGeom prst="rect">
            <a:avLst/>
          </a:prstGeom>
          <a:noFill/>
        </p:spPr>
        <p:txBody>
          <a:bodyPr wrap="square" lIns="0" tIns="0" rIns="0" bIns="0" anchor="t"/>
          <a:lstStyle/>
          <a:p>
            <a:pPr algn="l">
              <a:lnSpc>
                <a:spcPct val="105000"/>
              </a:lnSpc>
            </a:pPr>
            <a:r>
              <a:rPr sz="1700" b="1">
                <a:solidFill>
                  <a:srgbClr val="EAF2FF"/>
                </a:solidFill>
                <a:latin typeface="Palatino Linotype"/>
              </a:rPr>
              <a:t>Геморрагический шок</a:t>
            </a:r>
          </a:p>
        </p:txBody>
      </p:sp>
      <p:sp>
        <p:nvSpPr>
          <p:cNvPr id="12" name="TextBox 11"/>
          <p:cNvSpPr txBox="1"/>
          <p:nvPr/>
        </p:nvSpPr>
        <p:spPr>
          <a:xfrm>
            <a:off x="914400" y="3703320"/>
            <a:ext cx="1939213"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Массивная кровопотеря, требующая гемотрансфузии и реанимации.</a:t>
            </a:r>
          </a:p>
        </p:txBody>
      </p:sp>
      <p:sp>
        <p:nvSpPr>
          <p:cNvPr id="13" name="Rectangle 12"/>
          <p:cNvSpPr/>
          <p:nvPr/>
        </p:nvSpPr>
        <p:spPr>
          <a:xfrm>
            <a:off x="3447973" y="1920240"/>
            <a:ext cx="2487853"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3722293"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722293"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2</a:t>
            </a:r>
          </a:p>
        </p:txBody>
      </p:sp>
      <p:sp>
        <p:nvSpPr>
          <p:cNvPr id="16" name="TextBox 15"/>
          <p:cNvSpPr txBox="1"/>
          <p:nvPr/>
        </p:nvSpPr>
        <p:spPr>
          <a:xfrm>
            <a:off x="3722293" y="2834640"/>
            <a:ext cx="1939213" cy="822960"/>
          </a:xfrm>
          <a:prstGeom prst="rect">
            <a:avLst/>
          </a:prstGeom>
          <a:noFill/>
        </p:spPr>
        <p:txBody>
          <a:bodyPr wrap="square" lIns="0" tIns="0" rIns="0" bIns="0" anchor="t"/>
          <a:lstStyle/>
          <a:p>
            <a:pPr algn="l">
              <a:lnSpc>
                <a:spcPct val="105000"/>
              </a:lnSpc>
            </a:pPr>
            <a:r>
              <a:rPr sz="1700" b="1">
                <a:solidFill>
                  <a:srgbClr val="EAF2FF"/>
                </a:solidFill>
                <a:latin typeface="Palatino Linotype"/>
              </a:rPr>
              <a:t>ДВС-синдром</a:t>
            </a:r>
          </a:p>
        </p:txBody>
      </p:sp>
      <p:sp>
        <p:nvSpPr>
          <p:cNvPr id="17" name="TextBox 16"/>
          <p:cNvSpPr txBox="1"/>
          <p:nvPr/>
        </p:nvSpPr>
        <p:spPr>
          <a:xfrm>
            <a:off x="3722293" y="3703320"/>
            <a:ext cx="1939213"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Нарушение свертываемости крови на фоне шока и кровопотери.</a:t>
            </a:r>
          </a:p>
        </p:txBody>
      </p:sp>
      <p:sp>
        <p:nvSpPr>
          <p:cNvPr id="18" name="Rectangle 17"/>
          <p:cNvSpPr/>
          <p:nvPr/>
        </p:nvSpPr>
        <p:spPr>
          <a:xfrm>
            <a:off x="6255867" y="1920240"/>
            <a:ext cx="2487853"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530187"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530187"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3</a:t>
            </a:r>
          </a:p>
        </p:txBody>
      </p:sp>
      <p:sp>
        <p:nvSpPr>
          <p:cNvPr id="21" name="TextBox 20"/>
          <p:cNvSpPr txBox="1"/>
          <p:nvPr/>
        </p:nvSpPr>
        <p:spPr>
          <a:xfrm>
            <a:off x="6530187" y="2834640"/>
            <a:ext cx="1939213" cy="822960"/>
          </a:xfrm>
          <a:prstGeom prst="rect">
            <a:avLst/>
          </a:prstGeom>
          <a:noFill/>
        </p:spPr>
        <p:txBody>
          <a:bodyPr wrap="square" lIns="0" tIns="0" rIns="0" bIns="0" anchor="t"/>
          <a:lstStyle/>
          <a:p>
            <a:pPr algn="l">
              <a:lnSpc>
                <a:spcPct val="105000"/>
              </a:lnSpc>
            </a:pPr>
            <a:r>
              <a:rPr sz="1700" b="1">
                <a:solidFill>
                  <a:srgbClr val="EAF2FF"/>
                </a:solidFill>
                <a:latin typeface="Palatino Linotype"/>
              </a:rPr>
              <a:t>Инфекции</a:t>
            </a:r>
          </a:p>
        </p:txBody>
      </p:sp>
      <p:sp>
        <p:nvSpPr>
          <p:cNvPr id="22" name="TextBox 21"/>
          <p:cNvSpPr txBox="1"/>
          <p:nvPr/>
        </p:nvSpPr>
        <p:spPr>
          <a:xfrm>
            <a:off x="6530187" y="3703320"/>
            <a:ext cx="1939213"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Перитонит, параметрит, сепсис в послеоперационном периоде.</a:t>
            </a:r>
          </a:p>
        </p:txBody>
      </p:sp>
      <p:sp>
        <p:nvSpPr>
          <p:cNvPr id="23" name="Rectangle 22"/>
          <p:cNvSpPr/>
          <p:nvPr/>
        </p:nvSpPr>
        <p:spPr>
          <a:xfrm>
            <a:off x="9063761" y="1920240"/>
            <a:ext cx="2487853" cy="4160520"/>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9338081" y="2194560"/>
            <a:ext cx="502920" cy="50292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338081" y="2194560"/>
            <a:ext cx="502920" cy="502920"/>
          </a:xfrm>
          <a:prstGeom prst="rect">
            <a:avLst/>
          </a:prstGeom>
          <a:noFill/>
        </p:spPr>
        <p:txBody>
          <a:bodyPr wrap="square" lIns="0" tIns="0" rIns="0" bIns="0" anchor="ctr"/>
          <a:lstStyle/>
          <a:p>
            <a:pPr algn="ctr">
              <a:lnSpc>
                <a:spcPct val="105000"/>
              </a:lnSpc>
            </a:pPr>
            <a:r>
              <a:rPr sz="1600" b="1">
                <a:solidFill>
                  <a:srgbClr val="0B0B0B"/>
                </a:solidFill>
                <a:latin typeface="Palatino Linotype"/>
              </a:rPr>
              <a:t>4</a:t>
            </a:r>
          </a:p>
        </p:txBody>
      </p:sp>
      <p:sp>
        <p:nvSpPr>
          <p:cNvPr id="26" name="TextBox 25"/>
          <p:cNvSpPr txBox="1"/>
          <p:nvPr/>
        </p:nvSpPr>
        <p:spPr>
          <a:xfrm>
            <a:off x="9338081" y="2834640"/>
            <a:ext cx="1939213" cy="822960"/>
          </a:xfrm>
          <a:prstGeom prst="rect">
            <a:avLst/>
          </a:prstGeom>
          <a:noFill/>
        </p:spPr>
        <p:txBody>
          <a:bodyPr wrap="square" lIns="0" tIns="0" rIns="0" bIns="0" anchor="t"/>
          <a:lstStyle/>
          <a:p>
            <a:pPr algn="l">
              <a:lnSpc>
                <a:spcPct val="105000"/>
              </a:lnSpc>
            </a:pPr>
            <a:r>
              <a:rPr sz="1700" b="1">
                <a:solidFill>
                  <a:srgbClr val="EAF2FF"/>
                </a:solidFill>
                <a:latin typeface="Palatino Linotype"/>
              </a:rPr>
              <a:t>Гибель плода</a:t>
            </a:r>
          </a:p>
        </p:txBody>
      </p:sp>
      <p:sp>
        <p:nvSpPr>
          <p:cNvPr id="27" name="TextBox 26"/>
          <p:cNvSpPr txBox="1"/>
          <p:nvPr/>
        </p:nvSpPr>
        <p:spPr>
          <a:xfrm>
            <a:off x="9338081" y="3703320"/>
            <a:ext cx="1939213" cy="2240279"/>
          </a:xfrm>
          <a:prstGeom prst="rect">
            <a:avLst/>
          </a:prstGeom>
          <a:noFill/>
        </p:spPr>
        <p:txBody>
          <a:bodyPr wrap="square" lIns="0" tIns="0" rIns="0" bIns="0" anchor="t"/>
          <a:lstStyle/>
          <a:p>
            <a:pPr algn="l">
              <a:lnSpc>
                <a:spcPct val="105000"/>
              </a:lnSpc>
            </a:pPr>
            <a:r>
              <a:rPr sz="1900" b="0">
                <a:solidFill>
                  <a:srgbClr val="94A9C9"/>
                </a:solidFill>
                <a:latin typeface="Trebuchet MS"/>
              </a:rPr>
              <a:t>Высокий риск перинатальной смертности из-за острой гипоксии.</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23</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Ведение беременности с рубцом на матке</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23</a:t>
            </a:r>
          </a:p>
        </p:txBody>
      </p:sp>
      <p:sp>
        <p:nvSpPr>
          <p:cNvPr id="8" name="Rectangle 7"/>
          <p:cNvSpPr/>
          <p:nvPr/>
        </p:nvSpPr>
        <p:spPr>
          <a:xfrm>
            <a:off x="640080"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Diamond 8"/>
          <p:cNvSpPr/>
          <p:nvPr/>
        </p:nvSpPr>
        <p:spPr>
          <a:xfrm>
            <a:off x="914400"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Ранняя постановка на учет и оценка анамнеза пациентки.</a:t>
            </a:r>
          </a:p>
        </p:txBody>
      </p:sp>
      <p:sp>
        <p:nvSpPr>
          <p:cNvPr id="11" name="Rectangle 10"/>
          <p:cNvSpPr/>
          <p:nvPr/>
        </p:nvSpPr>
        <p:spPr>
          <a:xfrm>
            <a:off x="640080"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14400"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УЗИ-контроль толщины и состоятельности рубца в динамике.</a:t>
            </a:r>
          </a:p>
        </p:txBody>
      </p:sp>
      <p:sp>
        <p:nvSpPr>
          <p:cNvPr id="14" name="Rectangle 13"/>
          <p:cNvSpPr/>
          <p:nvPr/>
        </p:nvSpPr>
        <p:spPr>
          <a:xfrm>
            <a:off x="640080" y="4724399"/>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14400" y="521268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Госпитализация в стационар за две недели до предполагаемых родов.</a:t>
            </a:r>
          </a:p>
        </p:txBody>
      </p:sp>
      <p:sp>
        <p:nvSpPr>
          <p:cNvPr id="17" name="Rectangle 16"/>
          <p:cNvSpPr/>
          <p:nvPr/>
        </p:nvSpPr>
        <p:spPr>
          <a:xfrm>
            <a:off x="6415887"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6690207"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Планирование родоразрешения: повторное кесарево сечение в сроке 39 недель.</a:t>
            </a:r>
          </a:p>
        </p:txBody>
      </p:sp>
      <p:sp>
        <p:nvSpPr>
          <p:cNvPr id="20" name="Rectangle 19"/>
          <p:cNvSpPr/>
          <p:nvPr/>
        </p:nvSpPr>
        <p:spPr>
          <a:xfrm>
            <a:off x="6415887"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Diamond 20"/>
          <p:cNvSpPr/>
          <p:nvPr/>
        </p:nvSpPr>
        <p:spPr>
          <a:xfrm>
            <a:off x="6690207"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100" b="0">
                <a:solidFill>
                  <a:srgbClr val="EAF2FF"/>
                </a:solidFill>
                <a:latin typeface="Trebuchet MS"/>
              </a:rPr>
              <a:t>Информированное добровольное согласие на возможные риски.</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24</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Профилактика разрыва матки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24</a:t>
            </a:r>
          </a:p>
        </p:txBody>
      </p:sp>
      <p:sp>
        <p:nvSpPr>
          <p:cNvPr id="8" name="Rectangle 7"/>
          <p:cNvSpPr/>
          <p:nvPr/>
        </p:nvSpPr>
        <p:spPr>
          <a:xfrm>
            <a:off x="640080"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Diamond 8"/>
          <p:cNvSpPr/>
          <p:nvPr/>
        </p:nvSpPr>
        <p:spPr>
          <a:xfrm>
            <a:off x="914400"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Своевременная госпитализация беременных из групп риска.</a:t>
            </a:r>
          </a:p>
        </p:txBody>
      </p:sp>
      <p:sp>
        <p:nvSpPr>
          <p:cNvPr id="11" name="Rectangle 10"/>
          <p:cNvSpPr/>
          <p:nvPr/>
        </p:nvSpPr>
        <p:spPr>
          <a:xfrm>
            <a:off x="640080"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14400"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Тщательная оценка состоятельности рубца на матке по данным УЗИ.</a:t>
            </a:r>
          </a:p>
        </p:txBody>
      </p:sp>
      <p:sp>
        <p:nvSpPr>
          <p:cNvPr id="14" name="Rectangle 13"/>
          <p:cNvSpPr/>
          <p:nvPr/>
        </p:nvSpPr>
        <p:spPr>
          <a:xfrm>
            <a:off x="640080" y="4724399"/>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14400" y="521268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Рациональное ведение родов, избегание неоправданной стимуляции.</a:t>
            </a:r>
          </a:p>
        </p:txBody>
      </p:sp>
      <p:sp>
        <p:nvSpPr>
          <p:cNvPr id="17" name="Rectangle 16"/>
          <p:cNvSpPr/>
          <p:nvPr/>
        </p:nvSpPr>
        <p:spPr>
          <a:xfrm>
            <a:off x="6415887" y="192024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6690207" y="240852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Своевременное распознавание клинически узкого таза и переход к операции.</a:t>
            </a:r>
          </a:p>
        </p:txBody>
      </p:sp>
      <p:sp>
        <p:nvSpPr>
          <p:cNvPr id="20" name="Rectangle 19"/>
          <p:cNvSpPr/>
          <p:nvPr/>
        </p:nvSpPr>
        <p:spPr>
          <a:xfrm>
            <a:off x="6415887" y="3322320"/>
            <a:ext cx="5135727" cy="1177747"/>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Diamond 20"/>
          <p:cNvSpPr/>
          <p:nvPr/>
        </p:nvSpPr>
        <p:spPr>
          <a:xfrm>
            <a:off x="6690207" y="3810609"/>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300" b="0">
                <a:solidFill>
                  <a:srgbClr val="EAF2FF"/>
                </a:solidFill>
                <a:latin typeface="Trebuchet MS"/>
              </a:rPr>
              <a:t>Запрет на применение грубых акушерских приемов при родах.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25</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Ключевые выводы</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25</a:t>
            </a:r>
          </a:p>
        </p:txBody>
      </p:sp>
      <p:sp>
        <p:nvSpPr>
          <p:cNvPr id="8" name="Rectangle 7"/>
          <p:cNvSpPr/>
          <p:nvPr/>
        </p:nvSpPr>
        <p:spPr>
          <a:xfrm>
            <a:off x="640080" y="1874519"/>
            <a:ext cx="10911535" cy="865022"/>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1874519"/>
            <a:ext cx="1005840" cy="865022"/>
          </a:xfrm>
          <a:prstGeom prst="rect">
            <a:avLst/>
          </a:prstGeom>
          <a:noFill/>
        </p:spPr>
        <p:txBody>
          <a:bodyPr wrap="square" lIns="0" tIns="0" rIns="0" bIns="0" anchor="ctr"/>
          <a:lstStyle/>
          <a:p>
            <a:pPr algn="l">
              <a:lnSpc>
                <a:spcPct val="105000"/>
              </a:lnSpc>
            </a:pPr>
            <a:r>
              <a:rPr sz="3200" b="1">
                <a:solidFill>
                  <a:srgbClr val="4CC9F0"/>
                </a:solidFill>
                <a:latin typeface="Palatino Linotype"/>
              </a:rPr>
              <a:t>01</a:t>
            </a:r>
          </a:p>
        </p:txBody>
      </p:sp>
      <p:sp>
        <p:nvSpPr>
          <p:cNvPr id="10" name="TextBox 9"/>
          <p:cNvSpPr txBox="1"/>
          <p:nvPr/>
        </p:nvSpPr>
        <p:spPr>
          <a:xfrm>
            <a:off x="2103120" y="1874519"/>
            <a:ext cx="9174175" cy="865022"/>
          </a:xfrm>
          <a:prstGeom prst="rect">
            <a:avLst/>
          </a:prstGeom>
          <a:noFill/>
        </p:spPr>
        <p:txBody>
          <a:bodyPr wrap="square" lIns="0" tIns="0" rIns="0" bIns="0" anchor="ctr"/>
          <a:lstStyle/>
          <a:p>
            <a:pPr algn="l">
              <a:lnSpc>
                <a:spcPct val="105000"/>
              </a:lnSpc>
            </a:pPr>
            <a:r>
              <a:rPr sz="2400" b="0">
                <a:solidFill>
                  <a:srgbClr val="EAF2FF"/>
                </a:solidFill>
                <a:latin typeface="Trebuchet MS"/>
              </a:rPr>
              <a:t>Угрожающий разрыв матки — критическое состояние, требующее мгновенной реакции.</a:t>
            </a:r>
          </a:p>
        </p:txBody>
      </p:sp>
      <p:sp>
        <p:nvSpPr>
          <p:cNvPr id="11" name="Rectangle 10"/>
          <p:cNvSpPr/>
          <p:nvPr/>
        </p:nvSpPr>
        <p:spPr>
          <a:xfrm>
            <a:off x="640080" y="2857500"/>
            <a:ext cx="10911535" cy="865022"/>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2857500"/>
            <a:ext cx="1005840" cy="865022"/>
          </a:xfrm>
          <a:prstGeom prst="rect">
            <a:avLst/>
          </a:prstGeom>
          <a:noFill/>
        </p:spPr>
        <p:txBody>
          <a:bodyPr wrap="square" lIns="0" tIns="0" rIns="0" bIns="0" anchor="ctr"/>
          <a:lstStyle/>
          <a:p>
            <a:pPr algn="l">
              <a:lnSpc>
                <a:spcPct val="105000"/>
              </a:lnSpc>
            </a:pPr>
            <a:r>
              <a:rPr sz="3200" b="1">
                <a:solidFill>
                  <a:srgbClr val="4CC9F0"/>
                </a:solidFill>
                <a:latin typeface="Palatino Linotype"/>
              </a:rPr>
              <a:t>02</a:t>
            </a:r>
          </a:p>
        </p:txBody>
      </p:sp>
      <p:sp>
        <p:nvSpPr>
          <p:cNvPr id="13" name="TextBox 12"/>
          <p:cNvSpPr txBox="1"/>
          <p:nvPr/>
        </p:nvSpPr>
        <p:spPr>
          <a:xfrm>
            <a:off x="2103120" y="2857500"/>
            <a:ext cx="9174175" cy="865022"/>
          </a:xfrm>
          <a:prstGeom prst="rect">
            <a:avLst/>
          </a:prstGeom>
          <a:noFill/>
        </p:spPr>
        <p:txBody>
          <a:bodyPr wrap="square" lIns="0" tIns="0" rIns="0" bIns="0" anchor="ctr"/>
          <a:lstStyle/>
          <a:p>
            <a:pPr algn="l">
              <a:lnSpc>
                <a:spcPct val="105000"/>
              </a:lnSpc>
            </a:pPr>
            <a:r>
              <a:rPr sz="2400" b="0">
                <a:solidFill>
                  <a:srgbClr val="EAF2FF"/>
                </a:solidFill>
                <a:latin typeface="Trebuchet MS"/>
              </a:rPr>
              <a:t>Ранняя диагностика и знание факторов риска спасают жизни матери и ребенка.</a:t>
            </a:r>
          </a:p>
        </p:txBody>
      </p:sp>
      <p:sp>
        <p:nvSpPr>
          <p:cNvPr id="14" name="Rectangle 13"/>
          <p:cNvSpPr/>
          <p:nvPr/>
        </p:nvSpPr>
        <p:spPr>
          <a:xfrm>
            <a:off x="640080" y="3840479"/>
            <a:ext cx="10911535" cy="865022"/>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14400" y="3840479"/>
            <a:ext cx="1005840" cy="865022"/>
          </a:xfrm>
          <a:prstGeom prst="rect">
            <a:avLst/>
          </a:prstGeom>
          <a:noFill/>
        </p:spPr>
        <p:txBody>
          <a:bodyPr wrap="square" lIns="0" tIns="0" rIns="0" bIns="0" anchor="ctr"/>
          <a:lstStyle/>
          <a:p>
            <a:pPr algn="l">
              <a:lnSpc>
                <a:spcPct val="105000"/>
              </a:lnSpc>
            </a:pPr>
            <a:r>
              <a:rPr sz="3200" b="1">
                <a:solidFill>
                  <a:srgbClr val="4CC9F0"/>
                </a:solidFill>
                <a:latin typeface="Palatino Linotype"/>
              </a:rPr>
              <a:t>03</a:t>
            </a:r>
          </a:p>
        </p:txBody>
      </p:sp>
      <p:sp>
        <p:nvSpPr>
          <p:cNvPr id="16" name="TextBox 15"/>
          <p:cNvSpPr txBox="1"/>
          <p:nvPr/>
        </p:nvSpPr>
        <p:spPr>
          <a:xfrm>
            <a:off x="2103120" y="3840479"/>
            <a:ext cx="9174175" cy="865022"/>
          </a:xfrm>
          <a:prstGeom prst="rect">
            <a:avLst/>
          </a:prstGeom>
          <a:noFill/>
        </p:spPr>
        <p:txBody>
          <a:bodyPr wrap="square" lIns="0" tIns="0" rIns="0" bIns="0" anchor="ctr"/>
          <a:lstStyle/>
          <a:p>
            <a:pPr algn="l">
              <a:lnSpc>
                <a:spcPct val="105000"/>
              </a:lnSpc>
            </a:pPr>
            <a:r>
              <a:rPr sz="2400" b="0">
                <a:solidFill>
                  <a:srgbClr val="EAF2FF"/>
                </a:solidFill>
                <a:latin typeface="Trebuchet MS"/>
              </a:rPr>
              <a:t>Золотой стандарт лечения — экстренное кесарево сечение.</a:t>
            </a:r>
          </a:p>
        </p:txBody>
      </p:sp>
      <p:sp>
        <p:nvSpPr>
          <p:cNvPr id="17" name="Rectangle 16"/>
          <p:cNvSpPr/>
          <p:nvPr/>
        </p:nvSpPr>
        <p:spPr>
          <a:xfrm>
            <a:off x="640080" y="4823459"/>
            <a:ext cx="10911535" cy="865022"/>
          </a:xfrm>
          <a:prstGeom prst="rect">
            <a:avLst/>
          </a:prstGeom>
          <a:noFill/>
          <a:ln w="19050">
            <a:solidFill>
              <a:srgbClr val="647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14400" y="4823459"/>
            <a:ext cx="1005840" cy="865022"/>
          </a:xfrm>
          <a:prstGeom prst="rect">
            <a:avLst/>
          </a:prstGeom>
          <a:noFill/>
        </p:spPr>
        <p:txBody>
          <a:bodyPr wrap="square" lIns="0" tIns="0" rIns="0" bIns="0" anchor="ctr"/>
          <a:lstStyle/>
          <a:p>
            <a:pPr algn="l">
              <a:lnSpc>
                <a:spcPct val="105000"/>
              </a:lnSpc>
            </a:pPr>
            <a:r>
              <a:rPr sz="3200" b="1">
                <a:solidFill>
                  <a:srgbClr val="4CC9F0"/>
                </a:solidFill>
                <a:latin typeface="Palatino Linotype"/>
              </a:rPr>
              <a:t>04</a:t>
            </a:r>
          </a:p>
        </p:txBody>
      </p:sp>
      <p:sp>
        <p:nvSpPr>
          <p:cNvPr id="19" name="TextBox 18"/>
          <p:cNvSpPr txBox="1"/>
          <p:nvPr/>
        </p:nvSpPr>
        <p:spPr>
          <a:xfrm>
            <a:off x="2103120" y="4823459"/>
            <a:ext cx="9174175" cy="865022"/>
          </a:xfrm>
          <a:prstGeom prst="rect">
            <a:avLst/>
          </a:prstGeom>
          <a:noFill/>
        </p:spPr>
        <p:txBody>
          <a:bodyPr wrap="square" lIns="0" tIns="0" rIns="0" bIns="0" anchor="ctr"/>
          <a:lstStyle/>
          <a:p>
            <a:pPr algn="l">
              <a:lnSpc>
                <a:spcPct val="105000"/>
              </a:lnSpc>
            </a:pPr>
            <a:r>
              <a:rPr sz="2400" b="0">
                <a:solidFill>
                  <a:srgbClr val="EAF2FF"/>
                </a:solidFill>
                <a:latin typeface="Trebuchet MS"/>
              </a:rPr>
              <a:t>Профилактика и настороженность являются основой безопасного акушерства.</a:t>
            </a:r>
          </a:p>
        </p:txBody>
      </p:sp>
      <p:sp>
        <p:nvSpPr>
          <p:cNvPr id="20" name="TextBox 19"/>
          <p:cNvSpPr txBox="1"/>
          <p:nvPr/>
        </p:nvSpPr>
        <p:spPr>
          <a:xfrm>
            <a:off x="640080" y="5897880"/>
            <a:ext cx="10911535" cy="457200"/>
          </a:xfrm>
          <a:prstGeom prst="rect">
            <a:avLst/>
          </a:prstGeom>
          <a:noFill/>
        </p:spPr>
        <p:txBody>
          <a:bodyPr wrap="square" lIns="0" tIns="0" rIns="0" bIns="0" anchor="t"/>
          <a:lstStyle/>
          <a:p>
            <a:pPr algn="ctr">
              <a:lnSpc>
                <a:spcPct val="105000"/>
              </a:lnSpc>
            </a:pPr>
            <a:r>
              <a:rPr sz="2000" b="1" dirty="0" err="1">
                <a:solidFill>
                  <a:srgbClr val="F72585"/>
                </a:solidFill>
                <a:latin typeface="Trebuchet MS"/>
              </a:rPr>
              <a:t>Спасибо</a:t>
            </a:r>
            <a:r>
              <a:rPr sz="2000" b="1" dirty="0">
                <a:solidFill>
                  <a:srgbClr val="F72585"/>
                </a:solidFill>
                <a:latin typeface="Trebuchet MS"/>
              </a:rPr>
              <a:t> </a:t>
            </a:r>
            <a:r>
              <a:rPr sz="2000" b="1" dirty="0" err="1">
                <a:solidFill>
                  <a:srgbClr val="F72585"/>
                </a:solidFill>
                <a:latin typeface="Trebuchet MS"/>
              </a:rPr>
              <a:t>за</a:t>
            </a:r>
            <a:r>
              <a:rPr sz="2000" b="1" dirty="0">
                <a:solidFill>
                  <a:srgbClr val="F72585"/>
                </a:solidFill>
                <a:latin typeface="Trebuchet MS"/>
              </a:rPr>
              <a:t> </a:t>
            </a:r>
            <a:r>
              <a:rPr sz="2000" b="1" dirty="0" err="1">
                <a:solidFill>
                  <a:srgbClr val="F72585"/>
                </a:solidFill>
                <a:latin typeface="Trebuchet MS"/>
              </a:rPr>
              <a:t>внимание</a:t>
            </a:r>
            <a:r>
              <a:rPr sz="2000" b="1" dirty="0">
                <a:solidFill>
                  <a:srgbClr val="F72585"/>
                </a:solidFill>
                <a:latin typeface="Trebuchet MS"/>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Rectangle 1"/>
          <p:cNvSpPr/>
          <p:nvPr/>
        </p:nvSpPr>
        <p:spPr>
          <a:xfrm>
            <a:off x="0" y="6748272"/>
            <a:ext cx="12191695" cy="10972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40080" y="457200"/>
            <a:ext cx="685800" cy="3108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0B0B0B"/>
                </a:solidFill>
                <a:latin typeface="Palatino Linotype"/>
              </a:rPr>
              <a:t>26</a:t>
            </a:r>
          </a:p>
        </p:txBody>
      </p:sp>
      <p:sp>
        <p:nvSpPr>
          <p:cNvPr id="5" name="TextBox 4"/>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EAF2FF"/>
                </a:solidFill>
                <a:latin typeface="Palatino Linotype"/>
              </a:rPr>
              <a:t>Источники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Trebuchet MS"/>
              </a:rPr>
              <a:t>Угрожающий разрыв матки</a:t>
            </a:r>
          </a:p>
        </p:txBody>
      </p:sp>
      <p:sp>
        <p:nvSpPr>
          <p:cNvPr id="7" name="TextBox 6"/>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Trebuchet MS"/>
              </a:rPr>
              <a:t>26</a:t>
            </a:r>
          </a:p>
        </p:txBody>
      </p:sp>
      <p:sp>
        <p:nvSpPr>
          <p:cNvPr id="8" name="TextBox 7"/>
          <p:cNvSpPr txBox="1"/>
          <p:nvPr/>
        </p:nvSpPr>
        <p:spPr>
          <a:xfrm>
            <a:off x="640080" y="1783080"/>
            <a:ext cx="411480" cy="417880"/>
          </a:xfrm>
          <a:prstGeom prst="rect">
            <a:avLst/>
          </a:prstGeom>
          <a:noFill/>
        </p:spPr>
        <p:txBody>
          <a:bodyPr wrap="square" lIns="0" tIns="0" rIns="0" bIns="0" anchor="t"/>
          <a:lstStyle/>
          <a:p>
            <a:pPr algn="l">
              <a:lnSpc>
                <a:spcPct val="105000"/>
              </a:lnSpc>
            </a:pPr>
            <a:r>
              <a:rPr sz="1500" b="1">
                <a:solidFill>
                  <a:srgbClr val="4CC9F0"/>
                </a:solidFill>
                <a:latin typeface="Palatino Linotype"/>
              </a:rPr>
              <a:t>1</a:t>
            </a:r>
          </a:p>
        </p:txBody>
      </p:sp>
      <p:sp>
        <p:nvSpPr>
          <p:cNvPr id="9" name="TextBox 8"/>
          <p:cNvSpPr txBox="1"/>
          <p:nvPr/>
        </p:nvSpPr>
        <p:spPr>
          <a:xfrm>
            <a:off x="1143000" y="1783080"/>
            <a:ext cx="10408615" cy="363016"/>
          </a:xfrm>
          <a:prstGeom prst="rect">
            <a:avLst/>
          </a:prstGeom>
          <a:noFill/>
        </p:spPr>
        <p:txBody>
          <a:bodyPr wrap="square" lIns="0" tIns="0" rIns="0" bIns="0" anchor="t"/>
          <a:lstStyle/>
          <a:p>
            <a:pPr algn="l">
              <a:lnSpc>
                <a:spcPct val="105000"/>
              </a:lnSpc>
            </a:pPr>
            <a:r>
              <a:rPr sz="1500" b="0">
                <a:solidFill>
                  <a:srgbClr val="94A9C9"/>
                </a:solidFill>
                <a:latin typeface="Trebuchet MS"/>
              </a:rPr>
              <a:t>Минздрав России. Клинические рекомендации: Послеоперационный рубец на матке. 2024. https://minzdrav.gov.ru</a:t>
            </a:r>
          </a:p>
        </p:txBody>
      </p:sp>
      <p:sp>
        <p:nvSpPr>
          <p:cNvPr id="10" name="TextBox 9"/>
          <p:cNvSpPr txBox="1"/>
          <p:nvPr/>
        </p:nvSpPr>
        <p:spPr>
          <a:xfrm>
            <a:off x="640080" y="2200960"/>
            <a:ext cx="411480" cy="417880"/>
          </a:xfrm>
          <a:prstGeom prst="rect">
            <a:avLst/>
          </a:prstGeom>
          <a:noFill/>
        </p:spPr>
        <p:txBody>
          <a:bodyPr wrap="square" lIns="0" tIns="0" rIns="0" bIns="0" anchor="t"/>
          <a:lstStyle/>
          <a:p>
            <a:pPr algn="l">
              <a:lnSpc>
                <a:spcPct val="105000"/>
              </a:lnSpc>
            </a:pPr>
            <a:r>
              <a:rPr sz="1500" b="1">
                <a:solidFill>
                  <a:srgbClr val="4CC9F0"/>
                </a:solidFill>
                <a:latin typeface="Palatino Linotype"/>
              </a:rPr>
              <a:t>2</a:t>
            </a:r>
          </a:p>
        </p:txBody>
      </p:sp>
      <p:sp>
        <p:nvSpPr>
          <p:cNvPr id="11" name="TextBox 10"/>
          <p:cNvSpPr txBox="1"/>
          <p:nvPr/>
        </p:nvSpPr>
        <p:spPr>
          <a:xfrm>
            <a:off x="1143000" y="2200960"/>
            <a:ext cx="10408615" cy="363016"/>
          </a:xfrm>
          <a:prstGeom prst="rect">
            <a:avLst/>
          </a:prstGeom>
          <a:noFill/>
        </p:spPr>
        <p:txBody>
          <a:bodyPr wrap="square" lIns="0" tIns="0" rIns="0" bIns="0" anchor="t"/>
          <a:lstStyle/>
          <a:p>
            <a:pPr algn="l">
              <a:lnSpc>
                <a:spcPct val="105000"/>
              </a:lnSpc>
            </a:pPr>
            <a:r>
              <a:rPr sz="1500" b="0">
                <a:solidFill>
                  <a:srgbClr val="94A9C9"/>
                </a:solidFill>
                <a:latin typeface="Trebuchet MS"/>
              </a:rPr>
              <a:t>Минздрав России. Клинические рекомендации: Нормальные роды. 2024. https://minzdrav.gov.ru</a:t>
            </a:r>
          </a:p>
        </p:txBody>
      </p:sp>
      <p:sp>
        <p:nvSpPr>
          <p:cNvPr id="12" name="TextBox 11"/>
          <p:cNvSpPr txBox="1"/>
          <p:nvPr/>
        </p:nvSpPr>
        <p:spPr>
          <a:xfrm>
            <a:off x="640080" y="2618841"/>
            <a:ext cx="411480" cy="689457"/>
          </a:xfrm>
          <a:prstGeom prst="rect">
            <a:avLst/>
          </a:prstGeom>
          <a:noFill/>
        </p:spPr>
        <p:txBody>
          <a:bodyPr wrap="square" lIns="0" tIns="0" rIns="0" bIns="0" anchor="t"/>
          <a:lstStyle/>
          <a:p>
            <a:pPr algn="l">
              <a:lnSpc>
                <a:spcPct val="105000"/>
              </a:lnSpc>
            </a:pPr>
            <a:r>
              <a:rPr sz="1500" b="1">
                <a:solidFill>
                  <a:srgbClr val="4CC9F0"/>
                </a:solidFill>
                <a:latin typeface="Palatino Linotype"/>
              </a:rPr>
              <a:t>3</a:t>
            </a:r>
          </a:p>
        </p:txBody>
      </p:sp>
      <p:sp>
        <p:nvSpPr>
          <p:cNvPr id="13" name="TextBox 12"/>
          <p:cNvSpPr txBox="1"/>
          <p:nvPr/>
        </p:nvSpPr>
        <p:spPr>
          <a:xfrm>
            <a:off x="1143000" y="2618841"/>
            <a:ext cx="10408615" cy="634593"/>
          </a:xfrm>
          <a:prstGeom prst="rect">
            <a:avLst/>
          </a:prstGeom>
          <a:noFill/>
        </p:spPr>
        <p:txBody>
          <a:bodyPr wrap="square" lIns="0" tIns="0" rIns="0" bIns="0" anchor="t"/>
          <a:lstStyle/>
          <a:p>
            <a:pPr algn="l">
              <a:lnSpc>
                <a:spcPct val="105000"/>
              </a:lnSpc>
            </a:pPr>
            <a:r>
              <a:rPr sz="1500" b="0">
                <a:solidFill>
                  <a:srgbClr val="94A9C9"/>
                </a:solidFill>
                <a:latin typeface="Trebuchet MS"/>
              </a:rPr>
              <a:t>Всемирная организация здравоохранения. Материнская смертность и заболеваемость: распространенность разрыва матки. 2024. https://www.who.int</a:t>
            </a:r>
          </a:p>
        </p:txBody>
      </p:sp>
      <p:sp>
        <p:nvSpPr>
          <p:cNvPr id="14" name="TextBox 13"/>
          <p:cNvSpPr txBox="1"/>
          <p:nvPr/>
        </p:nvSpPr>
        <p:spPr>
          <a:xfrm>
            <a:off x="640080" y="3308299"/>
            <a:ext cx="411480" cy="417880"/>
          </a:xfrm>
          <a:prstGeom prst="rect">
            <a:avLst/>
          </a:prstGeom>
          <a:noFill/>
        </p:spPr>
        <p:txBody>
          <a:bodyPr wrap="square" lIns="0" tIns="0" rIns="0" bIns="0" anchor="t"/>
          <a:lstStyle/>
          <a:p>
            <a:pPr algn="l">
              <a:lnSpc>
                <a:spcPct val="105000"/>
              </a:lnSpc>
            </a:pPr>
            <a:r>
              <a:rPr sz="1500" b="1">
                <a:solidFill>
                  <a:srgbClr val="4CC9F0"/>
                </a:solidFill>
                <a:latin typeface="Palatino Linotype"/>
              </a:rPr>
              <a:t>4</a:t>
            </a:r>
          </a:p>
        </p:txBody>
      </p:sp>
      <p:sp>
        <p:nvSpPr>
          <p:cNvPr id="15" name="TextBox 14"/>
          <p:cNvSpPr txBox="1"/>
          <p:nvPr/>
        </p:nvSpPr>
        <p:spPr>
          <a:xfrm>
            <a:off x="1143000" y="3308299"/>
            <a:ext cx="10408615" cy="363016"/>
          </a:xfrm>
          <a:prstGeom prst="rect">
            <a:avLst/>
          </a:prstGeom>
          <a:noFill/>
        </p:spPr>
        <p:txBody>
          <a:bodyPr wrap="square" lIns="0" tIns="0" rIns="0" bIns="0" anchor="t"/>
          <a:lstStyle/>
          <a:p>
            <a:pPr algn="l">
              <a:lnSpc>
                <a:spcPct val="105000"/>
              </a:lnSpc>
            </a:pPr>
            <a:r>
              <a:rPr sz="1500" b="0">
                <a:solidFill>
                  <a:srgbClr val="94A9C9"/>
                </a:solidFill>
                <a:latin typeface="Trebuchet MS"/>
              </a:rPr>
              <a:t>Савельева Г.М.. Акушерство: национальное руководство. 2015. https://www.geotar.ru</a:t>
            </a:r>
          </a:p>
        </p:txBody>
      </p:sp>
      <p:sp>
        <p:nvSpPr>
          <p:cNvPr id="16" name="TextBox 15"/>
          <p:cNvSpPr txBox="1"/>
          <p:nvPr/>
        </p:nvSpPr>
        <p:spPr>
          <a:xfrm>
            <a:off x="640080" y="3726180"/>
            <a:ext cx="411480" cy="417880"/>
          </a:xfrm>
          <a:prstGeom prst="rect">
            <a:avLst/>
          </a:prstGeom>
          <a:noFill/>
        </p:spPr>
        <p:txBody>
          <a:bodyPr wrap="square" lIns="0" tIns="0" rIns="0" bIns="0" anchor="t"/>
          <a:lstStyle/>
          <a:p>
            <a:pPr algn="l">
              <a:lnSpc>
                <a:spcPct val="105000"/>
              </a:lnSpc>
            </a:pPr>
            <a:r>
              <a:rPr sz="1500" b="1">
                <a:solidFill>
                  <a:srgbClr val="4CC9F0"/>
                </a:solidFill>
                <a:latin typeface="Palatino Linotype"/>
              </a:rPr>
              <a:t>5</a:t>
            </a:r>
          </a:p>
        </p:txBody>
      </p:sp>
      <p:sp>
        <p:nvSpPr>
          <p:cNvPr id="17" name="TextBox 16"/>
          <p:cNvSpPr txBox="1"/>
          <p:nvPr/>
        </p:nvSpPr>
        <p:spPr>
          <a:xfrm>
            <a:off x="1143000" y="3726180"/>
            <a:ext cx="10408615" cy="363016"/>
          </a:xfrm>
          <a:prstGeom prst="rect">
            <a:avLst/>
          </a:prstGeom>
          <a:noFill/>
        </p:spPr>
        <p:txBody>
          <a:bodyPr wrap="square" lIns="0" tIns="0" rIns="0" bIns="0" anchor="t"/>
          <a:lstStyle/>
          <a:p>
            <a:pPr algn="l">
              <a:lnSpc>
                <a:spcPct val="105000"/>
              </a:lnSpc>
            </a:pPr>
            <a:r>
              <a:rPr sz="1500" b="0">
                <a:solidFill>
                  <a:srgbClr val="94A9C9"/>
                </a:solidFill>
                <a:latin typeface="Trebuchet MS"/>
              </a:rPr>
              <a:t>Радзинский В.Е.. Акушерская агрессия v 2.0. 2017. https://www.statuspraesens.ru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Palatino Linotyp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1963</Words>
  <Application>Microsoft Office PowerPoint</Application>
  <PresentationFormat>Широкоэкранный</PresentationFormat>
  <Paragraphs>289</Paragraphs>
  <Slides>26</Slides>
  <Notes>25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26</vt:i4>
      </vt:variant>
    </vt:vector>
  </HeadingPairs>
  <TitlesOfParts>
    <vt:vector size="30" baseType="lpstr">
      <vt:lpstr>Arial</vt:lpstr>
      <vt:lpstr>Palatino Linotype</vt:lpstr>
      <vt:lpstr>Trebuchet MS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2</cp:revision>
  <dcterms:created xsi:type="dcterms:W3CDTF">2013-01-27T09:14:16Z</dcterms:created>
  <dcterms:modified xsi:type="dcterms:W3CDTF">2026-10-03T13:20:30Z</dcterms:modified>
  <cp:category/>
</cp:coreProperties>
</file>