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87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Дней до нормы</c:v>
                </c:pt>
              </c:strCache>
            </c:strRef>
          </c:tx>
          <c:spPr>
            <a:solidFill>
              <a:srgbClr val="B88300"/>
            </a:solidFill>
          </c:spPr>
          <c:invertIfNegative val="1"/>
          <c:dLbls>
            <c:numFmt formatCode="0.#&quot;дней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rgbClr val="0F2D2E"/>
                    </a:solidFill>
                    <a:latin typeface="Corbel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Тонус мочевого пузыря</c:v>
                </c:pt>
                <c:pt idx="1">
                  <c:v>Лейкоцитоз</c:v>
                </c:pt>
                <c:pt idx="2">
                  <c:v>Свёртываемость</c:v>
                </c:pt>
                <c:pt idx="3">
                  <c:v>Инволюция матки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14</c:v>
                </c:pt>
                <c:pt idx="1">
                  <c:v>7</c:v>
                </c:pt>
                <c:pt idx="2">
                  <c:v>21</c:v>
                </c:pt>
                <c:pt idx="3">
                  <c:v>42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4076-4944-99D8-D2E1888C78B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0F2D2E"/>
                </a:solidFill>
                <a:latin typeface="Corbel"/>
              </a:defRPr>
            </a:pPr>
            <a:endParaRPr lang="ru-RU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400">
          <a:solidFill>
            <a:srgbClr val="0F2D2E"/>
          </a:solidFill>
          <a:latin typeface="Corbel"/>
        </a:defRPr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256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Добрый день. Тема нашей презентации — физиологические изменения у родильницы. Мы разберём, что происходит с организмом женщины в послеродовом периоде, какие системы претерпевают обратное развитие и как меняется характер послеродовых выделений — лохий. Эта тема важна для понимания нормального течения послеродового периода и своевременного распознавания отклонений.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План нашей презентации следующий. Сначала дадим определение послеродового периода и его границ. Затем подробно остановимся на инволюции матки — ключевом процессе. Далее разберём лохии: их виды, объём, длительность и нормальные характеристики. После этого рассмотрим изменения в других органах и системах. В завершение обсудим критерии нормального течения и опасные признаки, требующие медицинской помощи.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Перейдём к первому разделу. Послеродовый период — это время, в течение которого организм женщины возвращается к состоянию, предшествовавшему беременности. По определению Всемирной организации здравоохранения и российских клинических рекомендаций, этот период длится 42 дня — шесть недель — после родов. Именно за это время происходит инволюция — обратное развитие — органов и систем, изменившихся во время беременности.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Послеродовый период делится на два этапа. Ранний — первые 24 часа после родов. Это время наиболее высокого риска серьёзных осложнений, поэтому женщина находится под тщательным наблюдением медицинского персонала. Поздний послеродовый период начинается через сутки и продолжается до 42 дней. В течение всего этого времени происходят последовательные изменения, направленные на восстановление организма.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 послеродовом периоде можно выделить три ключевых процесса. Первый — инволюция матки, то есть её обратное сокращение. Второй — становление лактации, запуск выработки молока. Третий — обратное развитие всех систем организма, которые изменились во время беременности. Эти процессы идут параллельно и взаимосвязаны.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Перейдём ко второму разделу. Инволюция матки — это центральный процесс послеродового периода. Матка, которая во время беременности увеличивалась в десятки раз, должна вернуться к своим первоначальным размерам. Этот процесс идёт достаточно быстро в первые дни и постепенно замедляется к шестой неделе.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Инволюция матки происходит по чёткому графику. Сразу после родов масса матки составляет около килограмма, а дно определяется на уровне пупка. В первые сутки дно опускается примерно на один-два сантиметра в сутки. К седьмым-десятым суткам дно матки уже не пальпируется над лоном. Полное возвращение к дородовым размерам происходит за шесть недель, когда масса матки составляет всего пятьдесят-семьдесят граммов.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Остановка кровотечения из плацентарной площадки — критически важный процесс. После отделения плаценты сосуды, которые питали плод, должны быть закрыты. Это достигается за счёт мощного сокращения мышечных волокон матки, которые пережимают сосуды. Затем в них образуются тромбы. Эндометрий постепенно восстанавливается. Примерно на первой-второй неделе струп, образовавшийся на месте плацентарной площадки, отпадает — в этот момент может наблюдаться кратковременное усиление кровянистых выделений, что является нормой.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Переходим к третьему разделу — лохии. Это, пожалуй, наиболее заметный для женщины аспект послеродового периода. Лохии — это выделения из влагалища, состоящие из крови, слизи, продуктов распада децидуальной ткани и клеток эпителия. По характеру лохий можно судить о нормальном течении послеродового периода.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Лохии — это нормальное явление, которое наблюдается у всех женщин после родов, независимо от того, были они естественными или это было кесарево сечение. Выделения продолжаются в среднем от двух до шести недель. Их характер последовательно меняется. Именно динамика изменений лохий позволяет оценить, насколько нормально протекает послеродовый период.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 российских клинических рекомендациях выделяют три последовательных типа лохий. В первые два-три дня после родов это лохии кровяные, или lochia rubra — в их составе преобладают эритроциты, цвет ярко- или тёмно-красный. На третьи-четвёртые сутки лохии становятся кровянисто-серозными — lochia serosa — за счёт увеличения числа лейкоцитов, цвет меняется на розовато-коричневый. Далее следуют слизистые лохии, о которых мы поговорим отдельно.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Завершающая стадия — lochia alba, белые лохии. Они начинаются примерно с седьмого-десятого дня и могут продолжаться до трёх-шести недель. В этот период в выделениях преобладает слизь, децидуальные клетки и клетки плоского эпителия, а эритроциты почти исчезают. Выделения становятся желтовато-белыми и постепенно сходят на нет.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Обратимся к цифрам. В среднем лохии продолжаются от двух до шести недель. Нормальная максимальная длительность — шесть недель. Если выделения сохраняются дольше, это повод для обращения к врачу. Полная длительность послеродового периода составляет сорок два дня. Эти цифры — ориентиры, позволяющие отличить нормальное течение от патологического.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Перейдём к четвёртому разделу. Послеродовый период — это не только инволюция матки. Весь организм женщины претерпевает значительную перестройку. Рассмотрим изменения в ключевых системах, которые важно учитывать при ведении родильницы.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 таблице представлены системные изменения. Мочевыделительная система: стенка мочевого пузыря отёчна, тонус снижен, что создаёт риск задержки мочи — это обычно проходит в течение двух недель. Сердечно-сосудистая система: сердечный выброс временно увеличивается, затем постепенно нормализуется. В крови наблюдается физиологический лейкоцитоз, достигающий двадцати-тридцати тысяч, и повышенная свёртываемость. Эндокринная система: падение уровня эстрогена и прогестерона запускает лактацию.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На диаграмме показаны примерные сроки нормализации различных показателей. Тонус мочевого пузыря восстанавливается до двух недель. Лейкоцитоз проходит за первую неделю. Повышенная свёртываемость сохраняется дольше — до трёх недель, что важно для профилактики тромбозов. Самым длительным процессом является инволюция матки — она завершается к шести неделям.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Перейдём к пятому разделу. Как понять, что послеродовый период протекает нормально? Существуют чёткие критерии, которые оценивает врач при осмотре родильницы. Знание этих критериев помогает своевременно заметить отклонения.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Нормальный послеродовый период характеризуется несколькими признаками. Женщина чувствует себя удовлетворительно. Температура, пульс и давление остаются в пределах нормы. Матка сокращается в соответствии со сроками. Лохии имеют нормальный характер и количество. Лактация устанавливается без признаков мастита. Именно совокупность этих признаков позволяет говорить о физиологическом течении.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Сравним нормальные и тревожные характеристики лохий. В норме количество выделений постепенно уменьшается, цвет последовательно меняется, запах отсутствует, и всё прекращается в течение шести недель. Тревожные признаки — это резкое увеличение количества, возврат ярко-красного цвета после того, как выделения уже стали светлыми, появление неприятного запаха или сохранение выделений дольше шести недель. Любой из этих симптомов требует обращения к врачу.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Перейдём к завершающему разделу — опасным признакам. Послеродовый период — время повышенного риска. Существуют симптомы, при появлении которых женщина должна немедленно обратиться за медицинской помощью. Знание этих признаков может спасти жизнь.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Выделим три группы опасных симптомов. Первая — обильное кровотечение: если женщина промокает прокладку за час или быстрее, если появляются крупные сгустки. Это признаки позднего послеродового кровотечения. Вторая — признаки инфекции: температура выше тридцати восьми градусов, озноб, неприятный запах лохий, боль внизу живота. Это может указывать на эндометрит. Третья — признаки тромбоза: боль и отёк голени, боль в груди, одышка. Тромбоэмболия — одна из ведущих причин материнской смертности, поэтому эти симптомы требуют экстренной помощи.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Подведём итоги. Послеродовый период длится сорок два дня и включает обратное развитие всех систем. Инволюция матки — самый длительный процесс. Лохии последовательно меняют характер в течение двух-шести недель. Нормальные выделения постепенно уменьшаются, меняют цвет и не имеют запаха. Обильное кровотечение, лихорадка и признаки тромбоза требуют немедленного обращения за помощью. Своевременное распознавание отклонений — основа безопасности женщины в послеродовом периоде.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EF8F6"/>
            </a:gs>
            <a:gs pos="100000">
              <a:srgbClr val="D0EAE8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583680" y="411480"/>
            <a:ext cx="6035040" cy="6035040"/>
          </a:xfrm>
          <a:prstGeom prst="ellipse">
            <a:avLst/>
          </a:prstGeom>
          <a:noFill/>
          <a:ln w="19050">
            <a:solidFill>
              <a:srgbClr val="0B8A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7406640" y="1234440"/>
            <a:ext cx="4389120" cy="4389120"/>
          </a:xfrm>
          <a:prstGeom prst="ellipse">
            <a:avLst/>
          </a:prstGeom>
          <a:noFill/>
          <a:ln w="19050">
            <a:solidFill>
              <a:srgbClr val="E457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229600" y="2057400"/>
            <a:ext cx="2743200" cy="2743200"/>
          </a:xfrm>
          <a:prstGeom prst="ellipse">
            <a:avLst/>
          </a:prstGeom>
          <a:noFill/>
          <a:ln w="19050">
            <a:solidFill>
              <a:srgbClr val="6D4C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098280" y="2926080"/>
            <a:ext cx="1005840" cy="1005840"/>
          </a:xfrm>
          <a:prstGeom prst="ellipse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234440"/>
            <a:ext cx="1005840" cy="82296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640080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600" b="1" dirty="0">
                <a:solidFill>
                  <a:srgbClr val="0B8A8A"/>
                </a:solidFill>
                <a:latin typeface="Corbel"/>
              </a:rPr>
              <a:t>АКУШЕРСТВО И ГИНЕКОЛОГИЯ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65960"/>
            <a:ext cx="6400800" cy="2651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5600" b="0">
                <a:solidFill>
                  <a:srgbClr val="0F2D2E"/>
                </a:solidFill>
                <a:latin typeface="Impact"/>
              </a:rPr>
              <a:t>Физиологические изменения у родильницы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754880"/>
            <a:ext cx="6400800" cy="914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4F7373"/>
                </a:solidFill>
                <a:latin typeface="Corbel"/>
              </a:rPr>
              <a:t>Послеродовый период: инволюция органов и систем, характеристика лохий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5989320"/>
            <a:ext cx="6400800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lang="ru-RU" sz="1300" b="0" dirty="0">
                <a:solidFill>
                  <a:srgbClr val="4F7373"/>
                </a:solidFill>
                <a:latin typeface="Corbel"/>
              </a:rPr>
              <a:t>КГБПОУ ММТ </a:t>
            </a:r>
            <a:r>
              <a:rPr sz="1300" b="0" dirty="0">
                <a:solidFill>
                  <a:srgbClr val="4F7373"/>
                </a:solidFill>
                <a:latin typeface="Corbel"/>
              </a:rPr>
              <a:t>|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EF8F6"/>
            </a:gs>
            <a:gs pos="100000">
              <a:srgbClr val="D0EAE8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36815" y="-2377440"/>
            <a:ext cx="6583680" cy="6583680"/>
          </a:xfrm>
          <a:prstGeom prst="ellipse">
            <a:avLst/>
          </a:prstGeom>
          <a:solidFill>
            <a:srgbClr val="0B8A8A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194560" y="3566160"/>
            <a:ext cx="5669280" cy="5669280"/>
          </a:xfrm>
          <a:prstGeom prst="ellipse">
            <a:avLst/>
          </a:prstGeom>
          <a:solidFill>
            <a:srgbClr val="E4572E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5486262" y="4846320"/>
            <a:ext cx="3840480" cy="3840480"/>
          </a:xfrm>
          <a:prstGeom prst="ellipse">
            <a:avLst/>
          </a:prstGeom>
          <a:solidFill>
            <a:srgbClr val="6D4CE0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57199" y="457200"/>
            <a:ext cx="11277295" cy="109728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19" y="457200"/>
            <a:ext cx="10820095" cy="10972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400" b="0">
                <a:solidFill>
                  <a:srgbClr val="0F2D2E"/>
                </a:solidFill>
                <a:latin typeface="Impact"/>
              </a:rPr>
              <a:t>Содержание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4F7373"/>
                </a:solidFill>
                <a:latin typeface="Corbel"/>
              </a:rPr>
              <a:t>Физиологические изменения у родильницы: послеродовый период и лохии</a:t>
            </a:r>
          </a:p>
        </p:txBody>
      </p:sp>
      <p:sp>
        <p:nvSpPr>
          <p:cNvPr id="8" name="Rectangle 7"/>
          <p:cNvSpPr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874519"/>
            <a:ext cx="5181447" cy="786384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8680" y="1874519"/>
            <a:ext cx="822960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0">
                <a:solidFill>
                  <a:srgbClr val="0B8A8A"/>
                </a:solidFill>
                <a:latin typeface="Impact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37360" y="1874519"/>
            <a:ext cx="3901287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0F2D2E"/>
                </a:solidFill>
                <a:latin typeface="Corbel"/>
              </a:rPr>
              <a:t>Определение послеродового периода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2788920"/>
            <a:ext cx="5181447" cy="786384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68680" y="2788920"/>
            <a:ext cx="822960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0">
                <a:solidFill>
                  <a:srgbClr val="0B8A8A"/>
                </a:solidFill>
                <a:latin typeface="Impact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37360" y="2788920"/>
            <a:ext cx="3901287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0F2D2E"/>
                </a:solidFill>
                <a:latin typeface="Corbel"/>
              </a:rPr>
              <a:t>Инволюция матки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703320"/>
            <a:ext cx="5181447" cy="786384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68680" y="3703320"/>
            <a:ext cx="822960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0">
                <a:solidFill>
                  <a:srgbClr val="0B8A8A"/>
                </a:solidFill>
                <a:latin typeface="Impac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37360" y="3703320"/>
            <a:ext cx="3901287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0F2D2E"/>
                </a:solidFill>
                <a:latin typeface="Corbel"/>
              </a:rPr>
              <a:t>Лохии: виды, объём, длительность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70167" y="1874519"/>
            <a:ext cx="5181447" cy="786384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598767" y="1874519"/>
            <a:ext cx="822960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0">
                <a:solidFill>
                  <a:srgbClr val="0B8A8A"/>
                </a:solidFill>
                <a:latin typeface="Impac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67447" y="1874519"/>
            <a:ext cx="3901287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0F2D2E"/>
                </a:solidFill>
                <a:latin typeface="Corbel"/>
              </a:rPr>
              <a:t>Изменения других органов и систем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70167" y="2788920"/>
            <a:ext cx="5181447" cy="786384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598767" y="2788920"/>
            <a:ext cx="822960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0">
                <a:solidFill>
                  <a:srgbClr val="0B8A8A"/>
                </a:solidFill>
                <a:latin typeface="Impact"/>
              </a:rP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67447" y="2788920"/>
            <a:ext cx="3901287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0F2D2E"/>
                </a:solidFill>
                <a:latin typeface="Corbel"/>
              </a:rPr>
              <a:t>Критерии нормального течения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70167" y="3703320"/>
            <a:ext cx="5181447" cy="786384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598767" y="3703320"/>
            <a:ext cx="822960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0">
                <a:solidFill>
                  <a:srgbClr val="0B8A8A"/>
                </a:solidFill>
                <a:latin typeface="Impact"/>
              </a:rPr>
              <a:t>06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67447" y="3703320"/>
            <a:ext cx="3901287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0F2D2E"/>
                </a:solidFill>
                <a:latin typeface="Corbel"/>
              </a:rPr>
              <a:t>Опасные признаки и когда обращаться к врачу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EF8F6"/>
            </a:gs>
            <a:gs pos="100000">
              <a:srgbClr val="D0EAE8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3474720" cy="2743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12000" b="0">
                <a:solidFill>
                  <a:srgbClr val="0B0B0B"/>
                </a:solidFill>
                <a:latin typeface="Impac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828800"/>
            <a:ext cx="6613855" cy="219456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4800" b="0">
                <a:solidFill>
                  <a:srgbClr val="0F2D2E"/>
                </a:solidFill>
                <a:latin typeface="Impact"/>
              </a:rPr>
              <a:t>Послеродовый период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37760" y="4297680"/>
            <a:ext cx="6613855" cy="10972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4F7373"/>
                </a:solidFill>
                <a:latin typeface="Corbel"/>
              </a:rPr>
              <a:t>Определение и границы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EF8F6"/>
            </a:gs>
            <a:gs pos="100000">
              <a:srgbClr val="D0EAE8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36815" y="-2377440"/>
            <a:ext cx="6583680" cy="6583680"/>
          </a:xfrm>
          <a:prstGeom prst="ellipse">
            <a:avLst/>
          </a:prstGeom>
          <a:solidFill>
            <a:srgbClr val="0B8A8A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194560" y="3566160"/>
            <a:ext cx="5669280" cy="5669280"/>
          </a:xfrm>
          <a:prstGeom prst="ellipse">
            <a:avLst/>
          </a:prstGeom>
          <a:solidFill>
            <a:srgbClr val="E4572E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5486262" y="4846320"/>
            <a:ext cx="3840480" cy="3840480"/>
          </a:xfrm>
          <a:prstGeom prst="ellipse">
            <a:avLst/>
          </a:prstGeom>
          <a:solidFill>
            <a:srgbClr val="6D4CE0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57199" y="457200"/>
            <a:ext cx="11277295" cy="109728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19" y="457200"/>
            <a:ext cx="10820095" cy="10972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400" b="0">
                <a:solidFill>
                  <a:srgbClr val="0F2D2E"/>
                </a:solidFill>
                <a:latin typeface="Impact"/>
              </a:rPr>
              <a:t>Послеродовый период длится 42 дня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4F7373"/>
                </a:solidFill>
                <a:latin typeface="Corbel"/>
              </a:rPr>
              <a:t>Физиологические изменения у родильницы: послеродовый период и лохии</a:t>
            </a:r>
          </a:p>
        </p:txBody>
      </p:sp>
      <p:sp>
        <p:nvSpPr>
          <p:cNvPr id="8" name="Rectangle 7"/>
          <p:cNvSpPr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4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2080260"/>
            <a:ext cx="274320" cy="45720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97280" y="1920240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0F2D2E"/>
                </a:solidFill>
                <a:latin typeface="Corbel"/>
              </a:rPr>
              <a:t>Ранний послеродовый период — первые 24 часа после родов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3482340"/>
            <a:ext cx="274320" cy="45720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97280" y="3322320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0F2D2E"/>
                </a:solidFill>
                <a:latin typeface="Corbel"/>
              </a:rPr>
              <a:t>Поздний послеродовый период — с 24 часов до 42 дней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4884419"/>
            <a:ext cx="274320" cy="45720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97280" y="4724399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0F2D2E"/>
                </a:solidFill>
                <a:latin typeface="Corbel"/>
              </a:rPr>
              <a:t>За это время органы и системы возвращаются к дородовому состоянию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15887" y="2080260"/>
            <a:ext cx="274320" cy="45720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873087" y="1920240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0F2D2E"/>
                </a:solidFill>
                <a:latin typeface="Corbel"/>
              </a:rPr>
              <a:t>Наиболее серьёзные осложнения возможны в первые часы после родов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15887" y="3482340"/>
            <a:ext cx="274320" cy="45720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873087" y="3322320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0F2D2E"/>
                </a:solidFill>
                <a:latin typeface="Corbel"/>
              </a:rPr>
              <a:t>Тщательное наблюдение необходимо в течение всего периода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EF8F6"/>
            </a:gs>
            <a:gs pos="100000">
              <a:srgbClr val="D0EAE8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36815" y="-2377440"/>
            <a:ext cx="6583680" cy="6583680"/>
          </a:xfrm>
          <a:prstGeom prst="ellipse">
            <a:avLst/>
          </a:prstGeom>
          <a:solidFill>
            <a:srgbClr val="0B8A8A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194560" y="3566160"/>
            <a:ext cx="5669280" cy="5669280"/>
          </a:xfrm>
          <a:prstGeom prst="ellipse">
            <a:avLst/>
          </a:prstGeom>
          <a:solidFill>
            <a:srgbClr val="E4572E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5486262" y="4846320"/>
            <a:ext cx="3840480" cy="3840480"/>
          </a:xfrm>
          <a:prstGeom prst="ellipse">
            <a:avLst/>
          </a:prstGeom>
          <a:solidFill>
            <a:srgbClr val="6D4CE0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57199" y="457200"/>
            <a:ext cx="11277295" cy="109728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19" y="457200"/>
            <a:ext cx="10820095" cy="10972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400" b="0">
                <a:solidFill>
                  <a:srgbClr val="0F2D2E"/>
                </a:solidFill>
                <a:latin typeface="Impact"/>
              </a:rPr>
              <a:t>Ключевые процессы послеродового периода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4F7373"/>
                </a:solidFill>
                <a:latin typeface="Corbel"/>
              </a:rPr>
              <a:t>Физиологические изменения у родильницы: послеродовый период и лохии</a:t>
            </a:r>
          </a:p>
        </p:txBody>
      </p:sp>
      <p:sp>
        <p:nvSpPr>
          <p:cNvPr id="8" name="Rectangle 7"/>
          <p:cNvSpPr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920240"/>
            <a:ext cx="3423818" cy="416052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Diamond 10"/>
          <p:cNvSpPr/>
          <p:nvPr/>
        </p:nvSpPr>
        <p:spPr>
          <a:xfrm>
            <a:off x="914400" y="2194560"/>
            <a:ext cx="502920" cy="502920"/>
          </a:xfrm>
          <a:prstGeom prst="diamond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14400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2834640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0F2D2E"/>
                </a:solidFill>
                <a:latin typeface="Impact"/>
              </a:rPr>
              <a:t>Инволюция матки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3703320"/>
            <a:ext cx="2875178" cy="224027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4F7373"/>
                </a:solidFill>
                <a:latin typeface="Corbel"/>
              </a:rPr>
              <a:t>Обратное сокращение матки до дородовых размеров, запустевание сосудов плацентарной площадки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3938" y="1920240"/>
            <a:ext cx="3423818" cy="416052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Diamond 15"/>
          <p:cNvSpPr/>
          <p:nvPr/>
        </p:nvSpPr>
        <p:spPr>
          <a:xfrm>
            <a:off x="4658258" y="2194560"/>
            <a:ext cx="502920" cy="502920"/>
          </a:xfrm>
          <a:prstGeom prst="diamond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658258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58258" y="2834640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0F2D2E"/>
                </a:solidFill>
                <a:latin typeface="Impact"/>
              </a:rPr>
              <a:t>Становление лактации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58258" y="3703320"/>
            <a:ext cx="2875178" cy="224027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4F7373"/>
                </a:solidFill>
                <a:latin typeface="Corbel"/>
              </a:rPr>
              <a:t>Запуск и поддержание выработки молока, перестройка гормонального фона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127796" y="1920240"/>
            <a:ext cx="3423818" cy="416052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Diamond 20"/>
          <p:cNvSpPr/>
          <p:nvPr/>
        </p:nvSpPr>
        <p:spPr>
          <a:xfrm>
            <a:off x="8402116" y="2194560"/>
            <a:ext cx="502920" cy="502920"/>
          </a:xfrm>
          <a:prstGeom prst="diamond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402116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02116" y="2834640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0F2D2E"/>
                </a:solidFill>
                <a:latin typeface="Impact"/>
              </a:rPr>
              <a:t>Обратное развитие систем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02116" y="3703320"/>
            <a:ext cx="2875178" cy="224027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4F7373"/>
                </a:solidFill>
                <a:latin typeface="Corbel"/>
              </a:rPr>
              <a:t>Нормализация работы сердечно-сосудистой, мочевыделительной и других систем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EF8F6"/>
            </a:gs>
            <a:gs pos="100000">
              <a:srgbClr val="D0EAE8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3474720" cy="2743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12000" b="0">
                <a:solidFill>
                  <a:srgbClr val="0B0B0B"/>
                </a:solidFill>
                <a:latin typeface="Impact"/>
              </a:rPr>
              <a:t>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828800"/>
            <a:ext cx="6613855" cy="219456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4800" b="0">
                <a:solidFill>
                  <a:srgbClr val="0F2D2E"/>
                </a:solidFill>
                <a:latin typeface="Impact"/>
              </a:rPr>
              <a:t>Инволюция матки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37760" y="4297680"/>
            <a:ext cx="6613855" cy="10972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4F7373"/>
                </a:solidFill>
                <a:latin typeface="Corbel"/>
              </a:rPr>
              <a:t>Обратное развитие главного органа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EF8F6"/>
            </a:gs>
            <a:gs pos="100000">
              <a:srgbClr val="D0EAE8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36815" y="-2377440"/>
            <a:ext cx="6583680" cy="6583680"/>
          </a:xfrm>
          <a:prstGeom prst="ellipse">
            <a:avLst/>
          </a:prstGeom>
          <a:solidFill>
            <a:srgbClr val="0B8A8A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194560" y="3566160"/>
            <a:ext cx="5669280" cy="5669280"/>
          </a:xfrm>
          <a:prstGeom prst="ellipse">
            <a:avLst/>
          </a:prstGeom>
          <a:solidFill>
            <a:srgbClr val="E4572E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5486262" y="4846320"/>
            <a:ext cx="3840480" cy="3840480"/>
          </a:xfrm>
          <a:prstGeom prst="ellipse">
            <a:avLst/>
          </a:prstGeom>
          <a:solidFill>
            <a:srgbClr val="6D4CE0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57199" y="457200"/>
            <a:ext cx="11277295" cy="109728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19" y="457200"/>
            <a:ext cx="10820095" cy="10972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400" b="0">
                <a:solidFill>
                  <a:srgbClr val="0F2D2E"/>
                </a:solidFill>
                <a:latin typeface="Impact"/>
              </a:rPr>
              <a:t>Инволюция матки: этапы обратного развития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4F7373"/>
                </a:solidFill>
                <a:latin typeface="Corbel"/>
              </a:rPr>
              <a:t>Физиологические изменения у родильницы: послеродовый период и лохии</a:t>
            </a:r>
          </a:p>
        </p:txBody>
      </p:sp>
      <p:sp>
        <p:nvSpPr>
          <p:cNvPr id="8" name="Rectangle 7"/>
          <p:cNvSpPr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7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3904487"/>
            <a:ext cx="10911535" cy="54864"/>
          </a:xfrm>
          <a:prstGeom prst="rect">
            <a:avLst/>
          </a:prstGeom>
          <a:solidFill>
            <a:srgbClr val="0B8A8A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994877" y="3520440"/>
            <a:ext cx="18288" cy="228599"/>
          </a:xfrm>
          <a:prstGeom prst="rect">
            <a:avLst/>
          </a:prstGeom>
          <a:solidFill>
            <a:srgbClr val="B88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811997" y="3739896"/>
            <a:ext cx="384048" cy="384048"/>
          </a:xfrm>
          <a:prstGeom prst="ellipse">
            <a:avLst/>
          </a:prstGeom>
          <a:solidFill>
            <a:srgbClr val="B88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930869" y="3858768"/>
            <a:ext cx="146304" cy="146304"/>
          </a:xfrm>
          <a:prstGeom prst="ellipse">
            <a:avLst/>
          </a:prstGeom>
          <a:solidFill>
            <a:srgbClr val="EEF8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40080" y="1828800"/>
            <a:ext cx="3383280" cy="169164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2959" y="1920240"/>
            <a:ext cx="3017520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300" b="0">
                <a:solidFill>
                  <a:srgbClr val="B88300"/>
                </a:solidFill>
                <a:latin typeface="Impact"/>
              </a:rPr>
              <a:t>Сразу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59" y="230428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0F2D2E"/>
                </a:solidFill>
                <a:latin typeface="Impact"/>
              </a:rPr>
              <a:t>Дно на уровне пупка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59" y="2816352"/>
            <a:ext cx="3017520" cy="6583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4F7373"/>
                </a:solidFill>
                <a:latin typeface="Corbel"/>
              </a:rPr>
              <a:t>После родов матка весит около 1000 г, дно пальпируется на уровне пупка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722761" y="4114800"/>
            <a:ext cx="18288" cy="274320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4539881" y="3739896"/>
            <a:ext cx="384048" cy="384048"/>
          </a:xfrm>
          <a:prstGeom prst="ellipse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4658753" y="3858768"/>
            <a:ext cx="146304" cy="146304"/>
          </a:xfrm>
          <a:prstGeom prst="ellipse">
            <a:avLst/>
          </a:prstGeom>
          <a:solidFill>
            <a:srgbClr val="EEF8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3040265" y="4389120"/>
            <a:ext cx="3383280" cy="169164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3223145" y="4480559"/>
            <a:ext cx="3017520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300" b="0">
                <a:solidFill>
                  <a:srgbClr val="0B8A8A"/>
                </a:solidFill>
                <a:latin typeface="Impact"/>
              </a:rPr>
              <a:t>1 сутки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23145" y="486460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0F2D2E"/>
                </a:solidFill>
                <a:latin typeface="Impact"/>
              </a:rPr>
              <a:t>Опускается на 1–2 см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223145" y="5376672"/>
            <a:ext cx="3017520" cy="6583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4F7373"/>
                </a:solidFill>
                <a:latin typeface="Corbel"/>
              </a:rPr>
              <a:t>Дно матки опускается ниже пупка примерно на 1–2 см в сутки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450645" y="3520440"/>
            <a:ext cx="18288" cy="228599"/>
          </a:xfrm>
          <a:prstGeom prst="rect">
            <a:avLst/>
          </a:prstGeom>
          <a:solidFill>
            <a:srgbClr val="E457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7267765" y="3739896"/>
            <a:ext cx="384048" cy="384048"/>
          </a:xfrm>
          <a:prstGeom prst="ellipse">
            <a:avLst/>
          </a:prstGeom>
          <a:solidFill>
            <a:srgbClr val="E457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7386637" y="3858768"/>
            <a:ext cx="146304" cy="146304"/>
          </a:xfrm>
          <a:prstGeom prst="ellipse">
            <a:avLst/>
          </a:prstGeom>
          <a:solidFill>
            <a:srgbClr val="EEF8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5768149" y="1828800"/>
            <a:ext cx="3383280" cy="169164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5951029" y="1920240"/>
            <a:ext cx="3017520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300" b="0">
                <a:solidFill>
                  <a:srgbClr val="E4572E"/>
                </a:solidFill>
                <a:latin typeface="Impact"/>
              </a:rPr>
              <a:t>7–10 дней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951029" y="230428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0F2D2E"/>
                </a:solidFill>
                <a:latin typeface="Impact"/>
              </a:rPr>
              <a:t>Дно за лоном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51029" y="2816352"/>
            <a:ext cx="3017520" cy="6583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4F7373"/>
                </a:solidFill>
                <a:latin typeface="Corbel"/>
              </a:rPr>
              <a:t>К 7–10 суткам дно матки скрывается за лонным сочленением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0178529" y="4114800"/>
            <a:ext cx="18288" cy="274320"/>
          </a:xfrm>
          <a:prstGeom prst="rect">
            <a:avLst/>
          </a:prstGeom>
          <a:solidFill>
            <a:srgbClr val="6D4C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9995649" y="3739896"/>
            <a:ext cx="384048" cy="384048"/>
          </a:xfrm>
          <a:prstGeom prst="ellipse">
            <a:avLst/>
          </a:prstGeom>
          <a:solidFill>
            <a:srgbClr val="6D4C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10114521" y="3858768"/>
            <a:ext cx="146304" cy="146304"/>
          </a:xfrm>
          <a:prstGeom prst="ellipse">
            <a:avLst/>
          </a:prstGeom>
          <a:solidFill>
            <a:srgbClr val="EEF8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8168335" y="4389120"/>
            <a:ext cx="3383280" cy="169164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8351215" y="4480559"/>
            <a:ext cx="3017520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300" b="0">
                <a:solidFill>
                  <a:srgbClr val="6D4CE0"/>
                </a:solidFill>
                <a:latin typeface="Impact"/>
              </a:rPr>
              <a:t>6 недель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51215" y="486460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0F2D2E"/>
                </a:solidFill>
                <a:latin typeface="Impact"/>
              </a:rPr>
              <a:t>Дородовые размеры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351215" y="5376672"/>
            <a:ext cx="3017520" cy="6583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4F7373"/>
                </a:solidFill>
                <a:latin typeface="Corbel"/>
              </a:rPr>
              <a:t>Масса матки уменьшается до 50–70 г, орган возвращается к норме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EF8F6"/>
            </a:gs>
            <a:gs pos="100000">
              <a:srgbClr val="D0EAE8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36815" y="-2377440"/>
            <a:ext cx="6583680" cy="6583680"/>
          </a:xfrm>
          <a:prstGeom prst="ellipse">
            <a:avLst/>
          </a:prstGeom>
          <a:solidFill>
            <a:srgbClr val="0B8A8A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194560" y="3566160"/>
            <a:ext cx="5669280" cy="5669280"/>
          </a:xfrm>
          <a:prstGeom prst="ellipse">
            <a:avLst/>
          </a:prstGeom>
          <a:solidFill>
            <a:srgbClr val="E4572E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5486262" y="4846320"/>
            <a:ext cx="3840480" cy="3840480"/>
          </a:xfrm>
          <a:prstGeom prst="ellipse">
            <a:avLst/>
          </a:prstGeom>
          <a:solidFill>
            <a:srgbClr val="6D4CE0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57199" y="457200"/>
            <a:ext cx="11277295" cy="109728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19" y="457200"/>
            <a:ext cx="10820095" cy="10972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400" b="0">
                <a:solidFill>
                  <a:srgbClr val="0F2D2E"/>
                </a:solidFill>
                <a:latin typeface="Impact"/>
              </a:rPr>
              <a:t>Механизм остановки кровотечения из плацентарной площадки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4F7373"/>
                </a:solidFill>
                <a:latin typeface="Corbel"/>
              </a:rPr>
              <a:t>Физиологические изменения у родильницы: послеродовый период и лохии</a:t>
            </a:r>
          </a:p>
        </p:txBody>
      </p:sp>
      <p:sp>
        <p:nvSpPr>
          <p:cNvPr id="8" name="Rectangle 7"/>
          <p:cNvSpPr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1828800"/>
            <a:ext cx="1904923" cy="1371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7200" b="0">
                <a:solidFill>
                  <a:srgbClr val="B88300"/>
                </a:solidFill>
                <a:latin typeface="Impact"/>
              </a:rPr>
              <a:t>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3291840"/>
            <a:ext cx="822960" cy="64008"/>
          </a:xfrm>
          <a:prstGeom prst="rect">
            <a:avLst/>
          </a:prstGeom>
          <a:solidFill>
            <a:srgbClr val="B88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0080" y="3520440"/>
            <a:ext cx="2270683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0F2D2E"/>
                </a:solidFill>
                <a:latin typeface="Impact"/>
              </a:rPr>
              <a:t>Сокращение миометрия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4389120"/>
            <a:ext cx="2270683" cy="17373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4F7373"/>
                </a:solidFill>
                <a:latin typeface="Corbel"/>
              </a:rPr>
              <a:t>Мышечные волокна сжимают сосуды плацентарной площадки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2682163" y="2286000"/>
            <a:ext cx="457200" cy="384048"/>
          </a:xfrm>
          <a:prstGeom prst="rightArrow">
            <a:avLst/>
          </a:prstGeom>
          <a:solidFill>
            <a:srgbClr val="B88300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367963" y="1828800"/>
            <a:ext cx="1904923" cy="1371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7200" b="0">
                <a:solidFill>
                  <a:srgbClr val="0B8A8A"/>
                </a:solidFill>
                <a:latin typeface="Impact"/>
              </a:rPr>
              <a:t>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367963" y="3291840"/>
            <a:ext cx="822960" cy="64008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367963" y="3520440"/>
            <a:ext cx="2270683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0F2D2E"/>
                </a:solidFill>
                <a:latin typeface="Impact"/>
              </a:rPr>
              <a:t>Тромбоз сосудов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67963" y="4389120"/>
            <a:ext cx="2270683" cy="17373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4F7373"/>
                </a:solidFill>
                <a:latin typeface="Corbel"/>
              </a:rPr>
              <a:t>В сосудах образуются тромбы, закрывающие просвет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5410047" y="2286000"/>
            <a:ext cx="457200" cy="384048"/>
          </a:xfrm>
          <a:prstGeom prst="rightArrow">
            <a:avLst/>
          </a:prstGeom>
          <a:solidFill>
            <a:srgbClr val="0B8A8A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095847" y="1828800"/>
            <a:ext cx="1904923" cy="1371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7200" b="0">
                <a:solidFill>
                  <a:srgbClr val="E4572E"/>
                </a:solidFill>
                <a:latin typeface="Impact"/>
              </a:rPr>
              <a:t>3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095847" y="3291840"/>
            <a:ext cx="822960" cy="64008"/>
          </a:xfrm>
          <a:prstGeom prst="rect">
            <a:avLst/>
          </a:prstGeom>
          <a:solidFill>
            <a:srgbClr val="E457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095847" y="3520440"/>
            <a:ext cx="2270683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0F2D2E"/>
                </a:solidFill>
                <a:latin typeface="Impact"/>
              </a:rPr>
              <a:t>Заживление эндометрия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95847" y="4389120"/>
            <a:ext cx="2270683" cy="17373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4F7373"/>
                </a:solidFill>
                <a:latin typeface="Corbel"/>
              </a:rPr>
              <a:t>Восстановление слизистой оболочки матки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8137931" y="2286000"/>
            <a:ext cx="457200" cy="384048"/>
          </a:xfrm>
          <a:prstGeom prst="rightArrow">
            <a:avLst/>
          </a:prstGeom>
          <a:solidFill>
            <a:srgbClr val="E4572E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823731" y="1828800"/>
            <a:ext cx="1904923" cy="1371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7200" b="0">
                <a:solidFill>
                  <a:srgbClr val="6D4CE0"/>
                </a:solidFill>
                <a:latin typeface="Impact"/>
              </a:rPr>
              <a:t>4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823731" y="3291840"/>
            <a:ext cx="822960" cy="64008"/>
          </a:xfrm>
          <a:prstGeom prst="rect">
            <a:avLst/>
          </a:prstGeom>
          <a:solidFill>
            <a:srgbClr val="6D4C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823731" y="3520440"/>
            <a:ext cx="2270683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0F2D2E"/>
                </a:solidFill>
                <a:latin typeface="Impact"/>
              </a:rPr>
              <a:t>Отпадение струпа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823731" y="4389120"/>
            <a:ext cx="2270683" cy="17373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4F7373"/>
                </a:solidFill>
                <a:latin typeface="Corbel"/>
              </a:rPr>
              <a:t>На 1–2 неделе струп отделяется, возможен кратковременный выброс крови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EF8F6"/>
            </a:gs>
            <a:gs pos="100000">
              <a:srgbClr val="D0EAE8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3474720" cy="2743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12000" b="0">
                <a:solidFill>
                  <a:srgbClr val="0B0B0B"/>
                </a:solidFill>
                <a:latin typeface="Impact"/>
              </a:rPr>
              <a:t>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828800"/>
            <a:ext cx="6613855" cy="219456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4800" b="0">
                <a:solidFill>
                  <a:srgbClr val="0F2D2E"/>
                </a:solidFill>
                <a:latin typeface="Impact"/>
              </a:rPr>
              <a:t>Лохии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37760" y="4297680"/>
            <a:ext cx="6613855" cy="10972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4F7373"/>
                </a:solidFill>
                <a:latin typeface="Corbel"/>
              </a:rPr>
              <a:t>Послеродовые выделения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EF8F6"/>
            </a:gs>
            <a:gs pos="100000">
              <a:srgbClr val="D0EAE8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36815" y="-2377440"/>
            <a:ext cx="6583680" cy="6583680"/>
          </a:xfrm>
          <a:prstGeom prst="ellipse">
            <a:avLst/>
          </a:prstGeom>
          <a:solidFill>
            <a:srgbClr val="0B8A8A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194560" y="3566160"/>
            <a:ext cx="5669280" cy="5669280"/>
          </a:xfrm>
          <a:prstGeom prst="ellipse">
            <a:avLst/>
          </a:prstGeom>
          <a:solidFill>
            <a:srgbClr val="E4572E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5486262" y="4846320"/>
            <a:ext cx="3840480" cy="3840480"/>
          </a:xfrm>
          <a:prstGeom prst="ellipse">
            <a:avLst/>
          </a:prstGeom>
          <a:solidFill>
            <a:srgbClr val="6D4CE0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57199" y="457200"/>
            <a:ext cx="11277295" cy="109728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19" y="457200"/>
            <a:ext cx="10820095" cy="10972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400" b="0">
                <a:solidFill>
                  <a:srgbClr val="0F2D2E"/>
                </a:solidFill>
                <a:latin typeface="Impact"/>
              </a:rPr>
              <a:t>Лохии — это послеродовые выделения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4F7373"/>
                </a:solidFill>
                <a:latin typeface="Corbel"/>
              </a:rPr>
              <a:t>Физиологические изменения у родильницы: послеродовый период и лохии</a:t>
            </a:r>
          </a:p>
        </p:txBody>
      </p:sp>
      <p:sp>
        <p:nvSpPr>
          <p:cNvPr id="8" name="Rectangle 7"/>
          <p:cNvSpPr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10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2080260"/>
            <a:ext cx="274320" cy="45720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97280" y="1920240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0F2D2E"/>
                </a:solidFill>
                <a:latin typeface="Corbel"/>
              </a:rPr>
              <a:t>Состоят из крови, слизи, децидуальной ткани и эпителия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3482340"/>
            <a:ext cx="274320" cy="45720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97280" y="3322320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0F2D2E"/>
                </a:solidFill>
                <a:latin typeface="Corbel"/>
              </a:rPr>
              <a:t>Наблюдаются у всех родильниц независимо от способа родоразрешения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4884419"/>
            <a:ext cx="274320" cy="45720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97280" y="4724399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0F2D2E"/>
                </a:solidFill>
                <a:latin typeface="Corbel"/>
              </a:rPr>
              <a:t>Продолжаются в среднем от 2 до 6 недель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15887" y="2080260"/>
            <a:ext cx="274320" cy="45720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873087" y="1920240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0F2D2E"/>
                </a:solidFill>
                <a:latin typeface="Corbel"/>
              </a:rPr>
              <a:t>Характер выделений меняется по дням послеродового периода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15887" y="3482340"/>
            <a:ext cx="274320" cy="45720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873087" y="3322320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0F2D2E"/>
                </a:solidFill>
                <a:latin typeface="Corbel"/>
              </a:rPr>
              <a:t>Отклонения в характере лохий — сигнал для обследования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EF8F6"/>
            </a:gs>
            <a:gs pos="100000">
              <a:srgbClr val="D0EAE8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36815" y="-2377440"/>
            <a:ext cx="6583680" cy="6583680"/>
          </a:xfrm>
          <a:prstGeom prst="ellipse">
            <a:avLst/>
          </a:prstGeom>
          <a:solidFill>
            <a:srgbClr val="0B8A8A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194560" y="3566160"/>
            <a:ext cx="5669280" cy="5669280"/>
          </a:xfrm>
          <a:prstGeom prst="ellipse">
            <a:avLst/>
          </a:prstGeom>
          <a:solidFill>
            <a:srgbClr val="E4572E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5486262" y="4846320"/>
            <a:ext cx="3840480" cy="3840480"/>
          </a:xfrm>
          <a:prstGeom prst="ellipse">
            <a:avLst/>
          </a:prstGeom>
          <a:solidFill>
            <a:srgbClr val="6D4CE0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57199" y="457200"/>
            <a:ext cx="11277295" cy="109728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19" y="457200"/>
            <a:ext cx="10820095" cy="10972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400" b="0">
                <a:solidFill>
                  <a:srgbClr val="0F2D2E"/>
                </a:solidFill>
                <a:latin typeface="Impact"/>
              </a:rPr>
              <a:t>Виды лохий по срокам и составу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4F7373"/>
                </a:solidFill>
                <a:latin typeface="Corbel"/>
              </a:rPr>
              <a:t>Физиологические изменения у родильницы: послеродовый период и лохии</a:t>
            </a:r>
          </a:p>
        </p:txBody>
      </p:sp>
      <p:sp>
        <p:nvSpPr>
          <p:cNvPr id="8" name="Rectangle 7"/>
          <p:cNvSpPr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11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920240"/>
            <a:ext cx="5227167" cy="411480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2057400"/>
            <a:ext cx="449564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0">
                <a:solidFill>
                  <a:srgbClr val="B88300"/>
                </a:solidFill>
                <a:latin typeface="Impact"/>
              </a:rPr>
              <a:t>Lochia rubra (первые 2–3 дня)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05840" y="2852928"/>
            <a:ext cx="4495647" cy="45720"/>
          </a:xfrm>
          <a:prstGeom prst="rect">
            <a:avLst/>
          </a:prstGeom>
          <a:solidFill>
            <a:srgbClr val="B88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005840" y="3268980"/>
            <a:ext cx="274320" cy="45720"/>
          </a:xfrm>
          <a:prstGeom prst="rect">
            <a:avLst/>
          </a:prstGeom>
          <a:solidFill>
            <a:srgbClr val="B88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463040" y="31089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0F2D2E"/>
                </a:solidFill>
                <a:latin typeface="Corbel"/>
              </a:rPr>
              <a:t>Кровяные выделения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05840" y="3954780"/>
            <a:ext cx="274320" cy="45720"/>
          </a:xfrm>
          <a:prstGeom prst="rect">
            <a:avLst/>
          </a:prstGeom>
          <a:solidFill>
            <a:srgbClr val="B88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463040" y="37947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0F2D2E"/>
                </a:solidFill>
                <a:latin typeface="Corbel"/>
              </a:rPr>
              <a:t>Преобладают эритроциты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05840" y="4640580"/>
            <a:ext cx="274320" cy="45720"/>
          </a:xfrm>
          <a:prstGeom prst="rect">
            <a:avLst/>
          </a:prstGeom>
          <a:solidFill>
            <a:srgbClr val="B88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463040" y="44805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0F2D2E"/>
                </a:solidFill>
                <a:latin typeface="Corbel"/>
              </a:rPr>
              <a:t>Ярко-красный или тёмно-красный цвет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05840" y="5326380"/>
            <a:ext cx="274320" cy="45720"/>
          </a:xfrm>
          <a:prstGeom prst="rect">
            <a:avLst/>
          </a:prstGeom>
          <a:solidFill>
            <a:srgbClr val="B88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463040" y="51663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0F2D2E"/>
                </a:solidFill>
                <a:latin typeface="Corbel"/>
              </a:rPr>
              <a:t>Умеренное количество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24447" y="1920240"/>
            <a:ext cx="5227167" cy="411480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690207" y="2057400"/>
            <a:ext cx="449564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0">
                <a:solidFill>
                  <a:srgbClr val="0B8A8A"/>
                </a:solidFill>
                <a:latin typeface="Impact"/>
              </a:rPr>
              <a:t>Lochia serosa (3–4 сутки)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690207" y="2852928"/>
            <a:ext cx="4495647" cy="45720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690207" y="3268980"/>
            <a:ext cx="274320" cy="45720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147407" y="31089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0F2D2E"/>
                </a:solidFill>
                <a:latin typeface="Corbel"/>
              </a:rPr>
              <a:t>Кровянисто-серозные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690207" y="3954780"/>
            <a:ext cx="274320" cy="45720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147407" y="37947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0F2D2E"/>
                </a:solidFill>
                <a:latin typeface="Corbel"/>
              </a:rPr>
              <a:t>Преобладают лейкоциты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690207" y="4640580"/>
            <a:ext cx="274320" cy="45720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147407" y="44805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0F2D2E"/>
                </a:solidFill>
                <a:latin typeface="Corbel"/>
              </a:rPr>
              <a:t>Розовато-коричневый оттенок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690207" y="5326380"/>
            <a:ext cx="274320" cy="45720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147407" y="51663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0F2D2E"/>
                </a:solidFill>
                <a:latin typeface="Corbel"/>
              </a:rPr>
              <a:t>Количество уменьшается</a:t>
            </a:r>
          </a:p>
        </p:txBody>
      </p:sp>
      <p:sp>
        <p:nvSpPr>
          <p:cNvPr id="32" name="Oval 31"/>
          <p:cNvSpPr/>
          <p:nvPr/>
        </p:nvSpPr>
        <p:spPr>
          <a:xfrm>
            <a:off x="5803239" y="3749039"/>
            <a:ext cx="585216" cy="585216"/>
          </a:xfrm>
          <a:prstGeom prst="ellipse">
            <a:avLst/>
          </a:prstGeom>
          <a:solidFill>
            <a:srgbClr val="EEF8F6"/>
          </a:solidFill>
          <a:ln w="19050">
            <a:solidFill>
              <a:srgbClr val="4F73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6004407" y="3950208"/>
            <a:ext cx="182880" cy="182880"/>
          </a:xfrm>
          <a:prstGeom prst="ellipse">
            <a:avLst/>
          </a:prstGeom>
          <a:solidFill>
            <a:srgbClr val="4F73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EF8F6"/>
            </a:gs>
            <a:gs pos="100000">
              <a:srgbClr val="D0EAE8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36815" y="-2377440"/>
            <a:ext cx="6583680" cy="6583680"/>
          </a:xfrm>
          <a:prstGeom prst="ellipse">
            <a:avLst/>
          </a:prstGeom>
          <a:solidFill>
            <a:srgbClr val="0B8A8A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194560" y="3566160"/>
            <a:ext cx="5669280" cy="5669280"/>
          </a:xfrm>
          <a:prstGeom prst="ellipse">
            <a:avLst/>
          </a:prstGeom>
          <a:solidFill>
            <a:srgbClr val="E4572E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5486262" y="4846320"/>
            <a:ext cx="3840480" cy="3840480"/>
          </a:xfrm>
          <a:prstGeom prst="ellipse">
            <a:avLst/>
          </a:prstGeom>
          <a:solidFill>
            <a:srgbClr val="6D4CE0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57199" y="457200"/>
            <a:ext cx="11277295" cy="109728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19" y="457200"/>
            <a:ext cx="10820095" cy="10972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400" b="0">
                <a:solidFill>
                  <a:srgbClr val="0F2D2E"/>
                </a:solidFill>
                <a:latin typeface="Impact"/>
              </a:rPr>
              <a:t>Lochia alba — завершающая стадия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4F7373"/>
                </a:solidFill>
                <a:latin typeface="Corbel"/>
              </a:rPr>
              <a:t>Физиологические изменения у родильницы: послеродовый период и лохии</a:t>
            </a:r>
          </a:p>
        </p:txBody>
      </p:sp>
      <p:sp>
        <p:nvSpPr>
          <p:cNvPr id="8" name="Rectangle 7"/>
          <p:cNvSpPr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12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920240"/>
            <a:ext cx="3423818" cy="416052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Diamond 10"/>
          <p:cNvSpPr/>
          <p:nvPr/>
        </p:nvSpPr>
        <p:spPr>
          <a:xfrm>
            <a:off x="914400" y="2194560"/>
            <a:ext cx="502920" cy="502920"/>
          </a:xfrm>
          <a:prstGeom prst="diamond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14400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2834640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0F2D2E"/>
                </a:solidFill>
                <a:latin typeface="Impact"/>
              </a:rPr>
              <a:t>Сроки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3703320"/>
            <a:ext cx="2875178" cy="224027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4F7373"/>
                </a:solidFill>
                <a:latin typeface="Corbel"/>
              </a:rPr>
              <a:t>Начиная примерно с 7–10 дня после родов и до 3–6 недель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3938" y="1920240"/>
            <a:ext cx="3423818" cy="416052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Diamond 15"/>
          <p:cNvSpPr/>
          <p:nvPr/>
        </p:nvSpPr>
        <p:spPr>
          <a:xfrm>
            <a:off x="4658258" y="2194560"/>
            <a:ext cx="502920" cy="502920"/>
          </a:xfrm>
          <a:prstGeom prst="diamond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658258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58258" y="2834640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0F2D2E"/>
                </a:solidFill>
                <a:latin typeface="Impact"/>
              </a:rPr>
              <a:t>Состав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58258" y="3703320"/>
            <a:ext cx="2875178" cy="224027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4F7373"/>
                </a:solidFill>
                <a:latin typeface="Corbel"/>
              </a:rPr>
              <a:t>Преобладают слизь, децидуальные клетки и клетки плоского эпителия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127796" y="1920240"/>
            <a:ext cx="3423818" cy="416052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Diamond 20"/>
          <p:cNvSpPr/>
          <p:nvPr/>
        </p:nvSpPr>
        <p:spPr>
          <a:xfrm>
            <a:off x="8402116" y="2194560"/>
            <a:ext cx="502920" cy="502920"/>
          </a:xfrm>
          <a:prstGeom prst="diamond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402116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02116" y="2834640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0F2D2E"/>
                </a:solidFill>
                <a:latin typeface="Impact"/>
              </a:rPr>
              <a:t>Характер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02116" y="3703320"/>
            <a:ext cx="2875178" cy="224027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4F7373"/>
                </a:solidFill>
                <a:latin typeface="Corbel"/>
              </a:rPr>
              <a:t>Слизистые выделения, эритроциты почти исчезают, цвет желтовато-белый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EF8F6"/>
            </a:gs>
            <a:gs pos="100000">
              <a:srgbClr val="D0EAE8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36815" y="-2377440"/>
            <a:ext cx="6583680" cy="6583680"/>
          </a:xfrm>
          <a:prstGeom prst="ellipse">
            <a:avLst/>
          </a:prstGeom>
          <a:solidFill>
            <a:srgbClr val="0B8A8A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194560" y="3566160"/>
            <a:ext cx="5669280" cy="5669280"/>
          </a:xfrm>
          <a:prstGeom prst="ellipse">
            <a:avLst/>
          </a:prstGeom>
          <a:solidFill>
            <a:srgbClr val="E4572E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5486262" y="4846320"/>
            <a:ext cx="3840480" cy="3840480"/>
          </a:xfrm>
          <a:prstGeom prst="ellipse">
            <a:avLst/>
          </a:prstGeom>
          <a:solidFill>
            <a:srgbClr val="6D4CE0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57199" y="457200"/>
            <a:ext cx="11277295" cy="109728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19" y="457200"/>
            <a:ext cx="10820095" cy="10972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400" b="0">
                <a:solidFill>
                  <a:srgbClr val="0F2D2E"/>
                </a:solidFill>
                <a:latin typeface="Impact"/>
              </a:rPr>
              <a:t>Нормальные параметры лохий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4F7373"/>
                </a:solidFill>
                <a:latin typeface="Corbel"/>
              </a:rPr>
              <a:t>Физиологические изменения у родильницы: послеродовый период и лохии</a:t>
            </a:r>
          </a:p>
        </p:txBody>
      </p:sp>
      <p:sp>
        <p:nvSpPr>
          <p:cNvPr id="8" name="Rectangle 7"/>
          <p:cNvSpPr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13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920240"/>
            <a:ext cx="3423818" cy="338328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4400" y="2240280"/>
            <a:ext cx="2875178" cy="12801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7200" b="0">
                <a:solidFill>
                  <a:srgbClr val="B88300"/>
                </a:solidFill>
                <a:latin typeface="Impact"/>
              </a:rPr>
              <a:t>2–6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14400" y="3657600"/>
            <a:ext cx="457200" cy="45720"/>
          </a:xfrm>
          <a:prstGeom prst="rect">
            <a:avLst/>
          </a:prstGeom>
          <a:solidFill>
            <a:srgbClr val="B88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4400" y="3840480"/>
            <a:ext cx="2875178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0F2D2E"/>
                </a:solidFill>
                <a:latin typeface="Corbel"/>
              </a:rPr>
              <a:t>недель в среднем продолжается выделение лохий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892040"/>
            <a:ext cx="2875178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4F7373"/>
                </a:solidFill>
                <a:latin typeface="Corbel"/>
              </a:rPr>
              <a:t>Источник: WHO, Merck Manual, 2024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3938" y="1920240"/>
            <a:ext cx="3423818" cy="338328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658258" y="2240280"/>
            <a:ext cx="2875178" cy="12801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7200" b="0">
                <a:solidFill>
                  <a:srgbClr val="0B8A8A"/>
                </a:solidFill>
                <a:latin typeface="Impact"/>
              </a:rPr>
              <a:t>до 6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658258" y="3657600"/>
            <a:ext cx="457200" cy="45720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658258" y="3840480"/>
            <a:ext cx="2875178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0F2D2E"/>
                </a:solidFill>
                <a:latin typeface="Corbel"/>
              </a:rPr>
              <a:t>недель — максимальная нормальная длительность выделений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58258" y="4892040"/>
            <a:ext cx="2875178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4F7373"/>
                </a:solidFill>
                <a:latin typeface="Corbel"/>
              </a:rPr>
              <a:t>Источник: Merck Manual, 2024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127796" y="1920240"/>
            <a:ext cx="3423818" cy="338328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402116" y="2240280"/>
            <a:ext cx="2875178" cy="12801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7200" b="0">
                <a:solidFill>
                  <a:srgbClr val="E4572E"/>
                </a:solidFill>
                <a:latin typeface="Impact"/>
              </a:rPr>
              <a:t>42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402116" y="3657600"/>
            <a:ext cx="457200" cy="45720"/>
          </a:xfrm>
          <a:prstGeom prst="rect">
            <a:avLst/>
          </a:prstGeom>
          <a:solidFill>
            <a:srgbClr val="E457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402116" y="3840480"/>
            <a:ext cx="2875178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0F2D2E"/>
                </a:solidFill>
                <a:latin typeface="Corbel"/>
              </a:rPr>
              <a:t>дня — полная длительность послеродового периода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02116" y="4892040"/>
            <a:ext cx="2875178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4F7373"/>
                </a:solidFill>
                <a:latin typeface="Corbel"/>
              </a:rPr>
              <a:t>Источник: Минздрав РФ, 2024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760720"/>
            <a:ext cx="10911535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4F7373"/>
                </a:solidFill>
                <a:latin typeface="Corbel"/>
              </a:rPr>
              <a:t>Нормальные показатели послеродовых выделений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EF8F6"/>
            </a:gs>
            <a:gs pos="100000">
              <a:srgbClr val="D0EAE8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3474720" cy="2743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12000" b="0">
                <a:solidFill>
                  <a:srgbClr val="0B0B0B"/>
                </a:solidFill>
                <a:latin typeface="Impact"/>
              </a:rPr>
              <a:t>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828800"/>
            <a:ext cx="6613855" cy="219456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4800" b="0">
                <a:solidFill>
                  <a:srgbClr val="0F2D2E"/>
                </a:solidFill>
                <a:latin typeface="Impact"/>
              </a:rPr>
              <a:t>Изменения других органов и систем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37760" y="4297680"/>
            <a:ext cx="6613855" cy="10972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4F7373"/>
                </a:solidFill>
                <a:latin typeface="Corbel"/>
              </a:rPr>
              <a:t>Системная перестройка организма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EF8F6"/>
            </a:gs>
            <a:gs pos="100000">
              <a:srgbClr val="D0EAE8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36815" y="-2377440"/>
            <a:ext cx="6583680" cy="6583680"/>
          </a:xfrm>
          <a:prstGeom prst="ellipse">
            <a:avLst/>
          </a:prstGeom>
          <a:solidFill>
            <a:srgbClr val="0B8A8A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194560" y="3566160"/>
            <a:ext cx="5669280" cy="5669280"/>
          </a:xfrm>
          <a:prstGeom prst="ellipse">
            <a:avLst/>
          </a:prstGeom>
          <a:solidFill>
            <a:srgbClr val="E4572E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5486262" y="4846320"/>
            <a:ext cx="3840480" cy="3840480"/>
          </a:xfrm>
          <a:prstGeom prst="ellipse">
            <a:avLst/>
          </a:prstGeom>
          <a:solidFill>
            <a:srgbClr val="6D4CE0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57199" y="457200"/>
            <a:ext cx="11277295" cy="109728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19" y="457200"/>
            <a:ext cx="10820095" cy="10972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400" b="0">
                <a:solidFill>
                  <a:srgbClr val="0F2D2E"/>
                </a:solidFill>
                <a:latin typeface="Impact"/>
              </a:rPr>
              <a:t>Системные изменения в послеродовом периоде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4F7373"/>
                </a:solidFill>
                <a:latin typeface="Corbel"/>
              </a:rPr>
              <a:t>Физиологические изменения у родильницы: послеродовый период и лохии</a:t>
            </a:r>
          </a:p>
        </p:txBody>
      </p:sp>
      <p:sp>
        <p:nvSpPr>
          <p:cNvPr id="8" name="Rectangle 7"/>
          <p:cNvSpPr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15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40080" y="1920240"/>
          <a:ext cx="10911535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7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371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371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0B0B0B"/>
                          </a:solidFill>
                          <a:latin typeface="Impact"/>
                        </a:rPr>
                        <a:t>Система</a:t>
                      </a:r>
                    </a:p>
                  </a:txBody>
                  <a:tcPr marL="137160" marR="137160" anchor="ctr">
                    <a:solidFill>
                      <a:srgbClr val="0B8A8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0B0B0B"/>
                          </a:solidFill>
                          <a:latin typeface="Impact"/>
                        </a:rPr>
                        <a:t>Изменения</a:t>
                      </a:r>
                    </a:p>
                  </a:txBody>
                  <a:tcPr marL="137160" marR="137160" anchor="ctr">
                    <a:solidFill>
                      <a:srgbClr val="0B8A8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0B0B0B"/>
                          </a:solidFill>
                          <a:latin typeface="Impact"/>
                        </a:rPr>
                        <a:t>Сроки нормализации</a:t>
                      </a:r>
                    </a:p>
                  </a:txBody>
                  <a:tcPr marL="137160" marR="137160" anchor="ctr">
                    <a:solidFill>
                      <a:srgbClr val="0B8A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0F2D2E"/>
                          </a:solidFill>
                          <a:latin typeface="Corbel"/>
                        </a:rPr>
                        <a:t>Мочевыделительная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0F2D2E"/>
                          </a:solidFill>
                          <a:latin typeface="Corbel"/>
                        </a:rPr>
                        <a:t>Отечность и гиперемия стенки мочевого пузыря, снижение тонуса, риск задержки мочи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0F2D2E"/>
                          </a:solidFill>
                          <a:latin typeface="Corbel"/>
                        </a:rPr>
                        <a:t>1–14 дней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0F2D2E"/>
                          </a:solidFill>
                          <a:latin typeface="Corbel"/>
                        </a:rPr>
                        <a:t>Сердечно-сосудистая</a:t>
                      </a:r>
                    </a:p>
                  </a:txBody>
                  <a:tcPr marL="137160" marR="137160" anchor="ctr">
                    <a:solidFill>
                      <a:srgbClr val="F6FC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0F2D2E"/>
                          </a:solidFill>
                          <a:latin typeface="Corbel"/>
                        </a:rPr>
                        <a:t>Увеличение сердечного выброса, затем постепенное снижение</a:t>
                      </a:r>
                    </a:p>
                  </a:txBody>
                  <a:tcPr marL="137160" marR="137160" anchor="ctr">
                    <a:solidFill>
                      <a:srgbClr val="F6FC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0F2D2E"/>
                          </a:solidFill>
                          <a:latin typeface="Corbel"/>
                        </a:rPr>
                        <a:t>Несколько недель</a:t>
                      </a:r>
                    </a:p>
                  </a:txBody>
                  <a:tcPr marL="137160" marR="137160" anchor="ctr">
                    <a:solidFill>
                      <a:srgbClr val="F6FC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0F2D2E"/>
                          </a:solidFill>
                          <a:latin typeface="Corbel"/>
                        </a:rPr>
                        <a:t>Кроветворная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0F2D2E"/>
                          </a:solidFill>
                          <a:latin typeface="Corbel"/>
                        </a:rPr>
                        <a:t>Лейкоцитоз до 20–30 тыс., повышенный фибриноген, гиперкоагуляция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0F2D2E"/>
                          </a:solidFill>
                          <a:latin typeface="Corbel"/>
                        </a:rPr>
                        <a:t>1–2 недели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0F2D2E"/>
                          </a:solidFill>
                          <a:latin typeface="Corbel"/>
                        </a:rPr>
                        <a:t>Эндокринная</a:t>
                      </a:r>
                    </a:p>
                  </a:txBody>
                  <a:tcPr marL="137160" marR="137160" anchor="ctr">
                    <a:solidFill>
                      <a:srgbClr val="F6FC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0F2D2E"/>
                          </a:solidFill>
                          <a:latin typeface="Corbel"/>
                        </a:rPr>
                        <a:t>Снижение эстрогена и прогестерона, запуск лактации</a:t>
                      </a:r>
                    </a:p>
                  </a:txBody>
                  <a:tcPr marL="137160" marR="137160" anchor="ctr">
                    <a:solidFill>
                      <a:srgbClr val="F6FC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0F2D2E"/>
                          </a:solidFill>
                          <a:latin typeface="Corbel"/>
                        </a:rPr>
                        <a:t>6 недель</a:t>
                      </a:r>
                    </a:p>
                  </a:txBody>
                  <a:tcPr marL="137160" marR="137160" anchor="ctr">
                    <a:solidFill>
                      <a:srgbClr val="F6FC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EF8F6"/>
            </a:gs>
            <a:gs pos="100000">
              <a:srgbClr val="D0EAE8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36815" y="-2377440"/>
            <a:ext cx="6583680" cy="6583680"/>
          </a:xfrm>
          <a:prstGeom prst="ellipse">
            <a:avLst/>
          </a:prstGeom>
          <a:solidFill>
            <a:srgbClr val="0B8A8A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194560" y="3566160"/>
            <a:ext cx="5669280" cy="5669280"/>
          </a:xfrm>
          <a:prstGeom prst="ellipse">
            <a:avLst/>
          </a:prstGeom>
          <a:solidFill>
            <a:srgbClr val="E4572E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5486262" y="4846320"/>
            <a:ext cx="3840480" cy="3840480"/>
          </a:xfrm>
          <a:prstGeom prst="ellipse">
            <a:avLst/>
          </a:prstGeom>
          <a:solidFill>
            <a:srgbClr val="6D4CE0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57199" y="457200"/>
            <a:ext cx="11277295" cy="109728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19" y="457200"/>
            <a:ext cx="10820095" cy="10972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400" b="0">
                <a:solidFill>
                  <a:srgbClr val="0F2D2E"/>
                </a:solidFill>
                <a:latin typeface="Impact"/>
              </a:rPr>
              <a:t>Сроки нормализации ключевых показателей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4F7373"/>
                </a:solidFill>
                <a:latin typeface="Corbel"/>
              </a:rPr>
              <a:t>Физиологические изменения у родильницы: послеродовый период и лохии</a:t>
            </a:r>
          </a:p>
        </p:txBody>
      </p:sp>
      <p:sp>
        <p:nvSpPr>
          <p:cNvPr id="8" name="Rectangle 7"/>
          <p:cNvSpPr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16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1828800"/>
            <a:ext cx="7223760" cy="4206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1" name="Chart 10"/>
          <p:cNvGraphicFramePr>
            <a:graphicFrameLocks noGrp="1"/>
          </p:cNvGraphicFramePr>
          <p:nvPr/>
        </p:nvGraphicFramePr>
        <p:xfrm>
          <a:off x="822959" y="1965960"/>
          <a:ext cx="6858000" cy="3931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Rectangle 11"/>
          <p:cNvSpPr/>
          <p:nvPr/>
        </p:nvSpPr>
        <p:spPr>
          <a:xfrm>
            <a:off x="8229600" y="1828800"/>
            <a:ext cx="3322015" cy="4206240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549640" y="2148840"/>
            <a:ext cx="2681935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0B0B0B"/>
                </a:solidFill>
                <a:latin typeface="Impact"/>
              </a:rPr>
              <a:t>ВЫВОД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49640" y="2697480"/>
            <a:ext cx="2681935" cy="3108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0B0B0B"/>
                </a:solidFill>
                <a:latin typeface="Impact"/>
              </a:rPr>
              <a:t>Инволюция матки — самый длительный процесс восстановления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6071616"/>
            <a:ext cx="9814255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4F7373"/>
                </a:solidFill>
                <a:latin typeface="Corbel"/>
              </a:rPr>
              <a:t>Составлено по данным Merck Manual и NIH, 2024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EF8F6"/>
            </a:gs>
            <a:gs pos="100000">
              <a:srgbClr val="D0EAE8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3474720" cy="2743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12000" b="0">
                <a:solidFill>
                  <a:srgbClr val="0B0B0B"/>
                </a:solidFill>
                <a:latin typeface="Impact"/>
              </a:rPr>
              <a:t>05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828800"/>
            <a:ext cx="6613855" cy="219456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4800" b="0">
                <a:solidFill>
                  <a:srgbClr val="0F2D2E"/>
                </a:solidFill>
                <a:latin typeface="Impact"/>
              </a:rPr>
              <a:t>Критерии нормального течения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37760" y="4297680"/>
            <a:ext cx="6613855" cy="10972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4F7373"/>
                </a:solidFill>
                <a:latin typeface="Corbel"/>
              </a:rPr>
              <a:t>Что считается нормой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EF8F6"/>
            </a:gs>
            <a:gs pos="100000">
              <a:srgbClr val="D0EAE8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36815" y="-2377440"/>
            <a:ext cx="6583680" cy="6583680"/>
          </a:xfrm>
          <a:prstGeom prst="ellipse">
            <a:avLst/>
          </a:prstGeom>
          <a:solidFill>
            <a:srgbClr val="0B8A8A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194560" y="3566160"/>
            <a:ext cx="5669280" cy="5669280"/>
          </a:xfrm>
          <a:prstGeom prst="ellipse">
            <a:avLst/>
          </a:prstGeom>
          <a:solidFill>
            <a:srgbClr val="E4572E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5486262" y="4846320"/>
            <a:ext cx="3840480" cy="3840480"/>
          </a:xfrm>
          <a:prstGeom prst="ellipse">
            <a:avLst/>
          </a:prstGeom>
          <a:solidFill>
            <a:srgbClr val="6D4CE0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57199" y="457200"/>
            <a:ext cx="11277295" cy="109728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19" y="457200"/>
            <a:ext cx="10820095" cy="10972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400" b="0">
                <a:solidFill>
                  <a:srgbClr val="0F2D2E"/>
                </a:solidFill>
                <a:latin typeface="Impact"/>
              </a:rPr>
              <a:t>Критерии нормального послеродового периода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4F7373"/>
                </a:solidFill>
                <a:latin typeface="Corbel"/>
              </a:rPr>
              <a:t>Физиологические изменения у родильницы: послеродовый период и лохии</a:t>
            </a:r>
          </a:p>
        </p:txBody>
      </p:sp>
      <p:sp>
        <p:nvSpPr>
          <p:cNvPr id="8" name="Rectangle 7"/>
          <p:cNvSpPr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18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2080260"/>
            <a:ext cx="274320" cy="45720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97280" y="1920240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0F2D2E"/>
                </a:solidFill>
                <a:latin typeface="Corbel"/>
              </a:rPr>
              <a:t>Удовлетворительное общее состояние женщины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3482340"/>
            <a:ext cx="274320" cy="45720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97280" y="3322320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0F2D2E"/>
                </a:solidFill>
                <a:latin typeface="Corbel"/>
              </a:rPr>
              <a:t>Нормальная температура тела, пульс и артериальное давление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4884419"/>
            <a:ext cx="274320" cy="45720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97280" y="4724399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0F2D2E"/>
                </a:solidFill>
                <a:latin typeface="Corbel"/>
              </a:rPr>
              <a:t>Соответствующий сроку темп инволюции матки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15887" y="2080260"/>
            <a:ext cx="274320" cy="45720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873087" y="1920240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0F2D2E"/>
                </a:solidFill>
                <a:latin typeface="Corbel"/>
              </a:rPr>
              <a:t>Нормальное количество и состав лохий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15887" y="3482340"/>
            <a:ext cx="274320" cy="45720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873087" y="3322320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0F2D2E"/>
                </a:solidFill>
                <a:latin typeface="Corbel"/>
              </a:rPr>
              <a:t>Становление лактации без признаков воспаления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EF8F6"/>
            </a:gs>
            <a:gs pos="100000">
              <a:srgbClr val="D0EAE8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36815" y="-2377440"/>
            <a:ext cx="6583680" cy="6583680"/>
          </a:xfrm>
          <a:prstGeom prst="ellipse">
            <a:avLst/>
          </a:prstGeom>
          <a:solidFill>
            <a:srgbClr val="0B8A8A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194560" y="3566160"/>
            <a:ext cx="5669280" cy="5669280"/>
          </a:xfrm>
          <a:prstGeom prst="ellipse">
            <a:avLst/>
          </a:prstGeom>
          <a:solidFill>
            <a:srgbClr val="E4572E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5486262" y="4846320"/>
            <a:ext cx="3840480" cy="3840480"/>
          </a:xfrm>
          <a:prstGeom prst="ellipse">
            <a:avLst/>
          </a:prstGeom>
          <a:solidFill>
            <a:srgbClr val="6D4CE0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57199" y="457200"/>
            <a:ext cx="11277295" cy="109728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19" y="457200"/>
            <a:ext cx="10820095" cy="10972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400" b="0">
                <a:solidFill>
                  <a:srgbClr val="0F2D2E"/>
                </a:solidFill>
                <a:latin typeface="Impact"/>
              </a:rPr>
              <a:t>Норма vs Отклонения в характере лохий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4F7373"/>
                </a:solidFill>
                <a:latin typeface="Corbel"/>
              </a:rPr>
              <a:t>Физиологические изменения у родильницы: послеродовый период и лохии</a:t>
            </a:r>
          </a:p>
        </p:txBody>
      </p:sp>
      <p:sp>
        <p:nvSpPr>
          <p:cNvPr id="8" name="Rectangle 7"/>
          <p:cNvSpPr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19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920240"/>
            <a:ext cx="5227167" cy="411480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2057400"/>
            <a:ext cx="449564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0">
                <a:solidFill>
                  <a:srgbClr val="B88300"/>
                </a:solidFill>
                <a:latin typeface="Impact"/>
              </a:rPr>
              <a:t>Норма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05840" y="2852928"/>
            <a:ext cx="4495647" cy="45720"/>
          </a:xfrm>
          <a:prstGeom prst="rect">
            <a:avLst/>
          </a:prstGeom>
          <a:solidFill>
            <a:srgbClr val="B88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005840" y="3268980"/>
            <a:ext cx="274320" cy="45720"/>
          </a:xfrm>
          <a:prstGeom prst="rect">
            <a:avLst/>
          </a:prstGeom>
          <a:solidFill>
            <a:srgbClr val="B88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463040" y="31089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0F2D2E"/>
                </a:solidFill>
                <a:latin typeface="Corbel"/>
              </a:rPr>
              <a:t>Постепенное уменьшение количества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05840" y="3954780"/>
            <a:ext cx="274320" cy="45720"/>
          </a:xfrm>
          <a:prstGeom prst="rect">
            <a:avLst/>
          </a:prstGeom>
          <a:solidFill>
            <a:srgbClr val="B88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463040" y="37947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0F2D2E"/>
                </a:solidFill>
                <a:latin typeface="Corbel"/>
              </a:rPr>
              <a:t>Последовательная смена цвета от красного к белому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05840" y="4640580"/>
            <a:ext cx="274320" cy="45720"/>
          </a:xfrm>
          <a:prstGeom prst="rect">
            <a:avLst/>
          </a:prstGeom>
          <a:solidFill>
            <a:srgbClr val="B88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463040" y="44805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0F2D2E"/>
                </a:solidFill>
                <a:latin typeface="Corbel"/>
              </a:rPr>
              <a:t>Отсутствие неприятного запаха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05840" y="5326380"/>
            <a:ext cx="274320" cy="45720"/>
          </a:xfrm>
          <a:prstGeom prst="rect">
            <a:avLst/>
          </a:prstGeom>
          <a:solidFill>
            <a:srgbClr val="B88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463040" y="51663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0F2D2E"/>
                </a:solidFill>
                <a:latin typeface="Corbel"/>
              </a:rPr>
              <a:t>Прекращение в течение 2–6 недель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24447" y="1920240"/>
            <a:ext cx="5227167" cy="411480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690207" y="2057400"/>
            <a:ext cx="449564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0">
                <a:solidFill>
                  <a:srgbClr val="0B8A8A"/>
                </a:solidFill>
                <a:latin typeface="Impact"/>
              </a:rPr>
              <a:t>Тревожные признаки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690207" y="2852928"/>
            <a:ext cx="4495647" cy="45720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690207" y="3268980"/>
            <a:ext cx="274320" cy="45720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147407" y="31089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0F2D2E"/>
                </a:solidFill>
                <a:latin typeface="Corbel"/>
              </a:rPr>
              <a:t>Резкое увеличение количества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690207" y="3954780"/>
            <a:ext cx="274320" cy="45720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147407" y="37947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0F2D2E"/>
                </a:solidFill>
                <a:latin typeface="Corbel"/>
              </a:rPr>
              <a:t>Возврат ярко-красного цвета после светлых выделений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690207" y="4640580"/>
            <a:ext cx="274320" cy="45720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147407" y="44805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0F2D2E"/>
                </a:solidFill>
                <a:latin typeface="Corbel"/>
              </a:rPr>
              <a:t>Гнилостный или неприятный запах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690207" y="5326380"/>
            <a:ext cx="274320" cy="45720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147407" y="5166360"/>
            <a:ext cx="4038447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0F2D2E"/>
                </a:solidFill>
                <a:latin typeface="Corbel"/>
              </a:rPr>
              <a:t>Сохранение выделений более 6 недель</a:t>
            </a:r>
          </a:p>
        </p:txBody>
      </p:sp>
      <p:sp>
        <p:nvSpPr>
          <p:cNvPr id="32" name="Oval 31"/>
          <p:cNvSpPr/>
          <p:nvPr/>
        </p:nvSpPr>
        <p:spPr>
          <a:xfrm>
            <a:off x="5803239" y="3749039"/>
            <a:ext cx="585216" cy="585216"/>
          </a:xfrm>
          <a:prstGeom prst="ellipse">
            <a:avLst/>
          </a:prstGeom>
          <a:solidFill>
            <a:srgbClr val="EEF8F6"/>
          </a:solidFill>
          <a:ln w="19050">
            <a:solidFill>
              <a:srgbClr val="4F73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6004407" y="3950208"/>
            <a:ext cx="182880" cy="182880"/>
          </a:xfrm>
          <a:prstGeom prst="ellipse">
            <a:avLst/>
          </a:prstGeom>
          <a:solidFill>
            <a:srgbClr val="4F73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EF8F6"/>
            </a:gs>
            <a:gs pos="100000">
              <a:srgbClr val="D0EAE8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3474720" cy="2743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12000" b="0">
                <a:solidFill>
                  <a:srgbClr val="0B0B0B"/>
                </a:solidFill>
                <a:latin typeface="Impact"/>
              </a:rPr>
              <a:t>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828800"/>
            <a:ext cx="6613855" cy="219456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4800" b="0">
                <a:solidFill>
                  <a:srgbClr val="0F2D2E"/>
                </a:solidFill>
                <a:latin typeface="Impact"/>
              </a:rPr>
              <a:t>Опасные признаки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37760" y="4297680"/>
            <a:ext cx="6613855" cy="10972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4F7373"/>
                </a:solidFill>
                <a:latin typeface="Corbel"/>
              </a:rPr>
              <a:t>Когда необходимо обратиться за помощью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EF8F6"/>
            </a:gs>
            <a:gs pos="100000">
              <a:srgbClr val="D0EAE8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36815" y="-2377440"/>
            <a:ext cx="6583680" cy="6583680"/>
          </a:xfrm>
          <a:prstGeom prst="ellipse">
            <a:avLst/>
          </a:prstGeom>
          <a:solidFill>
            <a:srgbClr val="0B8A8A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194560" y="3566160"/>
            <a:ext cx="5669280" cy="5669280"/>
          </a:xfrm>
          <a:prstGeom prst="ellipse">
            <a:avLst/>
          </a:prstGeom>
          <a:solidFill>
            <a:srgbClr val="E4572E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5486262" y="4846320"/>
            <a:ext cx="3840480" cy="3840480"/>
          </a:xfrm>
          <a:prstGeom prst="ellipse">
            <a:avLst/>
          </a:prstGeom>
          <a:solidFill>
            <a:srgbClr val="6D4CE0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57199" y="457200"/>
            <a:ext cx="11277295" cy="109728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19" y="457200"/>
            <a:ext cx="10820095" cy="10972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400" b="0">
                <a:solidFill>
                  <a:srgbClr val="0F2D2E"/>
                </a:solidFill>
                <a:latin typeface="Impact"/>
              </a:rPr>
              <a:t>Симптомы, требующие немедленного обращения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4F7373"/>
                </a:solidFill>
                <a:latin typeface="Corbel"/>
              </a:rPr>
              <a:t>Физиологические изменения у родильницы: послеродовый период и лохии</a:t>
            </a:r>
          </a:p>
        </p:txBody>
      </p:sp>
      <p:sp>
        <p:nvSpPr>
          <p:cNvPr id="8" name="Rectangle 7"/>
          <p:cNvSpPr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21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920240"/>
            <a:ext cx="3423818" cy="416052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Diamond 10"/>
          <p:cNvSpPr/>
          <p:nvPr/>
        </p:nvSpPr>
        <p:spPr>
          <a:xfrm>
            <a:off x="914400" y="2194560"/>
            <a:ext cx="502920" cy="502920"/>
          </a:xfrm>
          <a:prstGeom prst="diamond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14400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2834640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0F2D2E"/>
                </a:solidFill>
                <a:latin typeface="Impact"/>
              </a:rPr>
              <a:t>Обильное кровотечение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3703320"/>
            <a:ext cx="2875178" cy="224027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4F7373"/>
                </a:solidFill>
                <a:latin typeface="Corbel"/>
              </a:rPr>
              <a:t>Промокание более одной прокладки за час, крупные сгустки размером с мяч для гольфа и больше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3938" y="1920240"/>
            <a:ext cx="3423818" cy="416052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Diamond 15"/>
          <p:cNvSpPr/>
          <p:nvPr/>
        </p:nvSpPr>
        <p:spPr>
          <a:xfrm>
            <a:off x="4658258" y="2194560"/>
            <a:ext cx="502920" cy="502920"/>
          </a:xfrm>
          <a:prstGeom prst="diamond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658258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58258" y="2834640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0F2D2E"/>
                </a:solidFill>
                <a:latin typeface="Impact"/>
              </a:rPr>
              <a:t>Признаки инфекции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58258" y="3703320"/>
            <a:ext cx="2875178" cy="224027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4F7373"/>
                </a:solidFill>
                <a:latin typeface="Corbel"/>
              </a:rPr>
              <a:t>Температура выше 38°C, озноб, неприятный запах выделений, боль внизу живота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127796" y="1920240"/>
            <a:ext cx="3423818" cy="416052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Diamond 20"/>
          <p:cNvSpPr/>
          <p:nvPr/>
        </p:nvSpPr>
        <p:spPr>
          <a:xfrm>
            <a:off x="8402116" y="2194560"/>
            <a:ext cx="502920" cy="502920"/>
          </a:xfrm>
          <a:prstGeom prst="diamond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402116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02116" y="2834640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0F2D2E"/>
                </a:solidFill>
                <a:latin typeface="Impact"/>
              </a:rPr>
              <a:t>Тромбоз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02116" y="3703320"/>
            <a:ext cx="2875178" cy="224027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4F7373"/>
                </a:solidFill>
                <a:latin typeface="Corbel"/>
              </a:rPr>
              <a:t>Боль и отёк одной голени, боль в груди, одышка — признаки тромбоэмболии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EF8F6"/>
            </a:gs>
            <a:gs pos="100000">
              <a:srgbClr val="D0EAE8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36815" y="-2377440"/>
            <a:ext cx="6583680" cy="6583680"/>
          </a:xfrm>
          <a:prstGeom prst="ellipse">
            <a:avLst/>
          </a:prstGeom>
          <a:solidFill>
            <a:srgbClr val="0B8A8A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194560" y="3566160"/>
            <a:ext cx="5669280" cy="5669280"/>
          </a:xfrm>
          <a:prstGeom prst="ellipse">
            <a:avLst/>
          </a:prstGeom>
          <a:solidFill>
            <a:srgbClr val="E4572E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5486262" y="4846320"/>
            <a:ext cx="3840480" cy="3840480"/>
          </a:xfrm>
          <a:prstGeom prst="ellipse">
            <a:avLst/>
          </a:prstGeom>
          <a:solidFill>
            <a:srgbClr val="6D4CE0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57199" y="457200"/>
            <a:ext cx="11277295" cy="109728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19" y="457200"/>
            <a:ext cx="10820095" cy="10972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400" b="0">
                <a:solidFill>
                  <a:srgbClr val="0F2D2E"/>
                </a:solidFill>
                <a:latin typeface="Impact"/>
              </a:rPr>
              <a:t>Ключевые выводы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4F7373"/>
                </a:solidFill>
                <a:latin typeface="Corbel"/>
              </a:rPr>
              <a:t>Физиологические изменения у родильницы: послеродовый период и лохии</a:t>
            </a:r>
          </a:p>
        </p:txBody>
      </p:sp>
      <p:sp>
        <p:nvSpPr>
          <p:cNvPr id="8" name="Rectangle 7"/>
          <p:cNvSpPr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22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874519"/>
            <a:ext cx="10911535" cy="692017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4400" y="1874519"/>
            <a:ext cx="1005840" cy="69201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200" b="0">
                <a:solidFill>
                  <a:srgbClr val="0B8A8A"/>
                </a:solidFill>
                <a:latin typeface="Impact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03120" y="1874519"/>
            <a:ext cx="9174175" cy="69201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0F2D2E"/>
                </a:solidFill>
                <a:latin typeface="Corbel"/>
              </a:rPr>
              <a:t>Послеродовый период длится 42 дня и включает инволюцию всех систем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2660903"/>
            <a:ext cx="10911535" cy="692017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4400" y="2660903"/>
            <a:ext cx="1005840" cy="69201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200" b="0">
                <a:solidFill>
                  <a:srgbClr val="0B8A8A"/>
                </a:solidFill>
                <a:latin typeface="Impact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03120" y="2660903"/>
            <a:ext cx="9174175" cy="69201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0F2D2E"/>
                </a:solidFill>
                <a:latin typeface="Corbel"/>
              </a:rPr>
              <a:t>Инволюция матки — самый длительный процесс, завершается к 6 неделям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447287"/>
            <a:ext cx="10911535" cy="692017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14400" y="3447287"/>
            <a:ext cx="1005840" cy="69201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200" b="0">
                <a:solidFill>
                  <a:srgbClr val="0B8A8A"/>
                </a:solidFill>
                <a:latin typeface="Impac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03120" y="3447287"/>
            <a:ext cx="9174175" cy="69201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0F2D2E"/>
                </a:solidFill>
                <a:latin typeface="Corbel"/>
              </a:rPr>
              <a:t>Лохии последовательно меняют характер от кровяных к слизистым за 2–6 недель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233672"/>
            <a:ext cx="10911535" cy="692017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14400" y="4233672"/>
            <a:ext cx="1005840" cy="69201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200" b="0">
                <a:solidFill>
                  <a:srgbClr val="0B8A8A"/>
                </a:solidFill>
                <a:latin typeface="Impac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03120" y="4233672"/>
            <a:ext cx="9174175" cy="69201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0F2D2E"/>
                </a:solidFill>
                <a:latin typeface="Corbel"/>
              </a:rPr>
              <a:t>Нормальные лохии: постепенное уменьшение, смена цвета, отсутствие запаха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020056"/>
            <a:ext cx="10911535" cy="692017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14400" y="5020056"/>
            <a:ext cx="1005840" cy="69201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200" b="0">
                <a:solidFill>
                  <a:srgbClr val="0B8A8A"/>
                </a:solidFill>
                <a:latin typeface="Impact"/>
              </a:rP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103120" y="5020056"/>
            <a:ext cx="9174175" cy="69201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0F2D2E"/>
                </a:solidFill>
                <a:latin typeface="Corbel"/>
              </a:rPr>
              <a:t>Обильное кровотечение, лихорадка и признаки тромбоза — показания для экстренной помощи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897880"/>
            <a:ext cx="10911535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1">
                <a:solidFill>
                  <a:srgbClr val="E4572E"/>
                </a:solidFill>
                <a:latin typeface="Corbel"/>
              </a:rPr>
              <a:t>Своевременное распознавание отклонений — основа безопасного послеродового периода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EF8F6"/>
            </a:gs>
            <a:gs pos="100000">
              <a:srgbClr val="D0EAE8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36815" y="-2377440"/>
            <a:ext cx="6583680" cy="6583680"/>
          </a:xfrm>
          <a:prstGeom prst="ellipse">
            <a:avLst/>
          </a:prstGeom>
          <a:solidFill>
            <a:srgbClr val="0B8A8A">
              <a:alpha val="2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2194560" y="3566160"/>
            <a:ext cx="5669280" cy="5669280"/>
          </a:xfrm>
          <a:prstGeom prst="ellipse">
            <a:avLst/>
          </a:prstGeom>
          <a:solidFill>
            <a:srgbClr val="E4572E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5486262" y="4846320"/>
            <a:ext cx="3840480" cy="3840480"/>
          </a:xfrm>
          <a:prstGeom prst="ellipse">
            <a:avLst/>
          </a:prstGeom>
          <a:solidFill>
            <a:srgbClr val="6D4CE0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57199" y="457200"/>
            <a:ext cx="11277295" cy="1097280"/>
          </a:xfrm>
          <a:prstGeom prst="roundRect">
            <a:avLst>
              <a:gd name="adj" fmla="val 7000"/>
            </a:avLst>
          </a:prstGeom>
          <a:solidFill>
            <a:srgbClr val="FFFFFF">
              <a:alpha val="58000"/>
            </a:srgbClr>
          </a:solidFill>
          <a:ln w="12700">
            <a:solidFill>
              <a:srgbClr val="BC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19" y="457200"/>
            <a:ext cx="10820095" cy="10972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400" b="0">
                <a:solidFill>
                  <a:srgbClr val="0F2D2E"/>
                </a:solidFill>
                <a:latin typeface="Impact"/>
              </a:rPr>
              <a:t>Источники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4F7373"/>
                </a:solidFill>
                <a:latin typeface="Corbel"/>
              </a:rPr>
              <a:t>Физиологические изменения у родильницы: послеродовый период и лохии</a:t>
            </a:r>
          </a:p>
        </p:txBody>
      </p:sp>
      <p:sp>
        <p:nvSpPr>
          <p:cNvPr id="8" name="Rectangle 7"/>
          <p:cNvSpPr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solidFill>
            <a:srgbClr val="0B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23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1783080"/>
            <a:ext cx="411480" cy="68945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0B8A8A"/>
                </a:solidFill>
                <a:latin typeface="Impact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1783080"/>
            <a:ext cx="10408615" cy="63459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4F7373"/>
                </a:solidFill>
                <a:latin typeface="Corbel"/>
              </a:rPr>
              <a:t>Министерство здравоохранения РФ. Клинические рекомендации: Нормальный послеродовый период (послеродовая помощь и обследование). 2024. disuria.ru/_ld/14/1488_kr24O73O92MZ.pdf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472537"/>
            <a:ext cx="411480" cy="68945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0B8A8A"/>
                </a:solidFill>
                <a:latin typeface="Impac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2472537"/>
            <a:ext cx="10408615" cy="63459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4F7373"/>
                </a:solidFill>
                <a:latin typeface="Corbel"/>
              </a:rPr>
              <a:t>MSD Manual Professional Edition. Postpartum Care. 2024. msdmanuals.com/professional/gynecology-and-obstetrics/postpartum-care-and-associated-disorders/postpartum-care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3161995"/>
            <a:ext cx="411480" cy="68945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0B8A8A"/>
                </a:solidFill>
                <a:latin typeface="Impact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" y="3161995"/>
            <a:ext cx="10408615" cy="63459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4F7373"/>
                </a:solidFill>
                <a:latin typeface="Corbel"/>
              </a:rPr>
              <a:t>Merck Manual Consumer Version. After Pregnancy and Childbirth (Postpartum): The Body's Return to Normal. 2024. merckmanuals.com/home/multimedia/table/after-pregnancy-and-childbirth-postpartum-the-bodys-return-to-normal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3851452"/>
            <a:ext cx="411480" cy="4178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0B8A8A"/>
                </a:solidFill>
                <a:latin typeface="Impact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3851452"/>
            <a:ext cx="10408615" cy="36301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4F7373"/>
                </a:solidFill>
                <a:latin typeface="Corbel"/>
              </a:rPr>
              <a:t>NIH (National Institutes of Health). Physiology, Postpartum Changes. 2024. ncbi.nlm.nih.gov/books/NBK555904/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4269333"/>
            <a:ext cx="411480" cy="4178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0B8A8A"/>
                </a:solidFill>
                <a:latin typeface="Impact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4269333"/>
            <a:ext cx="10408615" cy="36301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4F7373"/>
                </a:solidFill>
                <a:latin typeface="Corbel"/>
              </a:rPr>
              <a:t>Family Health Service, Hong Kong. Postnatal Care and Family Planning. 2026. fhs.gov.hk/english/health_info/woman/15692.html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2311</Words>
  <Application>Microsoft Office PowerPoint</Application>
  <PresentationFormat>Широкоэкранный</PresentationFormat>
  <Paragraphs>239</Paragraphs>
  <Slides>23</Slides>
  <Notes>22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Corbel</vt:lpstr>
      <vt:lpstr>Impact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Admin</cp:lastModifiedBy>
  <cp:revision>2</cp:revision>
  <dcterms:created xsi:type="dcterms:W3CDTF">2013-01-27T09:14:16Z</dcterms:created>
  <dcterms:modified xsi:type="dcterms:W3CDTF">2026-10-06T12:44:53Z</dcterms:modified>
  <cp:category/>
</cp:coreProperties>
</file>