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914400"/>
            <a:ext cx="10362895" cy="5029200"/>
          </a:xfrm>
          <a:prstGeom prst="roundRect">
            <a:avLst/>
          </a:prstGeom>
          <a:solidFill>
            <a:srgbClr val="233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007A78"/>
                </a:solidFill>
                <a:latin typeface="Arial"/>
              </a:defRPr>
            </a:pPr>
            <a:r>
              <a:t>КЛИНИЧЕСКИЕ РЕКОМЕНДАЦИИ МИНЗДРАВА РФ</a:t>
            </a:r>
          </a:p>
          <a:p>
            <a:pPr algn="ctr">
              <a:spcBef>
                <a:spcPts val="1500"/>
              </a:spcBef>
              <a:defRPr sz="3600" b="1">
                <a:solidFill>
                  <a:srgbClr val="FFFFFF"/>
                </a:solidFill>
                <a:latin typeface="Georgia"/>
              </a:defRPr>
            </a:pPr>
            <a:r>
              <a:t>Физиологические роды</a:t>
            </a:r>
            <a:br/>
            <a:r>
              <a:t>и послеродовый период</a:t>
            </a:r>
          </a:p>
          <a:p>
            <a:pPr algn="ctr">
              <a:spcBef>
                <a:spcPts val="2000"/>
              </a:spcBef>
              <a:defRPr sz="1600">
                <a:solidFill>
                  <a:srgbClr val="D0DFE5"/>
                </a:solidFill>
                <a:latin typeface="Arial"/>
              </a:defRPr>
            </a:pPr>
            <a:r>
              <a:t>Обучающий курс для студентов КГБПОУ «Минусинский медицинский техникум»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1. Определение родов и нейрогуморальные причины их наступления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defRPr sz="1800" b="1">
                <a:solidFill>
                  <a:srgbClr val="007A78"/>
                </a:solidFill>
                <a:latin typeface="Georgia"/>
              </a:defRPr>
            </a:pPr>
            <a:r>
              <a:t>Понятие «Физиологические роды»</a:t>
            </a:r>
          </a:p>
          <a:p>
            <a:pPr>
              <a:spcBef>
                <a:spcPts val="1200"/>
              </a:spcBef>
              <a:defRPr sz="1400">
                <a:solidFill>
                  <a:srgbClr val="1B2A38"/>
                </a:solidFill>
                <a:latin typeface="Arial"/>
              </a:defRPr>
            </a:pPr>
            <a:r>
              <a:t>Спонтанный процесс, наступающий при доношенном сроке беременности (37–42 недели).</a:t>
            </a:r>
            <a:br/>
            <a:br/>
            <a:r>
              <a:t>• Рождение одного живого доношенного ребенка</a:t>
            </a:r>
            <a:br/>
            <a:r>
              <a:t>• Передний вид затылочного предлежания</a:t>
            </a:r>
            <a:br/>
            <a:r>
              <a:t>• Естественные родовые пути</a:t>
            </a:r>
            <a:br/>
            <a:r>
              <a:t>• Отсутствие осложнений у матери и плода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defRPr sz="1800" b="1">
                <a:solidFill>
                  <a:srgbClr val="007A78"/>
                </a:solidFill>
                <a:latin typeface="Georgia"/>
              </a:defRPr>
            </a:pPr>
            <a:r>
              <a:t>Факторы развития родовой деятельности</a:t>
            </a:r>
          </a:p>
          <a:p>
            <a:pPr>
              <a:spcBef>
                <a:spcPts val="8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ЦНС и Доминанта: Формирование родовой доминанты в ЦНС и гипоталамо-гипофизарной системе.</a:t>
            </a:r>
          </a:p>
          <a:p>
            <a:pPr>
              <a:spcBef>
                <a:spcPts val="8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Гормональный сдвиг: Снятие «прогестеронового блока» и резкий рост уровня эстрогенов.</a:t>
            </a:r>
          </a:p>
          <a:p>
            <a:pPr>
              <a:spcBef>
                <a:spcPts val="8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Окситоцин и Простагландины: Повышение чувствительности миометрия к окситоцину и PGF2α / PGE2.</a:t>
            </a:r>
          </a:p>
          <a:p>
            <a:pPr>
              <a:spcBef>
                <a:spcPts val="8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Механический фактор: Растяжение матки плодом и околоплодными водами.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2. Оценка готовности родовых путей по шкале Бишопа (Bishop Score)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749808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645920"/>
                <a:gridCol w="2103120"/>
                <a:gridCol w="1463040"/>
              </a:tblGrid>
              <a:tr h="932688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Критерий оценки</a:t>
                      </a:r>
                    </a:p>
                  </a:txBody>
                  <a:tcPr>
                    <a:solidFill>
                      <a:srgbClr val="007A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0 баллов</a:t>
                      </a:r>
                    </a:p>
                  </a:txBody>
                  <a:tcPr>
                    <a:solidFill>
                      <a:srgbClr val="007A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1–2 балла</a:t>
                      </a:r>
                    </a:p>
                  </a:txBody>
                  <a:tcPr>
                    <a:solidFill>
                      <a:srgbClr val="007A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3 балла</a:t>
                      </a:r>
                    </a:p>
                  </a:txBody>
                  <a:tcPr>
                    <a:solidFill>
                      <a:srgbClr val="007A78"/>
                    </a:solidFill>
                  </a:tcPr>
                </a:tc>
              </a:tr>
              <a:tr h="93268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Положение шейки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Кзади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Срединное / кпереди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3268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Консистенция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Плотная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Размягчена / мягкая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93268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Длина шейки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&gt; 4 см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2–4 см / 1–2 см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&lt; 1 см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3268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Раскрытие зева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&lt; 1 см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1–2 см / 2–4 см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B2A38"/>
                          </a:solidFill>
                          <a:latin typeface="Arial"/>
                        </a:defRPr>
                      </a:pPr>
                      <a:r>
                        <a:t>&gt; 4 см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503920" y="1645920"/>
            <a:ext cx="2926080" cy="4663440"/>
          </a:xfrm>
          <a:prstGeom prst="roundRect">
            <a:avLst/>
          </a:prstGeom>
          <a:solidFill>
            <a:srgbClr val="E6F2F2"/>
          </a:solidFill>
          <a:ln>
            <a:solidFill>
              <a:srgbClr val="007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74320"/>
          <a:lstStyle/>
          <a:p>
            <a:pPr algn="ctr">
              <a:defRPr sz="1600" b="1">
                <a:solidFill>
                  <a:srgbClr val="007A78"/>
                </a:solidFill>
                <a:latin typeface="Georgia"/>
              </a:defRPr>
            </a:pPr>
            <a:r>
              <a:t>Интерпретация:</a:t>
            </a:r>
          </a:p>
          <a:p>
            <a:pPr>
              <a:spcBef>
                <a:spcPts val="10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0–5 баллов:</a:t>
            </a:r>
            <a:br/>
            <a:r>
              <a:t>Незрелая шейка матки (готовности к родам нет).</a:t>
            </a:r>
          </a:p>
          <a:p>
            <a:pPr>
              <a:spcBef>
                <a:spcPts val="10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6–7 баллов:</a:t>
            </a:r>
            <a:br/>
            <a:r>
              <a:t>Недостаточно зрелая шейка матки.</a:t>
            </a:r>
          </a:p>
          <a:p>
            <a:pPr>
              <a:spcBef>
                <a:spcPts val="10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8–13 баллов:</a:t>
            </a:r>
            <a:br/>
            <a:r>
              <a:t>Зрелая шейка матки (полная готовность к родам).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3. Родовая деятельность (схватки, потуги) и три периода родов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0"/>
          <a:lstStyle/>
          <a:p>
            <a:pPr algn="ctr">
              <a:defRPr sz="1200" b="1">
                <a:solidFill>
                  <a:srgbClr val="007A78"/>
                </a:solidFill>
                <a:latin typeface="Arial"/>
              </a:defRPr>
            </a:pPr>
            <a:r>
              <a:t>I ПЕРИОД</a:t>
            </a:r>
          </a:p>
          <a:p>
            <a:pPr>
              <a:spcBef>
                <a:spcPts val="400"/>
              </a:spcBef>
              <a:defRPr sz="1700" b="1">
                <a:solidFill>
                  <a:srgbClr val="1B2A38"/>
                </a:solidFill>
                <a:latin typeface="Georgia"/>
              </a:defRPr>
            </a:pPr>
            <a:r>
              <a:t>Период раскрытия</a:t>
            </a:r>
          </a:p>
          <a:p>
            <a:pPr>
              <a:spcBef>
                <a:spcPts val="1400"/>
              </a:spcBef>
              <a:defRPr sz="1300">
                <a:solidFill>
                  <a:srgbClr val="5C6B73"/>
                </a:solidFill>
                <a:latin typeface="Arial"/>
              </a:defRPr>
            </a:pPr>
            <a:r>
              <a:t>От первых регулярных схваток до полного раскрытия зева (10 см).</a:t>
            </a:r>
            <a:br/>
            <a:br/>
            <a:r>
              <a:t>• Латентная фаза (до 4–5 см)</a:t>
            </a:r>
            <a:br/>
            <a:r>
              <a:t>• Активная фаза (5–10 см)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0"/>
          <a:lstStyle/>
          <a:p>
            <a:pPr algn="ctr">
              <a:defRPr sz="1200" b="1">
                <a:solidFill>
                  <a:srgbClr val="007A78"/>
                </a:solidFill>
                <a:latin typeface="Arial"/>
              </a:defRPr>
            </a:pPr>
            <a:r>
              <a:t>II ПЕРИОД</a:t>
            </a:r>
          </a:p>
          <a:p>
            <a:pPr>
              <a:spcBef>
                <a:spcPts val="400"/>
              </a:spcBef>
              <a:defRPr sz="1700" b="1">
                <a:solidFill>
                  <a:srgbClr val="1B2A38"/>
                </a:solidFill>
                <a:latin typeface="Georgia"/>
              </a:defRPr>
            </a:pPr>
            <a:r>
              <a:t>Период изгнания</a:t>
            </a:r>
          </a:p>
          <a:p>
            <a:pPr>
              <a:spcBef>
                <a:spcPts val="1400"/>
              </a:spcBef>
              <a:defRPr sz="1300">
                <a:solidFill>
                  <a:srgbClr val="5C6B73"/>
                </a:solidFill>
                <a:latin typeface="Arial"/>
              </a:defRPr>
            </a:pPr>
            <a:r>
              <a:t>От полного раскрытия зева до рождения плода.</a:t>
            </a:r>
            <a:br/>
            <a:br/>
            <a:r>
              <a:t>• Подключение потуг (рефлекс Фергюсона)</a:t>
            </a:r>
            <a:br/>
            <a:r>
              <a:t>• Сокращения матки и пресса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645920"/>
            <a:ext cx="33832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0"/>
          <a:lstStyle/>
          <a:p>
            <a:pPr algn="ctr">
              <a:defRPr sz="1200" b="1">
                <a:solidFill>
                  <a:srgbClr val="007A78"/>
                </a:solidFill>
                <a:latin typeface="Arial"/>
              </a:defRPr>
            </a:pPr>
            <a:r>
              <a:t>III ПЕРИОД</a:t>
            </a:r>
          </a:p>
          <a:p>
            <a:pPr>
              <a:spcBef>
                <a:spcPts val="400"/>
              </a:spcBef>
              <a:defRPr sz="1700" b="1">
                <a:solidFill>
                  <a:srgbClr val="1B2A38"/>
                </a:solidFill>
                <a:latin typeface="Georgia"/>
              </a:defRPr>
            </a:pPr>
            <a:r>
              <a:t>Последовый период</a:t>
            </a:r>
          </a:p>
          <a:p>
            <a:pPr>
              <a:spcBef>
                <a:spcPts val="1400"/>
              </a:spcBef>
              <a:defRPr sz="1300">
                <a:solidFill>
                  <a:srgbClr val="5C6B73"/>
                </a:solidFill>
                <a:latin typeface="Arial"/>
              </a:defRPr>
            </a:pPr>
            <a:r>
              <a:t>От рождения плода до выделения последа (плаценты и оболочек).</a:t>
            </a:r>
            <a:br/>
            <a:br/>
            <a:r>
              <a:t>• Длительность: 15–30 мин</a:t>
            </a:r>
            <a:br/>
            <a:r>
              <a:t>• Оценка кровопотери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4. Четыре момента биомеханизма родов (передний вид затылочного предлежания)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1-й момент: Сгибание головки (flexio capitis)</a:t>
            </a:r>
          </a:p>
          <a:p>
            <a:pPr>
              <a:spcBef>
                <a:spcPts val="6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Во входе в малый таз. Ведущая точка — малый родничок. Проходит малым косым размером (9,5 см, окр. 32 см).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2-й момент: Внутренний поворот головки</a:t>
            </a:r>
          </a:p>
          <a:p>
            <a:pPr>
              <a:spcBef>
                <a:spcPts val="6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Затылок поворачивается кпереди (к лону). Стреловидный шов переходит в прямой размер выхода таза.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11480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3-й момент: Разгибание головки (extensio capitis)</a:t>
            </a:r>
          </a:p>
          <a:p>
            <a:pPr>
              <a:spcBef>
                <a:spcPts val="6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Происходит под лонным сочленением вокруг точки фиксации (подзатылочная ямка). Рождаются темя, лоб, лицо.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411480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4-й момент: Внутренний поворот туловища и наружный поворот головки</a:t>
            </a:r>
          </a:p>
          <a:p>
            <a:pPr>
              <a:spcBef>
                <a:spcPts val="6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Затылок поворачивается к бедру матери, плечики устанавливаются в прямой размер выхода и рождаются.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5. Диагностика отделения плаценты (Клинические признаки)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300" b="1">
                <a:solidFill>
                  <a:srgbClr val="007A78"/>
                </a:solidFill>
                <a:latin typeface="Arial"/>
              </a:defRPr>
            </a:pPr>
            <a:r>
              <a:t>• Признак Шредера — </a:t>
            </a:r>
            <a:r>
              <a:rPr b="0">
                <a:solidFill>
                  <a:srgbClr val="1B2A38"/>
                </a:solidFill>
              </a:rPr>
              <a:t>Изменение формы матки (уплощается, вытягивается), дно матки поднимается выше пупка и отклоняется вправо.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560320"/>
            <a:ext cx="10728655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300" b="1">
                <a:solidFill>
                  <a:srgbClr val="007A78"/>
                </a:solidFill>
                <a:latin typeface="Arial"/>
              </a:defRPr>
            </a:pPr>
            <a:r>
              <a:t>• Признак Альфельда — </a:t>
            </a:r>
            <a:r>
              <a:rPr b="0">
                <a:solidFill>
                  <a:srgbClr val="1B2A38"/>
                </a:solidFill>
              </a:rPr>
              <a:t>Удлинение наружного отрезка пуповины: зажим, наложенный у половой щели, опускается на 10 см и более.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474720"/>
            <a:ext cx="10728655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300" b="1">
                <a:solidFill>
                  <a:srgbClr val="007A78"/>
                </a:solidFill>
                <a:latin typeface="Arial"/>
              </a:defRPr>
            </a:pPr>
            <a:r>
              <a:t>• Признак Кюстнера-Чукалова — </a:t>
            </a:r>
            <a:r>
              <a:rPr b="0">
                <a:solidFill>
                  <a:srgbClr val="1B2A38"/>
                </a:solidFill>
              </a:rPr>
              <a:t>При надавливании ребром ладони над лобком пуповина не втягивается во влагалище.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389120"/>
            <a:ext cx="10728655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300" b="1">
                <a:solidFill>
                  <a:srgbClr val="007A78"/>
                </a:solidFill>
                <a:latin typeface="Arial"/>
              </a:defRPr>
            </a:pPr>
            <a:r>
              <a:t>• Признак Клейна — </a:t>
            </a:r>
            <a:r>
              <a:rPr b="0">
                <a:solidFill>
                  <a:srgbClr val="1B2A38"/>
                </a:solidFill>
              </a:rPr>
              <a:t>При потуживании пуповина удлиняется, а после прекращения потуги не втягивается назад.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303520"/>
            <a:ext cx="10728655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300" b="1">
                <a:solidFill>
                  <a:srgbClr val="007A78"/>
                </a:solidFill>
                <a:latin typeface="Arial"/>
              </a:defRPr>
            </a:pPr>
            <a:r>
              <a:t>• Признак Довженко — </a:t>
            </a:r>
            <a:r>
              <a:rPr b="0">
                <a:solidFill>
                  <a:srgbClr val="1B2A38"/>
                </a:solidFill>
              </a:rPr>
              <a:t>При глубоком вдохе и выдохе роженицы пуповина не втягивается во влагалище.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6. Способы выделения отделившегося последа и его осмотр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700" b="1">
                <a:solidFill>
                  <a:srgbClr val="007A78"/>
                </a:solidFill>
                <a:latin typeface="Georgia"/>
              </a:defRPr>
            </a:pPr>
            <a:r>
              <a:t>Способы выделения последа</a:t>
            </a:r>
          </a:p>
          <a:p>
            <a:pPr>
              <a:spcBef>
                <a:spcPts val="10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Способ Абуладзе: Массаж матки, брюшная стенка берется в продольную складку, роженица тужится.</a:t>
            </a:r>
          </a:p>
          <a:p>
            <a:pPr>
              <a:spcBef>
                <a:spcPts val="10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Способ Гентера: Сжатие дна матки кулаками вниз и кнутри к средней линии.</a:t>
            </a:r>
          </a:p>
          <a:p>
            <a:pPr>
              <a:spcBef>
                <a:spcPts val="10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Способ Креде-Лазаревича: Выжимание последа рукой (большой палец спереди, ладонь на дне, 4 пальца сзади).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700" b="1">
                <a:solidFill>
                  <a:srgbClr val="007A78"/>
                </a:solidFill>
                <a:latin typeface="Georgia"/>
              </a:defRPr>
            </a:pPr>
            <a:r>
              <a:t>Правила осмотра последа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Материнская поверхность: Проверка целостности всех долек плаценты на ровном лотке.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Оболочки (водная и сосудистая): Осмотр целостности, места разрыва и дефектов сосудов.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Пуповина: Оценка места прикрепления и подсчет сосудов (2 артерии, 1 вена).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Метрические данные: Масса плаценты 500–600 г, диаметр 15–20 см, толщина 2–3 см.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7. Физиологический послеродовый период (Инволюция матки и лохии)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700" b="1">
                <a:solidFill>
                  <a:srgbClr val="007A78"/>
                </a:solidFill>
                <a:latin typeface="Georgia"/>
              </a:defRPr>
            </a:pPr>
            <a:r>
              <a:t>Инволюция матки</a:t>
            </a:r>
          </a:p>
          <a:p>
            <a:pPr>
              <a:spcBef>
                <a:spcPts val="10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Скорость снижения дна: 1–2 см в сутки.</a:t>
            </a:r>
          </a:p>
          <a:p>
            <a:pPr>
              <a:spcBef>
                <a:spcPts val="10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Сразу после родов: Дно матки на уровне пупка (масса ~ 1000 г).</a:t>
            </a:r>
          </a:p>
          <a:p>
            <a:pPr>
              <a:spcBef>
                <a:spcPts val="10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10–12 сутки: Дно матки опускается за лонное сочленение.</a:t>
            </a:r>
          </a:p>
          <a:p>
            <a:pPr>
              <a:spcBef>
                <a:spcPts val="10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• 6–8 неделя: Размеры и масса матки возвращаются к норме (~ 50–60 г).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700" b="1">
                <a:solidFill>
                  <a:srgbClr val="007A78"/>
                </a:solidFill>
                <a:latin typeface="Georgia"/>
              </a:defRPr>
            </a:pPr>
            <a:r>
              <a:t>Характер и динамика лохий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1–3 день — Lochia rubra:</a:t>
            </a:r>
            <a:br/>
            <a:r>
              <a:t>Кровянистые выделения (состоят из эритроцитов, обрывков оболочек).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4–9 день — Lochia serosa:</a:t>
            </a:r>
            <a:br/>
            <a:r>
              <a:t>Серозно-кровянистые выделения (розовато-бурые, с преобладанием лейкоцитов).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С 10 дня — Lochia alba:</a:t>
            </a:r>
            <a:br/>
            <a:r>
              <a:t>Светлые, белесоватые выделения без запаха.</a:t>
            </a:r>
          </a:p>
          <a:p>
            <a:pPr>
              <a:spcBef>
                <a:spcPts val="800"/>
              </a:spcBef>
              <a:defRPr sz="1200">
                <a:solidFill>
                  <a:srgbClr val="1B2A38"/>
                </a:solidFill>
                <a:latin typeface="Arial"/>
              </a:defRPr>
            </a:pPr>
            <a:r>
              <a:t>• 5–6 неделя:</a:t>
            </a:r>
            <a:br/>
            <a:r>
              <a:t>Выделения полностью прекращаются.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F2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7A78"/>
                </a:solidFill>
                <a:latin typeface="Arial"/>
              </a:defRPr>
            </a:pPr>
            <a:r>
              <a:t>МИНУСИНСКИЙ МЕДИЦИНСКИЙ ТЕХНИКУМ | АКУШЕРСТВО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2A38"/>
                </a:solidFill>
                <a:latin typeface="Georgia"/>
              </a:defRPr>
            </a:pPr>
            <a:r>
              <a:t>Резюме акушерской практики для акушерок и фельдшеров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007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1. Соблюдение алгоритмов Минздрава РФ</a:t>
            </a:r>
          </a:p>
          <a:p>
            <a:pPr>
              <a:spcBef>
                <a:spcPts val="2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Ведение физиологических родов требует строгого контроля за динамометрией схваток, состоянием плода и временем периодов.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743200"/>
            <a:ext cx="1072865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007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2. Тщательная оценка готовности</a:t>
            </a:r>
          </a:p>
          <a:p>
            <a:pPr>
              <a:spcBef>
                <a:spcPts val="2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Применение шкалы Бишопа позволяет объективно определить готовность родовых путей.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840480"/>
            <a:ext cx="1072865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007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3. Точная диагностика III периода</a:t>
            </a:r>
          </a:p>
          <a:p>
            <a:pPr>
              <a:spcBef>
                <a:spcPts val="2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Выделение последа допустимо ТОЛЬКО после положительных признаков отделения плаценты!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937760"/>
            <a:ext cx="1072865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007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defRPr sz="1500" b="1">
                <a:solidFill>
                  <a:srgbClr val="007A78"/>
                </a:solidFill>
                <a:latin typeface="Georgia"/>
              </a:defRPr>
            </a:pPr>
            <a:r>
              <a:t>4. Онконастороженность и профилактика кровотечений</a:t>
            </a:r>
          </a:p>
          <a:p>
            <a:pPr>
              <a:spcBef>
                <a:spcPts val="200"/>
              </a:spcBef>
              <a:defRPr sz="1300">
                <a:solidFill>
                  <a:srgbClr val="1B2A38"/>
                </a:solidFill>
                <a:latin typeface="Arial"/>
              </a:defRPr>
            </a:pPr>
            <a:r>
              <a:t>Осмотр целостности плаценты и оболочек — ключевая профилактика гипотонических и дефектогенных кровотечений.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