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1097280"/>
            <a:ext cx="1828800" cy="5080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728655" cy="2133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F87171"/>
                </a:solidFill>
                <a:latin typeface="Arial"/>
              </a:defRPr>
            </a:pPr>
            <a:endParaRPr dirty="0"/>
          </a:p>
          <a:p>
            <a:pPr>
              <a:spcAft>
                <a:spcPts val="20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dirty="0" err="1"/>
              <a:t>Основы</a:t>
            </a:r>
            <a:r>
              <a:rPr dirty="0"/>
              <a:t> </a:t>
            </a:r>
            <a:r>
              <a:rPr dirty="0" err="1"/>
              <a:t>трансфузиологии</a:t>
            </a:r>
            <a:r>
              <a:rPr dirty="0"/>
              <a:t> и </a:t>
            </a:r>
            <a:r>
              <a:rPr dirty="0" err="1"/>
              <a:t>актуальные</a:t>
            </a:r>
            <a:r>
              <a:rPr dirty="0"/>
              <a:t> </a:t>
            </a:r>
            <a:r>
              <a:rPr dirty="0" err="1"/>
              <a:t>стандарты</a:t>
            </a:r>
            <a:r>
              <a:rPr dirty="0"/>
              <a:t> </a:t>
            </a:r>
            <a:r>
              <a:rPr dirty="0" err="1"/>
              <a:t>Минздрава</a:t>
            </a:r>
            <a:r>
              <a:rPr dirty="0"/>
              <a:t> РФ</a:t>
            </a:r>
          </a:p>
          <a:p>
            <a:pPr>
              <a:defRPr sz="2000">
                <a:solidFill>
                  <a:srgbClr val="94A3B8"/>
                </a:solidFill>
                <a:latin typeface="Arial"/>
              </a:defRPr>
            </a:pPr>
            <a:r>
              <a:rPr dirty="0"/>
              <a:t>КГБПОУ «</a:t>
            </a:r>
            <a:r>
              <a:rPr dirty="0" err="1"/>
              <a:t>Минусинский</a:t>
            </a:r>
            <a:r>
              <a:rPr dirty="0"/>
              <a:t> </a:t>
            </a:r>
            <a:r>
              <a:rPr dirty="0" err="1"/>
              <a:t>медицинский</a:t>
            </a:r>
            <a:r>
              <a:rPr dirty="0"/>
              <a:t> </a:t>
            </a:r>
            <a:r>
              <a:rPr dirty="0" err="1"/>
              <a:t>техникум</a:t>
            </a:r>
            <a:r>
              <a:rPr dirty="0"/>
              <a:t>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6692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64748B"/>
                </a:solidFill>
                <a:latin typeface="Arial"/>
              </a:defRPr>
            </a:pPr>
            <a:r>
              <a:t>Учебные материалы соответствуют Приказам МЗ РФ № 1134н, № 1170н и Постановлению Правительства РФ № 641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Правовая база трансфузиологии: ключевые документы Минздрава РФ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206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rPr dirty="0" err="1"/>
              <a:t>Приказы</a:t>
            </a:r>
            <a:r>
              <a:rPr dirty="0"/>
              <a:t> </a:t>
            </a:r>
            <a:r>
              <a:rPr dirty="0" err="1"/>
              <a:t>Минздрава</a:t>
            </a:r>
            <a:r>
              <a:rPr dirty="0"/>
              <a:t> РФ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Приказ</a:t>
            </a:r>
            <a:r>
              <a:rPr dirty="0"/>
              <a:t> № 1134н: </a:t>
            </a:r>
            <a:r>
              <a:rPr dirty="0" err="1"/>
              <a:t>Порядок</a:t>
            </a:r>
            <a:r>
              <a:rPr dirty="0"/>
              <a:t> </a:t>
            </a:r>
            <a:r>
              <a:rPr dirty="0" err="1"/>
              <a:t>медицинского</a:t>
            </a:r>
            <a:r>
              <a:rPr dirty="0"/>
              <a:t> </a:t>
            </a:r>
            <a:r>
              <a:rPr dirty="0" err="1"/>
              <a:t>обследования</a:t>
            </a:r>
            <a:r>
              <a:rPr dirty="0"/>
              <a:t> </a:t>
            </a:r>
            <a:r>
              <a:rPr dirty="0" err="1"/>
              <a:t>реципиента</a:t>
            </a:r>
            <a:r>
              <a:rPr dirty="0"/>
              <a:t>,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определения</a:t>
            </a:r>
            <a:r>
              <a:rPr dirty="0"/>
              <a:t> AB0/Rh и </a:t>
            </a:r>
            <a:r>
              <a:rPr dirty="0" err="1"/>
              <a:t>проведения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видов</a:t>
            </a:r>
            <a:r>
              <a:rPr dirty="0"/>
              <a:t> </a:t>
            </a:r>
            <a:r>
              <a:rPr dirty="0" err="1"/>
              <a:t>проб</a:t>
            </a:r>
            <a:r>
              <a:rPr dirty="0"/>
              <a:t>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Приказ</a:t>
            </a:r>
            <a:r>
              <a:rPr dirty="0"/>
              <a:t> № 1170н: </a:t>
            </a:r>
            <a:r>
              <a:rPr dirty="0" err="1"/>
              <a:t>Порядок</a:t>
            </a:r>
            <a:r>
              <a:rPr dirty="0"/>
              <a:t> </a:t>
            </a:r>
            <a:r>
              <a:rPr dirty="0" err="1"/>
              <a:t>оказания</a:t>
            </a:r>
            <a:r>
              <a:rPr dirty="0"/>
              <a:t> </a:t>
            </a:r>
            <a:r>
              <a:rPr dirty="0" err="1"/>
              <a:t>медицинской</a:t>
            </a:r>
            <a:r>
              <a:rPr dirty="0"/>
              <a:t> </a:t>
            </a:r>
            <a:r>
              <a:rPr dirty="0" err="1"/>
              <a:t>помощи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профилю</a:t>
            </a:r>
            <a:r>
              <a:rPr dirty="0"/>
              <a:t> «</a:t>
            </a:r>
            <a:r>
              <a:rPr dirty="0" err="1"/>
              <a:t>трансфузиология</a:t>
            </a:r>
            <a:r>
              <a:rPr dirty="0"/>
              <a:t>».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Определяют</a:t>
            </a:r>
            <a:r>
              <a:rPr dirty="0"/>
              <a:t> </a:t>
            </a:r>
            <a:r>
              <a:rPr dirty="0" err="1"/>
              <a:t>права</a:t>
            </a:r>
            <a:r>
              <a:rPr dirty="0"/>
              <a:t>, </a:t>
            </a:r>
            <a:r>
              <a:rPr dirty="0" err="1"/>
              <a:t>обязанности</a:t>
            </a:r>
            <a:r>
              <a:rPr dirty="0"/>
              <a:t> и </a:t>
            </a:r>
            <a:r>
              <a:rPr dirty="0" err="1"/>
              <a:t>ответственность</a:t>
            </a:r>
            <a:r>
              <a:rPr dirty="0"/>
              <a:t> </a:t>
            </a:r>
            <a:r>
              <a:rPr dirty="0" err="1"/>
              <a:t>медицинского</a:t>
            </a:r>
            <a:r>
              <a:rPr dirty="0"/>
              <a:t> </a:t>
            </a:r>
            <a:r>
              <a:rPr dirty="0" err="1"/>
              <a:t>персонала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1206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Правила заготовки и согласия (Постановление № 641)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Постановление Правительства РФ № 641 / № 797: Порядок заготовки, хранения, транспортировки и клинического применения.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Информированное добровольное согласие (ИДС): Оформляется врачом единоразово на весь период госпитализации.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Строгий учет и протоколирование каждого этапа переливания.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Двухэтапный порядок определения группы крови (AB0) и резус-фактора (Rh)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1. Первичное определение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Проводится врачом у постели больного в клиническом отделении.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Используются цоликлоны anti-A, anti-B, anti-D.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Экспресс-диагностика на плоскости при комнатной температуре.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891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2. Подтверждающий анализ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Выполняется лабораторией для исключения ошибок.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Применяется перекрестный метод (стандартные эритроциты + сыворотка).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Определение Rh-принадлежности реагентами anti-D IgM.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46720" y="1737360"/>
            <a:ext cx="32918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3. Расширенное фенотипирование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Обязательное определение антигена K (Kell).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Фенотипирование по C, c, E, e для женщин детородного возраста и лиц до 18 лет.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Необходимо реципиентам с повторными трансфузиями.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Алгоритм проведения проб на индивидуальную и биологическую совместимость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206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Лабораторные пробы на индивидуальную совместимость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Проба на плоскости при комнатной температуре: выявление полных агглютининов AB0 (соотношение 10:1, время 5 мин).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Пробы на неполные антитела: использование 10% желатина, 33% полиглюкина или непрямого теста Кумбса.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Проводятся индивидуально для каждого контейнера донорской крови.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1206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Биологическая проба у постели больного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Проводится непосредственно перед трансфузией каждой единицы среды.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Методика: струйное введение 10–15 мл со скоростью 2 мл/мин, затем пауза 3 минуты.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Процедура повторяется ТРИЖДЫ. При ознобе, болях в пояснице или стеснении в груди — трансфузию немедленно прекращают!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Требования к заготовке, хранению, транспортировке и критериям годности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Температурный режим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Эритроцитсодержащие среды: +2…+6 °C в специализированных холодильниках.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Свежезамороженная плазма (СЗП): не выше -25 °C.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Тромбоциты: +20…+24 °C при непрерывном помешивании в помешивателе.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89120" y="1737360"/>
            <a:ext cx="32918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Критерии годности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Абсолютная герметичность контейнера и чёткая маркировка.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Отсутствие гемолиза (окрашивания плазмы в розовый/красный цвет).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Отсутствие сгустков, хлопьев и признаков бактериального роста.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467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Стандарты и транспортировка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Обязательная лейкодеплеция (удаление лейкоцитов) и взвешивающие растворы.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Транспортировка в термоконтейнерах с хладоэлементами.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Соблюдение холодовой цепи на всем пути от заготовки до реципиента.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Клинические показания, противопоказания и механизм действия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206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Показания и действие на организм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Абсолютные показания: Острая кровопотеря (&gt;15–30% ОЦК), гемотрансфузионный шок.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Порог по гемоглобину: Hb &lt; 60 г/л при хронической анемии или &lt; 70–90 г/л при кровотечении.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Механизмы действия: Заместительный (восполнение ОЦК и Hb), гемостатический, стимулирующий.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1206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Противопоказания к трансфузии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Сердечно-сосудистая декомпенсация и тяжелая сердечная недостаточность.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Тромбоэмболия легочной артерии (ТЭЛА) и отек легких.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Острый гломерулонефрит и тяжелая артериальная гипертензия.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При жизненных показаниях переливание проводится на фоне интенсивной терапии.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Гемотрансфузионные среды, пути и методы введения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Пути введения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Внутривенный: Основной путь через периферический или центральный катетер.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Внутриартериальный: При терминальных состояниях и клинике смерти.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Внутрикостный: При невозможности сосудистого доступа.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891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Способы введения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Капельный: Стандартный способ со скоростью 40–60 капель в минуту.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Струйный: При массивной кровопотере и невосполненном гиповолемическом шоке.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Использование специальных трансфузионных систем с фильтрами.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46720" y="1737360"/>
            <a:ext cx="32918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Методы гемотрансфузии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Непрямой: Переливание консервированных донорских компонентов.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Прямой: Непосредственно от донора (в исключительных экстренных случаях).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Аутотрансфузия и реинфузия: Возврат собственной крови из полостей раны.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Компоненты, препараты крови и кровезаменители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Клеточные компоненты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Эритроцитная взвесь: Лечение анемического синдрома, восполнение кислородной емкости.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Концентрат тромбоцитов: Профилактика и остановка кровотечений при тромбоцитопении.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Цельная кровь в современной практике практически не применяется.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89120" y="1737360"/>
            <a:ext cx="32918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Плазма и препараты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Свежезамороженная плазма (СЗП): Коррекция дефицита факторов свертывания при ДВС-синдроме.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Криопреципитат: Источник фибриногена и фактора VIII.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Препараты: Альбумин, иммуноглобулины, концентраты факторов.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737360"/>
            <a:ext cx="32918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46720" y="1737360"/>
            <a:ext cx="32918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1920240"/>
            <a:ext cx="28346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Кровезаменители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Гемодинамические (коллоиды): Восполнение ОЦК при шоке.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Дезинтоксикационные растворы.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Кристаллоиды: Коррекция водно-электролитного баланса.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Безопасная альтернатива донорской крови.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Посттрансфузионные реакции и осложнения: классификация и клиника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206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Посттрансфузионные реакции (легкая/средняя тяжесть)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Пирогенные реакции: Повышение температуры тела на 1.5–2 °C, озноб, головная боль.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Аллергические реакции: Кожный зуд, крапивница, бронхоспазм, отек Квинке.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Не приводят к длительным нарушениям функций органов.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1206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Тяжелые посттрансфузионные осложнения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Гемотрансфузионный шок: Несовместимость по AB0/Rh. Симптомы: боли в пояснице, падение АД, моча цвета «мясных смывов», ОПН.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Бактериальный шок: Заражение компонента патогенами.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TRALI-синдром: Острое некардиогенное повреждение легких.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Цитратная и калиевая интоксикация при массивных гемотрансфузиях.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991B1B"/>
                </a:solidFill>
                <a:latin typeface="Arial"/>
              </a:defRPr>
            </a:pPr>
            <a:r>
              <a:t>ТРАНСФУЗИОЛОГИЯ | МИНУСИНСКИЙ МЕДИЦИНСКИЙ ТЕХНИКУМ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Неотложная помощь и порядок извещения Минздрава/ФМБА России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20640" cy="63500"/>
          </a:xfrm>
          <a:prstGeom prst="roundRect">
            <a:avLst/>
          </a:prstGeom>
          <a:solidFill>
            <a:srgbClr val="991B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Алгоритм первой помощи при осложнении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1. Немедленно ПРЕКРАТИТЬ трансфузию, сохранив венозный доступ!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2. Начать инфузию 0.9% NaCl, вызвать врача-трансфузиолога / реаниматолога.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3. Ввести преднизолон, антигистаминные и противошоковые препараты.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4. Сохранить контейнер с остатками среды и пробу крови реципиента (48 часов при +2…+6 °C).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3736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60" y="1737360"/>
            <a:ext cx="5120640" cy="63500"/>
          </a:xfrm>
          <a:prstGeom prst="roundRect">
            <a:avLst/>
          </a:prstGeom>
          <a:solidFill>
            <a:srgbClr val="0369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1920240"/>
            <a:ext cx="4663440" cy="4297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0F172A"/>
                </a:solidFill>
                <a:latin typeface="Georgia"/>
              </a:defRPr>
            </a:pPr>
            <a:r>
              <a:t>Двухступенчатая система извещения (Минздрав РФ)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Ступень 1: Медорганизация направляет извещение об осложнении заготовителю донорской крови не позднее 3 РАБОЧИХ ДНЕЙ.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Ступень 2: Служба крови вносит данные в единую федеральную базу ФМБА России не позднее 5 РАБОЧИХ ДНЕЙ.</a:t>
            </a:r>
          </a:p>
          <a:p>
            <a:pPr>
              <a:spcAft>
                <a:spcPts val="600"/>
              </a:spcAft>
              <a:defRPr sz="1300">
                <a:solidFill>
                  <a:srgbClr val="475569"/>
                </a:solidFill>
                <a:latin typeface="Arial"/>
              </a:defRPr>
            </a:pPr>
            <a:r>
              <a:t>•  Гарантирует учет и контроль безопасности на государственном уровне.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1072865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400" b="1">
                <a:solidFill>
                  <a:srgbClr val="F87171"/>
                </a:solidFill>
                <a:latin typeface="Arial"/>
              </a:defRPr>
            </a:pPr>
            <a:r>
              <a:t>КЛЮЧЕВЫЕ ВЫВОДЫ ДЛЯ БУДУЩИХ СПЕЦИАЛИСТОВ</a:t>
            </a:r>
          </a:p>
          <a:p>
            <a:pPr>
              <a:spcAft>
                <a:spcPts val="2400"/>
              </a:spcAft>
              <a:defRPr sz="3200" b="1">
                <a:solidFill>
                  <a:srgbClr val="FFFFFF"/>
                </a:solidFill>
                <a:latin typeface="Georgia"/>
              </a:defRPr>
            </a:pPr>
            <a:r>
              <a:t>Безопасность реципиента — главный приоритет трансфузиологии</a:t>
            </a:r>
          </a:p>
          <a:p>
            <a:pPr>
              <a:spcAft>
                <a:spcPts val="1000"/>
              </a:spcAft>
              <a:defRPr sz="1600">
                <a:solidFill>
                  <a:srgbClr val="E2E8F0"/>
                </a:solidFill>
                <a:latin typeface="Arial"/>
              </a:defRPr>
            </a:pPr>
            <a:r>
              <a:t>✓  Неукоснительное соблюдение двухэтапного определения AB0/Rh и всех видов проб.</a:t>
            </a:r>
          </a:p>
          <a:p>
            <a:pPr>
              <a:spcAft>
                <a:spcPts val="1000"/>
              </a:spcAft>
              <a:defRPr sz="1600">
                <a:solidFill>
                  <a:srgbClr val="E2E8F0"/>
                </a:solidFill>
                <a:latin typeface="Arial"/>
              </a:defRPr>
            </a:pPr>
            <a:r>
              <a:t>✓  Тройная биологическая проба — обязательный рубеж защиты у постели больного.</a:t>
            </a:r>
          </a:p>
          <a:p>
            <a:pPr>
              <a:spcAft>
                <a:spcPts val="1000"/>
              </a:spcAft>
              <a:defRPr sz="1600">
                <a:solidFill>
                  <a:srgbClr val="E2E8F0"/>
                </a:solidFill>
                <a:latin typeface="Arial"/>
              </a:defRPr>
            </a:pPr>
            <a:r>
              <a:t>✓  Жесткий контроль холодовой цепи, условий хранения и визуальных критериев годности.</a:t>
            </a:r>
          </a:p>
          <a:p>
            <a:pPr>
              <a:spcAft>
                <a:spcPts val="1000"/>
              </a:spcAft>
              <a:defRPr sz="1600">
                <a:solidFill>
                  <a:srgbClr val="E2E8F0"/>
                </a:solidFill>
                <a:latin typeface="Arial"/>
              </a:defRPr>
            </a:pPr>
            <a:r>
              <a:t>✓  Мгновенная реакция при любых признаках осложнений и грамотное извещение органов ФМБА.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1143</Words>
  <Application>Microsoft Office PowerPoint</Application>
  <PresentationFormat>Широкоэкранный</PresentationFormat>
  <Paragraphs>120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Георгий Брюзгин</dc:creator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2026-09-29T13:53:32Z</dcterms:modified>
  <cp:category/>
</cp:coreProperties>
</file>