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embeddedFontLst>
    <p:embeddedFont>
      <p:font typeface="Lora"/>
      <p:regular r:id="rId101"/>
      <p:bold r:id="rId102"/>
    </p:embeddedFont>
    <p:embeddedFont>
      <p:font typeface="Carlito"/>
      <p:regular r:id="rId103"/>
      <p:bold r:id="rId10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1" Type="http://schemas.openxmlformats.org/officeDocument/2006/relationships/font" Target="fonts/font101.fntdata"/><Relationship Id="rId102" Type="http://schemas.openxmlformats.org/officeDocument/2006/relationships/font" Target="fonts/font102.fntdata"/><Relationship Id="rId103" Type="http://schemas.openxmlformats.org/officeDocument/2006/relationships/font" Target="fonts/font103.fntdata"/><Relationship Id="rId104" Type="http://schemas.openxmlformats.org/officeDocument/2006/relationships/font" Target="fonts/font10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Добрый день, уважаемые коллеги! Тема моего доклада — хирургическая инфекция. С ней фельдшер сталкивается везде, где оказывает хирургическую помощь: на скорой, в стационаре и на ФАПе. Сегодня мы разберём определение и классификацию хирургической инфекции, её возбудителей и клинику, отдельные виды местной инфекции, а затем перейдём к сепсису, газовой гангрене и столбняку.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Около трети рабочего времени фельдшер посвящает хирургической деятельности, поэтому основы хирургии ему необходимы. Он должен своевременно диагностировать острые хирургические заболевания, при подозрении на них направлять больного в стационар, быстро ориентироваться при несчастных случаях, оказывать доврачебную помощь и организовывать транспортировку. В бригаде скорой помощи — два фельдшера, санитар и водитель; она выезжает на вызов, оказывает помощь, доставляет пациента в стационар и проводит медицинскую сортировку при массовых травмах. В хирургическом стационаре фельдшер при наличии сертификации может работать палатной, процедурной, перевязочной и операционной сестрой и следит за осложнениями после операций. На ФАПе он ведёт амбулаторный приём, занимается профилактикой, диспансеризацией и экспертизой временной нетрудоспособности.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Хирургическая инфекция — это заболевание, вызванное внедрением в организм гноеродных микробов. Она проявляется гнойно-воспалительным процессом в органах и тканях, некротическими изменениями и требует хирургического лечения. Классифицируют её по трём признакам. По этиологии выделяют аэробную неспецифическую, анаэробную, гнилостную и специфическую инфекцию. По клиническому течению она бывает острой и хронической. По распространённости — местной и общей, то есть сепсис.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Чаще всего возбудителями хирургической инфекции являются стафилококки, затем стрептококки, кишечная палочка и синегнойная палочка. Нередко встречается сочетание нескольких видов. Возбудитель может попасть в организм двумя путями: экзогенно — из внешней среды, и эндогенно — из хронических очагов инфекции, уже имеющихся в организме.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Проникший возбудитель вызывает местные и общие изменения. Местные протекают в две стадии. Первая — стадия инфильтрации: отёк тканей, местное повышение температуры, боль, уплотнение, гиперемия и нарушение функции. Вторая — стадия нагноения, или размягчения: нарастает отёк, боль становится распирающей и пульсирующей, определяется симптом флюктуации — ощущение перемещения жидкости при пальпации, увеличиваются регионарные лимфоузлы. Гной — это патологический субстрат из разрушенных тканей, лейкоцитов, тканевой жидкости, крови и бактерий.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Общие признаки складываются из симптомов интоксикации и изменений лабораторных показателей. Интоксикация проявляется лихорадкой, слабостью, головной болью, нарушением сна, жаждой, тошнотой, учащением пульса, снижением артериального давления и диуреза, бледностью, а иногда желтухой и одышкой. В крови снижаются гемоглобин и эритроциты, развивается лейкоцитоз со сдвигом формулы влево, ускоряется СОЭ. В моче появляются белок и цилиндры.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Фурункул — острое гнойное некротическое воспаление волосяной луковицы и окружающих тканей. К нему предрасполагают нарушение гигиены, микротравмы и заболевания, снижающие иммунитет, например сахарный диабет. Формируется конусовидный инфильтрат с гнойно-некротической вершиной; после отторжения некротического стержня остаётся кратерообразная рана, которая заживает рубцом. Множественные фурункулы называют фурункулёзом. Карбункул — воспаление нескольких волосяных луковиц и сальных желёз с обширным некрозом и выраженной интоксикацией. Инфильтрат багрового цвета, а на третьи–пятые сутки гнойные стержни сливаются в единый гнойно-некротический конгломерат.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Абсцесс — ограниченное гнойное воспаление с полостью, заполненной гноем и заключённой в капсулу. Причины: осложнённый фурункул, нагноение постинъекционных инфильтратов, инфицированные гематомы и метастатические абсцессы. При поверхностном расположении на первом плане классические признаки воспаления, при глубоком — интоксикация; для диагностики используют УЗИ, рентген и пункцию. Флегмона — острое неограниченное разлитое воспаление клетчаточных пространств. Она бывает поверхностной и глубокой, а по локализации выделяют парапроктит, паранефрит, паратонзиллит и параколит. Местные и общие проявления выражены равнозначно.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Рожистое воспаление — острое серозно-гнойное воспаление собственно кожи и слизистых оболочек. Возбудитель — стрептококк, чаще процесс локализуется на нижних конечностях. Выделяют четыре формы. Эритематозная: резко ограниченная гиперемия в виде «языков пламени», уплотнённая болезненная кожа, увеличенные регионарные узлы. Буллёзная: пузыри с серозно-геморрагическим содержимым. Некротическая: участки чёрного цвета на фоне гиперемии. Флегмонозная соответствует классической флегмоне. Начинается рожа с продромального периода: недомогание, слабость, головная боль. В виде абсцессов протекают также лимфаденит, бурсит, артрит, остеомиелит и мастит.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Сепсис — тяжёлое патологическое состояние, развивающееся на фоне гнойного процесса и обусловленное острым расстройством иммунобиологических механизмов, с развитием синдрома полиорганной недостаточности. Гнойно-воспалительное заболевание явно выходит за рамки местного процесса: всегда выражена интоксикация, гной метастазирует в другие органы с образованием вторичных очагов, чаще всего возникает шоковое состояние. В патогенезе три фактора. Микробный — вид флоры, количество микробов и вирулентность. Входные ворота — характер разрушения тканей, размер и локализация первичного очага, кровообращение в зоне воспаления. И реактивность организма.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Сепсис классифицируют по пяти признакам. По наличию первичного очага он бывает первичным, или криптогенным, когда очаг найти не удаётся, и вторичным. По возбудителю выделяют стафилококковый, стрептококковый, колибациллярный, клостридиальный и неклостридиальный сепсис. По входным воротам — хирургический, урологический, гинекологический, отогенный, тонзиллогенный и перкутанный. По наличию гнойных метастазов — септицемию и септикопиемию. По клинической картине — молниеносный, острый, подострый и хронический сепсис.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Клиника сепсиса делится на две стадии. Септицемия: резкое ухудшение состояния на фоне гнойного процесса, критическое повышение температуры постоянного характера, тахикардия, снижение давления, глухость сердечных тонов, дыхательная недостаточность с одышкой и цианозом, угнетение сознания, желтуха, снижение диуреза, кожные высыпания и увеличение селезёнки. При септикопиемии лихорадка становится ремитирующей, нарастают боли в мышцах и суставах, анемия и лейкоцитоз, почечная недостаточность вплоть до анурии, желтуха и кровотечения; в печени, почках, лёгких и головном мозге обнаруживают гнойные метастазы. Диагноз подтверждают бактериологическим исследованием крови и лучевыми методами.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Анаэробная инфекция вызывается микробами, которые размножаются без кислорода. Чаще она развивается при ранениях конечностей, особенно нижних: там нередки нарушения кровообращения, а мышечные массивы служат питательной средой. Газовую гангрену вызывают спорообразующие клостридии: Cl. perfringens, septicum, oedematiens и histolyticum. Условия развития — обширные размозжения тканей, загрязнение раны землёй и отсутствие доступа кислорода. Различают четыре формы: эмфизематозную, отёчно-токсическую, флегмонозную и гнилостную. Главные местные симптомы — быстрое нарастание отёка, газ в тканях и раневом отделяемом, распад мышц, отсутствие классических признаков воспаления и быстро нарастающая боль. Общие признаки — выраженная интоксикация и быстро развивающаяся полиорганная недостаточность.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Столбняк — острая специфическая анаэробная инфекция, вызываемая столбнячной палочкой: это спорообразующий микроб, широко распространённый в природе. Попав в рану, он выделяет токсины нейротропного действия, которые вызывают судорожные сокращения поперечно-полосатых мышц. Инкубационный период — от двух суток до трёх недель. Сначала появляются головная боль, потливость, лихорадка и светобоязнь. Затем напрягаются жевательные мышцы — тризм, возникает сардоническая улыбка, а после развиваются генерализованные судорожные припадки, следующие один за другим. Сознание сохранено, голова запрокинута, больной изгибается дугой — опистотонус. Судороги мышц гортани, межрёберных мышц и диафрагмы приводят к остановке дыхания и смерти.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Подведём итоги. Хирургическая инфекция — гнойно-воспалительный процесс, вызванный гноеродными микробами, и он требует хирургического лечения. Местный процесс проходит стадии инфильтрации и нагноения, а общие проявления — это интоксикация и изменения крови и мочи. Сепсис — выход процесса за пределы местного очага с полиорганной недостаточностью. Газовая гангрена и столбняк развиваются стремительно. Задача фельдшера — вовремя заподозрить хирургическую инфекцию и направить больного в хирургический стационар. Благодарю за внимание!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863840" y="-1097280"/>
            <a:ext cx="5852160" cy="5852160"/>
          </a:xfrm>
          <a:prstGeom prst="ellipse">
            <a:avLst/>
          </a:prstGeom>
          <a:solidFill>
            <a:srgbClr val="1F7A8C">
              <a:alpha val="30000"/>
            </a:srgbClr>
          </a:solidFill>
          <a:ln w="12700">
            <a:solidFill>
              <a:srgbClr val="1F7A8C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9509760" y="3291840"/>
            <a:ext cx="4023360" cy="4023360"/>
          </a:xfrm>
          <a:prstGeom prst="ellipse">
            <a:avLst/>
          </a:prstGeom>
          <a:solidFill>
            <a:srgbClr val="C8433A">
              <a:alpha val="45000"/>
            </a:srgbClr>
          </a:solidFill>
          <a:ln w="12700">
            <a:solidFill>
              <a:srgbClr val="C8433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3152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00" kern="0" dirty="0">
                <a:solidFill>
                  <a:srgbClr val="9FD0D8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ЛЕКЦИЯ №1  ·  ТЕМА №2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194560"/>
            <a:ext cx="8229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Хирургическая инфекция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297680"/>
            <a:ext cx="6949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ADCE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Основы хирургической деятельности фельдшера: виды, клиника, сепсис, анаэробная инфекция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Хирургическая деятельность фельдшера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200400" cy="4663440"/>
          </a:xfrm>
          <a:prstGeom prst="roundRect">
            <a:avLst>
              <a:gd name="adj" fmla="val 3429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219456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≈ 1/3</a:t>
            </a:r>
            <a:endParaRPr lang="en-US" sz="6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474720"/>
            <a:ext cx="2651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ADCE0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рабочего времени фельдшер посвящает хирургической деятельности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4023360" y="1463040"/>
            <a:ext cx="758952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4297680" y="187452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166360" y="16459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Бригада скорой помощи</a:t>
            </a:r>
            <a:endParaRPr lang="en-US" sz="2400" dirty="0"/>
          </a:p>
        </p:txBody>
      </p:sp>
      <p:sp>
        <p:nvSpPr>
          <p:cNvPr id="11" name="Text 8"/>
          <p:cNvSpPr txBox="1"/>
          <p:nvPr/>
        </p:nvSpPr>
        <p:spPr>
          <a:xfrm>
            <a:off x="5166360" y="210312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фельдшера, санитар, водитель. Выезд, помощь, доставка в стационар, сортировка при массовых травмах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023360" y="3063240"/>
            <a:ext cx="758952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4297680" y="347472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5166360" y="32461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Хирургический стационар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5166360" y="370332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Палатная, процедурная, перевязочная и операционная сестра. Контроль осложнений после операций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023360" y="4663440"/>
            <a:ext cx="758952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4297680" y="507492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484632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ФАП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5166360" y="530352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Амбулаторный приём, профилактика, диспансеризация, экспертиза временной нетрудоспособности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Определение и классификация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1508760"/>
            <a:ext cx="10424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— заболевание, вызванное внедрением гноеродных микробов: гнойно-воспалительный процесс в органах и тканях, некрозы, необходимость хирургического лечения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48640" y="3017520"/>
            <a:ext cx="35661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77240" y="318211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 этиологии</a:t>
            </a:r>
            <a:endParaRPr lang="en-US" sz="23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749040"/>
            <a:ext cx="3108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аэробная неспецифическая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анаэробная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гнилостная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специфическая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4297680" y="3017520"/>
            <a:ext cx="35661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526280" y="318211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 течению</a:t>
            </a:r>
            <a:endParaRPr lang="en-US" sz="2300" dirty="0"/>
          </a:p>
        </p:txBody>
      </p:sp>
      <p:sp>
        <p:nvSpPr>
          <p:cNvPr id="12" name="Text 9"/>
          <p:cNvSpPr txBox="1"/>
          <p:nvPr/>
        </p:nvSpPr>
        <p:spPr>
          <a:xfrm>
            <a:off x="4526280" y="3749040"/>
            <a:ext cx="3108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острая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хроническая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8046720" y="3017520"/>
            <a:ext cx="35661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8275320" y="318211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 распространённости</a:t>
            </a:r>
            <a:endParaRPr lang="en-US" sz="23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3749040"/>
            <a:ext cx="31089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местная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общая (сепсис)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Возбудители и пути проникновения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417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Основные возбудители (по частоте)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920240"/>
            <a:ext cx="57607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31520" y="20116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508760" y="19202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Стафилококки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548640" y="2788920"/>
            <a:ext cx="57607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731520" y="288036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508760" y="27889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Стрептококки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548640" y="3657600"/>
            <a:ext cx="57607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731520" y="374904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1508760" y="36576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Кишечная палочка</a:t>
            </a:r>
            <a:endParaRPr lang="en-US" sz="2300" dirty="0"/>
          </a:p>
        </p:txBody>
      </p:sp>
      <p:sp>
        <p:nvSpPr>
          <p:cNvPr id="15" name="Shape 12"/>
          <p:cNvSpPr/>
          <p:nvPr/>
        </p:nvSpPr>
        <p:spPr>
          <a:xfrm>
            <a:off x="548640" y="4526280"/>
            <a:ext cx="57607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731520" y="461772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1508760" y="45262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Синегнойная палочка</a:t>
            </a:r>
            <a:endParaRPr lang="en-US" sz="2300" dirty="0"/>
          </a:p>
        </p:txBody>
      </p:sp>
      <p:sp>
        <p:nvSpPr>
          <p:cNvPr id="18" name="Shape 15"/>
          <p:cNvSpPr/>
          <p:nvPr/>
        </p:nvSpPr>
        <p:spPr>
          <a:xfrm>
            <a:off x="548640" y="5394960"/>
            <a:ext cx="57607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731520" y="5486400"/>
            <a:ext cx="548640" cy="548640"/>
          </a:xfrm>
          <a:prstGeom prst="ellipse">
            <a:avLst/>
          </a:prstGeom>
          <a:solidFill>
            <a:srgbClr val="C84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1508760" y="53949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Сочетание нескольких видов</a:t>
            </a:r>
            <a:endParaRPr lang="en-US" sz="2300" dirty="0"/>
          </a:p>
        </p:txBody>
      </p:sp>
      <p:sp>
        <p:nvSpPr>
          <p:cNvPr id="21" name="Shape 18"/>
          <p:cNvSpPr/>
          <p:nvPr/>
        </p:nvSpPr>
        <p:spPr>
          <a:xfrm>
            <a:off x="6766560" y="1463040"/>
            <a:ext cx="48463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19"/>
          <p:cNvSpPr txBox="1"/>
          <p:nvPr/>
        </p:nvSpPr>
        <p:spPr>
          <a:xfrm>
            <a:off x="6995160" y="1627632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Экзогенный путь</a:t>
            </a:r>
            <a:endParaRPr lang="en-US" sz="2300" dirty="0"/>
          </a:p>
        </p:txBody>
      </p:sp>
      <p:sp>
        <p:nvSpPr>
          <p:cNvPr id="23" name="Text 20"/>
          <p:cNvSpPr txBox="1"/>
          <p:nvPr/>
        </p:nvSpPr>
        <p:spPr>
          <a:xfrm>
            <a:off x="6995160" y="219456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4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возбудитель попадает из внешней среды</a:t>
            </a:r>
            <a:endParaRPr lang="en-US" sz="2400" dirty="0"/>
          </a:p>
        </p:txBody>
      </p:sp>
      <p:sp>
        <p:nvSpPr>
          <p:cNvPr id="24" name="Shape 21"/>
          <p:cNvSpPr/>
          <p:nvPr/>
        </p:nvSpPr>
        <p:spPr>
          <a:xfrm>
            <a:off x="6766560" y="3931920"/>
            <a:ext cx="484632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5" name="Text 22"/>
          <p:cNvSpPr txBox="1"/>
          <p:nvPr/>
        </p:nvSpPr>
        <p:spPr>
          <a:xfrm>
            <a:off x="6995160" y="4096512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Эндогенный путь</a:t>
            </a:r>
            <a:endParaRPr lang="en-US" sz="2300" dirty="0"/>
          </a:p>
        </p:txBody>
      </p:sp>
      <p:sp>
        <p:nvSpPr>
          <p:cNvPr id="26" name="Text 23"/>
          <p:cNvSpPr txBox="1"/>
          <p:nvPr/>
        </p:nvSpPr>
        <p:spPr>
          <a:xfrm>
            <a:off x="6995160" y="4663440"/>
            <a:ext cx="4389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4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из хронических очагов инфекции в самом организме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Местные изменения: две стадии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5394960" cy="374904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  Стадия инфильтрации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49377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отёк тканей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местное повышение температуры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локальная боль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уплотнение тканей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гиперемия в зоне воспаления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нарушение функции</a:t>
            </a:r>
            <a:endParaRPr lang="en-US" sz="2300" dirty="0"/>
          </a:p>
        </p:txBody>
      </p:sp>
      <p:sp>
        <p:nvSpPr>
          <p:cNvPr id="8" name="Shape 5"/>
          <p:cNvSpPr/>
          <p:nvPr/>
        </p:nvSpPr>
        <p:spPr>
          <a:xfrm>
            <a:off x="6217920" y="1371600"/>
            <a:ext cx="5394960" cy="374904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44652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 Стадия нагноения (размягчения)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2103120"/>
            <a:ext cx="49377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нарастание отёка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боль распирающая, затем пульсирующая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симптом флюктуации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увеличение регионарных узлов</a:t>
            </a:r>
            <a:endParaRPr lang="en-US" sz="2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гной после вскрытия гнойника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548640" y="5349240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534924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Гной — разрушенные ткани, лейкоциты, тканевая жидкость, кровь и бактерии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Общие признаки хирургической инфекции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6858000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822960" y="155448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Симптомы интоксикации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94560"/>
            <a:ext cx="63093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Общие: </a:t>
            </a:r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лихорадка, слабость, головная боль, головокружение, нарушение сна, заторможенность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Жажда и пищеварение: </a:t>
            </a:r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сухость во рту, жажда, снижение аппетита, тошнота, рвота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Сердце, почки, кожа: </a:t>
            </a:r>
            <a:pPr indent="0" marL="0">
              <a:spcAft>
                <a:spcPts val="1400"/>
              </a:spcAft>
              <a:buNone/>
            </a:pPr>
            <a:r>
              <a:rPr lang="en-US" sz="24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учащение пульса, снижение АД и диуреза, желтуха, бледность, одышка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680960" y="1371600"/>
            <a:ext cx="3931920" cy="475488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7909560" y="153619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Кровь и моча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7909560" y="2103120"/>
            <a:ext cx="347472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снижение гемоглобина и эритроцитов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лейкоцитоз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сдвиг лейкоформулы влево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ускорение СОЭ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белок и цилиндры в моче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Фурункул и карбункул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Фурункул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49377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гнойно-некротическое воспаление одной волосяной луковицы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риск: нарушение гигиены, микротравмы, сахарный диабет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конусовидный инфильтрат с гнойным некрозом на вершине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после отторжения стержня — кратер и рубец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несколько фурункулов — фурункулёз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217920" y="1371600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44652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Карбункул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2103120"/>
            <a:ext cx="49377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воспаление нескольких волосяных луковиц и сальных желёз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обширный некроз, выраженная интоксикация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плотный инфильтрат багрового цвета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2–3 сутки: отслаивается эпидермис, видны гнойные стержни</a:t>
            </a:r>
            <a:endParaRPr lang="en-US" sz="22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2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3–5 сутки: стержни сливаются в гнойно-некротический конгломерат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Абсцесс и флегмона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Абсцесс: ограниченный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49377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полость с гноем в капсуле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причины: осложнённый фурункул, нагноение инъекций, инфицированные гематомы, метастазы гноя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поверхностный: ярко выражены признаки воспаления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глубокий: преобладает интоксикация; УЗИ, рентген, пункция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6217920" y="1371600"/>
            <a:ext cx="5394960" cy="475488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446520" y="153619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Флегмона: разлитая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2103120"/>
            <a:ext cx="49377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воспаление клетчаточных пространств без границ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эпифасциальная и субфасциальная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парапроктит — околопрямокишечная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паранефрит — околопочечная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паратонзиллит — околоминдальная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параколит — околоободочная</a:t>
            </a:r>
            <a:endParaRPr lang="en-US" sz="2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местные и общие признаки выражены равнозначно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Рожистое воспаление и другие формы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Острое серозно-гнойное воспаление кожи и слизистых. Возбудитель — стрептококк, чаще на нижних конечностях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548640" y="210312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31520" y="22402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Эритематозная</a:t>
            </a:r>
            <a:endParaRPr lang="en-US" sz="23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7889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резко ограниченная гиперемия «языки пламени», плотная болезненная кожа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4114800" y="210312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4297680" y="22402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Буллёзная</a:t>
            </a:r>
            <a:endParaRPr lang="en-US" sz="2300" dirty="0"/>
          </a:p>
        </p:txBody>
      </p:sp>
      <p:sp>
        <p:nvSpPr>
          <p:cNvPr id="11" name="Text 8"/>
          <p:cNvSpPr txBox="1"/>
          <p:nvPr/>
        </p:nvSpPr>
        <p:spPr>
          <a:xfrm>
            <a:off x="4297680" y="27889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пузыри с серозно-геморрагическим содержимым</a:t>
            </a:r>
            <a:endParaRPr lang="en-US" sz="2100" dirty="0"/>
          </a:p>
        </p:txBody>
      </p:sp>
      <p:sp>
        <p:nvSpPr>
          <p:cNvPr id="12" name="Shape 9"/>
          <p:cNvSpPr/>
          <p:nvPr/>
        </p:nvSpPr>
        <p:spPr>
          <a:xfrm>
            <a:off x="548640" y="416052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73152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Некротическая</a:t>
            </a:r>
            <a:endParaRPr lang="en-US" sz="23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48463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чёрные участки некроза на фоне гиперемии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4114800" y="4160520"/>
            <a:ext cx="338328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429768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Флегмонозная</a:t>
            </a:r>
            <a:endParaRPr lang="en-US" sz="2300" dirty="0"/>
          </a:p>
        </p:txBody>
      </p:sp>
      <p:sp>
        <p:nvSpPr>
          <p:cNvPr id="17" name="Text 14"/>
          <p:cNvSpPr txBox="1"/>
          <p:nvPr/>
        </p:nvSpPr>
        <p:spPr>
          <a:xfrm>
            <a:off x="4297680" y="48463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соответствует классической флегмоне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7772400" y="2103120"/>
            <a:ext cx="3840480" cy="3931920"/>
          </a:xfrm>
          <a:prstGeom prst="roundRect">
            <a:avLst>
              <a:gd name="adj" fmla="val 2857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046720" y="22402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Протекают как абсцессы</a:t>
            </a:r>
            <a:endParaRPr lang="en-US" sz="2200" dirty="0"/>
          </a:p>
        </p:txBody>
      </p:sp>
      <p:sp>
        <p:nvSpPr>
          <p:cNvPr id="20" name="Text 17"/>
          <p:cNvSpPr txBox="1"/>
          <p:nvPr/>
        </p:nvSpPr>
        <p:spPr>
          <a:xfrm>
            <a:off x="8046720" y="2880360"/>
            <a:ext cx="32918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лимфаденит: лимфатические узлы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бурсит: синовиальные сумки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артрит: полость сустава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остеомиелит: кость и костный мозг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мастит: молочная железа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Сепсис: определение и патогенез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1463040"/>
            <a:ext cx="10424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Сепсис — тяжёлое состояние на фоне гнойного процесса: острое расстройство иммунобиологических механизмов и синдром полиорганной недостаточности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48640" y="3063240"/>
            <a:ext cx="356616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77240" y="324612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463040" y="324612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Микробный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9776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вид флоры, количество микробов, вирулентность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297680" y="3063240"/>
            <a:ext cx="356616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526280" y="324612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5212080" y="324612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Входные ворота</a:t>
            </a:r>
            <a:endParaRPr lang="en-US" sz="2300" dirty="0"/>
          </a:p>
        </p:txBody>
      </p:sp>
      <p:sp>
        <p:nvSpPr>
          <p:cNvPr id="14" name="Text 11"/>
          <p:cNvSpPr txBox="1"/>
          <p:nvPr/>
        </p:nvSpPr>
        <p:spPr>
          <a:xfrm>
            <a:off x="4526280" y="39776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разрушение тканей, размер и место очага, кровообращение в зоне воспаления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8046720" y="3063240"/>
            <a:ext cx="3566160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8275320" y="324612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8961120" y="324612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Организм</a:t>
            </a:r>
            <a:endParaRPr lang="en-US" sz="2300" dirty="0"/>
          </a:p>
        </p:txBody>
      </p:sp>
      <p:sp>
        <p:nvSpPr>
          <p:cNvPr id="18" name="Text 15"/>
          <p:cNvSpPr txBox="1"/>
          <p:nvPr/>
        </p:nvSpPr>
        <p:spPr>
          <a:xfrm>
            <a:off x="8275320" y="397764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реактивность и восприимчивость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48640" y="544068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22960" y="54406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Выражена интоксикация  ·  гнойные метастазы во вторичные очаги  ·  чаще всего шок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Классификация сепсиса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2103120" cy="42062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1325880" y="15544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Очаг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88920"/>
            <a:ext cx="1920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первичный (криптогенный)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вторичный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788920" y="1371600"/>
            <a:ext cx="2103120" cy="42062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3566160" y="1554480"/>
            <a:ext cx="548640" cy="548640"/>
          </a:xfrm>
          <a:prstGeom prst="ellipse">
            <a:avLst/>
          </a:prstGeom>
          <a:solidFill>
            <a:srgbClr val="C84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288036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Возбудитель</a:t>
            </a:r>
            <a:endParaRPr lang="en-US" sz="2100" dirty="0"/>
          </a:p>
        </p:txBody>
      </p:sp>
      <p:sp>
        <p:nvSpPr>
          <p:cNvPr id="12" name="Text 9"/>
          <p:cNvSpPr txBox="1"/>
          <p:nvPr/>
        </p:nvSpPr>
        <p:spPr>
          <a:xfrm>
            <a:off x="2880360" y="2788920"/>
            <a:ext cx="1920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стафилококковый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стрептококковый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колибациллярный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клостридиальный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неклостридиальный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029200" y="1371600"/>
            <a:ext cx="2103120" cy="42062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5806440" y="15544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12064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Входные ворота</a:t>
            </a:r>
            <a:endParaRPr lang="en-US" sz="2100" dirty="0"/>
          </a:p>
        </p:txBody>
      </p:sp>
      <p:sp>
        <p:nvSpPr>
          <p:cNvPr id="16" name="Text 13"/>
          <p:cNvSpPr txBox="1"/>
          <p:nvPr/>
        </p:nvSpPr>
        <p:spPr>
          <a:xfrm>
            <a:off x="5120640" y="2788920"/>
            <a:ext cx="1920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хирургический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урологический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гинекологический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отогенный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тонзиллогенный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перкутанный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7269480" y="1371600"/>
            <a:ext cx="2103120" cy="42062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8046720" y="1554480"/>
            <a:ext cx="548640" cy="548640"/>
          </a:xfrm>
          <a:prstGeom prst="ellipse">
            <a:avLst/>
          </a:prstGeom>
          <a:solidFill>
            <a:srgbClr val="C84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736092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Метастазы</a:t>
            </a:r>
            <a:endParaRPr lang="en-US" sz="2100" dirty="0"/>
          </a:p>
        </p:txBody>
      </p:sp>
      <p:sp>
        <p:nvSpPr>
          <p:cNvPr id="20" name="Text 17"/>
          <p:cNvSpPr txBox="1"/>
          <p:nvPr/>
        </p:nvSpPr>
        <p:spPr>
          <a:xfrm>
            <a:off x="7360920" y="2788920"/>
            <a:ext cx="1920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септицемия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септикопиемия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9509760" y="1371600"/>
            <a:ext cx="2103120" cy="420624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19"/>
          <p:cNvSpPr txBox="1"/>
          <p:nvPr/>
        </p:nvSpPr>
        <p:spPr>
          <a:xfrm>
            <a:off x="10287000" y="15544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960120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Течение</a:t>
            </a:r>
            <a:endParaRPr lang="en-US" sz="2100" dirty="0"/>
          </a:p>
        </p:txBody>
      </p:sp>
      <p:sp>
        <p:nvSpPr>
          <p:cNvPr id="24" name="Text 21"/>
          <p:cNvSpPr txBox="1"/>
          <p:nvPr/>
        </p:nvSpPr>
        <p:spPr>
          <a:xfrm>
            <a:off x="9601200" y="2788920"/>
            <a:ext cx="1920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молниеносный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острый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подострый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хронический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Клиника сепсиса: две стадии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5486400" cy="4160520"/>
          </a:xfrm>
          <a:prstGeom prst="roundRect">
            <a:avLst>
              <a:gd name="adj" fmla="val 263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536192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1  Септицемия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резкое ухудшение, постоянная лихорадка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тахикардия, снижение АД, глухие тоны сердца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дыхательная недостаточность: одышка, цианоз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угнетение сознания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печёночная и почечная недостаточность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кожные высыпания, увеличение селезёнки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309360" y="1371600"/>
            <a:ext cx="5303520" cy="4160520"/>
          </a:xfrm>
          <a:prstGeom prst="roundRect">
            <a:avLst>
              <a:gd name="adj" fmla="val 263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537960" y="1536192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2  Септикопиемия</a:t>
            </a:r>
            <a:endParaRPr lang="en-US" sz="2300" dirty="0"/>
          </a:p>
        </p:txBody>
      </p:sp>
      <p:sp>
        <p:nvSpPr>
          <p:cNvPr id="10" name="Text 7"/>
          <p:cNvSpPr txBox="1"/>
          <p:nvPr/>
        </p:nvSpPr>
        <p:spPr>
          <a:xfrm>
            <a:off x="6537960" y="2103120"/>
            <a:ext cx="48463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ремитирующая лихорадка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боли в мышцах и суставах, анемия, лейкоцитоз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почечная недостаточность вплоть до анурии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нарастание желтухи, кровотечения</a:t>
            </a:r>
            <a:endParaRPr lang="en-US" sz="20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20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гнойные метастазы: печень, почки, лёгкие, мозг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48640" y="5715000"/>
            <a:ext cx="11064240" cy="594360"/>
          </a:xfrm>
          <a:prstGeom prst="roundRect">
            <a:avLst>
              <a:gd name="adj" fmla="val 18462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57150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Диагностика: бактериологическое исследование крови, лучевые методы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Анаэробная инфекция: газовая гангрена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676656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777240" y="146304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Возбудители: </a:t>
            </a:r>
            <a:pPr indent="0" marL="0">
              <a:buNone/>
            </a:pPr>
            <a:r>
              <a:rPr lang="en-US" sz="17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спорообразующие клостридии (Cl. perfringens, septicum, oedematiens, histolyticum)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Условия: </a:t>
            </a:r>
            <a:pPr indent="0" marL="0">
              <a:buNone/>
            </a:pPr>
            <a:r>
              <a:rPr lang="en-US" sz="17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обширные размозжения, загрязнение землёй, нет доступа кислорода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971800"/>
            <a:ext cx="329184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31520" y="308152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Эмфизематозная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3538728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сухая рана, обширный некроз, газ в отделяемом, конечность буреет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023360" y="2971800"/>
            <a:ext cx="329184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206240" y="308152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Отёчно-токсическая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206240" y="3538728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выраженный отёк, газа мало, кожа резко напряжена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4663440"/>
            <a:ext cx="329184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31520" y="47731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Флегмонозная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5230368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менее бурное течение, гнойное отделяемое с газом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023360" y="4663440"/>
            <a:ext cx="3291840" cy="15544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4206240" y="47731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7A8C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Гнилостная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4206240" y="5230368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бурный распад тканей, аррозивные кровотечения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589520" y="1371600"/>
            <a:ext cx="4023360" cy="4754880"/>
          </a:xfrm>
          <a:prstGeom prst="roundRect">
            <a:avLst>
              <a:gd name="adj" fmla="val 2727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863840" y="15087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Местные симптомы</a:t>
            </a:r>
            <a:endParaRPr lang="en-US" sz="2300" dirty="0"/>
          </a:p>
        </p:txBody>
      </p:sp>
      <p:sp>
        <p:nvSpPr>
          <p:cNvPr id="21" name="Text 18"/>
          <p:cNvSpPr txBox="1"/>
          <p:nvPr/>
        </p:nvSpPr>
        <p:spPr>
          <a:xfrm>
            <a:off x="7863840" y="2148840"/>
            <a:ext cx="3474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быстрый нарастающий отёк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газ в тканях и отделяемом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распад мышц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нет классических признаков воспаления</a:t>
            </a:r>
            <a:endParaRPr lang="en-US" sz="18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быстрое нарастание боли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863840" y="493776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2A69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Общие: выраженная интоксикация, быстрая полиорганная недостаточность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7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Хирургическая инфекция  |  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E2A36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Столбняк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3716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E2A36"/>
          </a:solidFill>
          <a:ln w="12700">
            <a:solidFill>
              <a:srgbClr val="0E2A36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1463040"/>
            <a:ext cx="10424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Острая специфическая анаэробная инфекция. Спорообразующая столбнячная палочка выделяет нейротропные токсины и вызывает судороги поперечно-полосатых мышц</a:t>
            </a:r>
            <a:endParaRPr lang="en-US" sz="2300" dirty="0"/>
          </a:p>
        </p:txBody>
      </p:sp>
      <p:sp>
        <p:nvSpPr>
          <p:cNvPr id="7" name="Shape 4"/>
          <p:cNvSpPr/>
          <p:nvPr/>
        </p:nvSpPr>
        <p:spPr>
          <a:xfrm>
            <a:off x="548640" y="3017520"/>
            <a:ext cx="2103120" cy="224028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1325880" y="31546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794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Инкубация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297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от 2 суток до 3 недель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788920" y="3017520"/>
            <a:ext cx="2103120" cy="224028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3566160" y="31546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80360" y="3794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Начало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2926080" y="4297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головная боль, потливость, лихорадка, светобоязнь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0" y="3017520"/>
            <a:ext cx="2103120" cy="224028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5806440" y="31546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120640" y="3794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Тризм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4297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напряжение жевательных мышц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269480" y="3017520"/>
            <a:ext cx="2103120" cy="224028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8046720" y="3154680"/>
            <a:ext cx="548640" cy="54864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7360920" y="3794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Сардоническая улыбка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7406640" y="4297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судорога мимических мышц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9509760" y="3017520"/>
            <a:ext cx="2103120" cy="224028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Text 21"/>
          <p:cNvSpPr txBox="1"/>
          <p:nvPr/>
        </p:nvSpPr>
        <p:spPr>
          <a:xfrm>
            <a:off x="10287000" y="3154680"/>
            <a:ext cx="548640" cy="548640"/>
          </a:xfrm>
          <a:prstGeom prst="ellipse">
            <a:avLst/>
          </a:prstGeom>
          <a:solidFill>
            <a:srgbClr val="C84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9601200" y="3794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2A36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Припадки</a:t>
            </a:r>
            <a:endParaRPr lang="en-US" sz="1800" dirty="0"/>
          </a:p>
        </p:txBody>
      </p:sp>
      <p:sp>
        <p:nvSpPr>
          <p:cNvPr id="26" name="Text 23"/>
          <p:cNvSpPr txBox="1"/>
          <p:nvPr/>
        </p:nvSpPr>
        <p:spPr>
          <a:xfrm>
            <a:off x="9646920" y="429768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B34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судороги, сознание сохранено, опистотонус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548640" y="5440680"/>
            <a:ext cx="11064240" cy="777240"/>
          </a:xfrm>
          <a:prstGeom prst="roundRect">
            <a:avLst>
              <a:gd name="adj" fmla="val 14118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22960" y="54406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C8433A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Судороги гортани, межрёберных мышц и диафрагмы  →  остановка дыхания и смерть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A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31520" y="4572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Главное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31520" y="1645920"/>
            <a:ext cx="5212080" cy="2011680"/>
          </a:xfrm>
          <a:prstGeom prst="roundRect">
            <a:avLst>
              <a:gd name="adj" fmla="val 5455"/>
            </a:avLst>
          </a:prstGeom>
          <a:solidFill>
            <a:srgbClr val="17394A"/>
          </a:solidFill>
          <a:ln w="12700">
            <a:solidFill>
              <a:srgbClr val="17394A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005840" y="192024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874520" y="1828800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Гнойно-воспалительный процесс от гноеродных микробов; нужно хирургическое лечение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6217920" y="1645920"/>
            <a:ext cx="5212080" cy="2011680"/>
          </a:xfrm>
          <a:prstGeom prst="roundRect">
            <a:avLst>
              <a:gd name="adj" fmla="val 5455"/>
            </a:avLst>
          </a:prstGeom>
          <a:solidFill>
            <a:srgbClr val="17394A"/>
          </a:solidFill>
          <a:ln w="12700">
            <a:solidFill>
              <a:srgbClr val="17394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92240" y="192024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7360920" y="1828800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Местно: инфильтрация → нагноение. Общо: интоксикация, изменения крови и мочи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731520" y="3840480"/>
            <a:ext cx="5212080" cy="2011680"/>
          </a:xfrm>
          <a:prstGeom prst="roundRect">
            <a:avLst>
              <a:gd name="adj" fmla="val 5455"/>
            </a:avLst>
          </a:prstGeom>
          <a:solidFill>
            <a:srgbClr val="17394A"/>
          </a:solidFill>
          <a:ln w="12700">
            <a:solidFill>
              <a:srgbClr val="17394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005840" y="4114800"/>
            <a:ext cx="640080" cy="640080"/>
          </a:xfrm>
          <a:prstGeom prst="ellipse">
            <a:avLst/>
          </a:prstGeom>
          <a:solidFill>
            <a:srgbClr val="1F7A8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1874520" y="4023360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Сепсис: процесс выходит за пределы очага, полиорганная недостаточность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6217920" y="3840480"/>
            <a:ext cx="5212080" cy="2011680"/>
          </a:xfrm>
          <a:prstGeom prst="roundRect">
            <a:avLst>
              <a:gd name="adj" fmla="val 5455"/>
            </a:avLst>
          </a:prstGeom>
          <a:solidFill>
            <a:srgbClr val="17394A"/>
          </a:solidFill>
          <a:ln w="12700">
            <a:solidFill>
              <a:srgbClr val="17394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92240" y="4114800"/>
            <a:ext cx="640080" cy="640080"/>
          </a:xfrm>
          <a:prstGeom prst="ellipse">
            <a:avLst/>
          </a:prstGeom>
          <a:solidFill>
            <a:srgbClr val="C8433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2"/>
          <p:cNvSpPr txBox="1"/>
          <p:nvPr/>
        </p:nvSpPr>
        <p:spPr>
          <a:xfrm>
            <a:off x="7360920" y="4023360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Газовая гангрена и столбняк развиваются стремительно; при подозрении — в хирургический стационар</a:t>
            </a:r>
            <a:endParaRPr lang="en-US" sz="2100" dirty="0"/>
          </a:p>
        </p:txBody>
      </p:sp>
      <p:sp>
        <p:nvSpPr>
          <p:cNvPr id="16" name="Text 13"/>
          <p:cNvSpPr txBox="1"/>
          <p:nvPr/>
        </p:nvSpPr>
        <p:spPr>
          <a:xfrm>
            <a:off x="731520" y="59893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9FD0D8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Спасибо за внимание!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rli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Хирургическая инфекция</dc:title>
  <dc:subject>PptxGenJS Presentation</dc:subject>
  <dc:creator>PptxGenJS</dc:creator>
  <cp:lastModifiedBy>PptxGenJS</cp:lastModifiedBy>
  <cp:revision>1</cp:revision>
  <dcterms:created xsi:type="dcterms:W3CDTF">2026-09-30T04:54:30Z</dcterms:created>
  <dcterms:modified xsi:type="dcterms:W3CDTF">2026-09-30T04:54:30Z</dcterms:modified>
</cp:coreProperties>
</file>