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909560" y="-685800"/>
            <a:ext cx="4754880" cy="4754880"/>
          </a:xfrm>
          <a:prstGeom prst="ellipse">
            <a:avLst/>
          </a:prstGeom>
          <a:solidFill>
            <a:srgbClr val="F6E0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503920" y="91440"/>
            <a:ext cx="2926080" cy="2926080"/>
          </a:xfrm>
          <a:prstGeom prst="ellipse">
            <a:avLst/>
          </a:prstGeom>
          <a:solidFill>
            <a:srgbClr val="FFFCF7"/>
          </a:solidFill>
          <a:ln w="15240">
            <a:solidFill>
              <a:srgbClr val="E7BE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6583680" cy="22402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100" b="1" i="0">
                <a:solidFill>
                  <a:srgbClr val="692C3C"/>
                </a:solidFill>
                <a:latin typeface="Aptos"/>
              </a:rPr>
              <a:t>РАЗГИБАТЕЛЬНЫЕ</a:t>
            </a:r>
          </a:p>
          <a:p>
            <a:pPr algn="l">
              <a:spcAft>
                <a:spcPts val="600"/>
              </a:spcAft>
            </a:pPr>
            <a:r>
              <a:rPr sz="3100" b="1" i="0">
                <a:solidFill>
                  <a:srgbClr val="692C3C"/>
                </a:solidFill>
                <a:latin typeface="Aptos"/>
              </a:rPr>
              <a:t>ПРЕДЛЕЖАНИЯ</a:t>
            </a:r>
          </a:p>
          <a:p>
            <a:pPr algn="l">
              <a:spcAft>
                <a:spcPts val="600"/>
              </a:spcAft>
            </a:pPr>
            <a:r>
              <a:rPr sz="3100" b="1" i="0">
                <a:solidFill>
                  <a:srgbClr val="692C3C"/>
                </a:solidFill>
                <a:latin typeface="Aptos"/>
              </a:rPr>
              <a:t>ГОЛОВКИ ПЛОДА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767328"/>
            <a:ext cx="6217920" cy="6583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0" i="0">
                <a:solidFill>
                  <a:srgbClr val="706563"/>
                </a:solidFill>
                <a:latin typeface="Aptos"/>
              </a:rPr>
              <a:t>Виды • причины • диагностика • тактика ведения родов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4800600"/>
            <a:ext cx="4297680" cy="502920"/>
          </a:xfrm>
          <a:prstGeom prst="roundRect">
            <a:avLst/>
          </a:prstGeom>
          <a:solidFill>
            <a:srgbClr val="6F85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87552" y="4901184"/>
            <a:ext cx="3886200" cy="274320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Aptos"/>
              </a:rPr>
              <a:t>Презентация по акушерству</a:t>
            </a:r>
          </a:p>
        </p:txBody>
      </p:sp>
      <p:sp>
        <p:nvSpPr>
          <p:cNvPr id="8" name="Arc 7"/>
          <p:cNvSpPr/>
          <p:nvPr/>
        </p:nvSpPr>
        <p:spPr>
          <a:xfrm>
            <a:off x="8419338" y="1906066"/>
            <a:ext cx="2260853" cy="2681477"/>
          </a:xfrm>
          <a:prstGeom prst="arc">
            <a:avLst/>
          </a:prstGeom>
          <a:noFill/>
          <a:ln w="15240">
            <a:solidFill>
              <a:srgbClr val="E7BE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713774" y="2137410"/>
            <a:ext cx="1661464" cy="2208276"/>
          </a:xfrm>
          <a:prstGeom prst="roundRect">
            <a:avLst/>
          </a:prstGeom>
          <a:solidFill>
            <a:srgbClr val="F6E0DB"/>
          </a:solidFill>
          <a:ln w="15240">
            <a:solidFill>
              <a:srgbClr val="E7BE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123883" y="2242565"/>
            <a:ext cx="925372" cy="1030528"/>
          </a:xfrm>
          <a:prstGeom prst="ellipse">
            <a:avLst/>
          </a:prstGeom>
          <a:solidFill>
            <a:srgbClr val="EFBEA0"/>
          </a:solidFill>
          <a:ln w="15240">
            <a:solidFill>
              <a:srgbClr val="CA70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155430" y="3115360"/>
            <a:ext cx="651967" cy="736092"/>
          </a:xfrm>
          <a:prstGeom prst="ellipse">
            <a:avLst/>
          </a:prstGeom>
          <a:solidFill>
            <a:srgbClr val="EFBEA0"/>
          </a:solidFill>
          <a:ln w="15240">
            <a:solidFill>
              <a:srgbClr val="CA70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018727" y="3683203"/>
            <a:ext cx="757123" cy="651967"/>
          </a:xfrm>
          <a:prstGeom prst="ellipse">
            <a:avLst/>
          </a:prstGeom>
          <a:solidFill>
            <a:srgbClr val="CFA663"/>
          </a:solidFill>
          <a:ln w="15240">
            <a:solidFill>
              <a:srgbClr val="692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039758" y="4356201"/>
            <a:ext cx="757123" cy="26289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150" b="1" i="0">
                <a:solidFill>
                  <a:srgbClr val="692C3C"/>
                </a:solidFill>
                <a:latin typeface="Aptos"/>
              </a:rPr>
              <a:t>ЛИЦО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41080" y="4800600"/>
            <a:ext cx="256032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0" i="0">
                <a:solidFill>
                  <a:srgbClr val="706563"/>
                </a:solidFill>
                <a:latin typeface="Aptos"/>
              </a:rPr>
              <a:t>Учебная схема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6537960"/>
            <a:ext cx="329184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800" b="0" i="0">
                <a:solidFill>
                  <a:srgbClr val="706563"/>
                </a:solidFill>
                <a:latin typeface="Aptos"/>
              </a:rPr>
              <a:t>АКУШЕРСТВО • УЧЕБНЫЙ МАТЕРИАЛ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47472"/>
            <a:ext cx="475488" cy="384048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3" name="Oval 2"/>
          <p:cNvSpPr/>
          <p:nvPr/>
        </p:nvSpPr>
        <p:spPr>
          <a:xfrm>
            <a:off x="475488" y="310896"/>
            <a:ext cx="530352" cy="530352"/>
          </a:xfrm>
          <a:prstGeom prst="ellipse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65760"/>
            <a:ext cx="475488" cy="329184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320040"/>
            <a:ext cx="10241280" cy="6217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 i="0">
                <a:solidFill>
                  <a:srgbClr val="692C3C"/>
                </a:solidFill>
                <a:latin typeface="Aptos"/>
              </a:rPr>
              <a:t>Что такое разгибательные предлежания?</a:t>
            </a:r>
          </a:p>
        </p:txBody>
      </p:sp>
      <p:sp>
        <p:nvSpPr>
          <p:cNvPr id="6" name="Rectangle 5"/>
          <p:cNvSpPr/>
          <p:nvPr/>
        </p:nvSpPr>
        <p:spPr>
          <a:xfrm>
            <a:off x="1170432" y="987552"/>
            <a:ext cx="1097280" cy="50292"/>
          </a:xfrm>
          <a:prstGeom prst="rect">
            <a:avLst/>
          </a:prstGeom>
          <a:solidFill>
            <a:srgbClr val="CFA6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1417320"/>
            <a:ext cx="6400800" cy="4434840"/>
          </a:xfrm>
          <a:prstGeom prst="round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783080"/>
            <a:ext cx="5715000" cy="11430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 i="0">
                <a:solidFill>
                  <a:srgbClr val="302B2D"/>
                </a:solidFill>
                <a:latin typeface="Aptos"/>
              </a:rPr>
              <a:t>Это варианты головного предлежания, при которых головка плода во время родов разгибается, а не прижимает подбородок к груди.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3154680"/>
            <a:ext cx="5669280" cy="10972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706563"/>
                </a:solidFill>
                <a:latin typeface="Aptos"/>
              </a:rPr>
              <a:t>Из-за изменения положения головки предлежащей становится другая её часть. Это влияет на размеры, которыми головка проходит через родовые пути.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52360" y="1417320"/>
            <a:ext cx="3977639" cy="4434840"/>
          </a:xfrm>
          <a:prstGeom prst="roundRect">
            <a:avLst/>
          </a:prstGeom>
          <a:solidFill>
            <a:srgbClr val="F6E0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18120" y="1783080"/>
            <a:ext cx="3200400" cy="4114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692C3C"/>
                </a:solidFill>
                <a:latin typeface="Aptos"/>
              </a:rPr>
              <a:t>Главное отличие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8120" y="2423160"/>
            <a:ext cx="3154680" cy="1463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 i="0">
                <a:solidFill>
                  <a:srgbClr val="302B2D"/>
                </a:solidFill>
                <a:latin typeface="Aptos"/>
              </a:rPr>
              <a:t>При нормальном затылочном предлежании подбородок приближен к груди. При разгибании головка отклоняется назад.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8641080" y="4160520"/>
            <a:ext cx="685800" cy="914400"/>
          </a:xfrm>
          <a:prstGeom prst="downArrow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79" y="5212080"/>
            <a:ext cx="292608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 i="0">
                <a:solidFill>
                  <a:srgbClr val="692C3C"/>
                </a:solidFill>
                <a:latin typeface="Aptos"/>
              </a:rPr>
              <a:t>Требуется оценка акушера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6537960"/>
            <a:ext cx="329184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800" b="0" i="0">
                <a:solidFill>
                  <a:srgbClr val="706563"/>
                </a:solidFill>
                <a:latin typeface="Aptos"/>
              </a:rPr>
              <a:t>АКУШЕРСТВО • УЧЕБНЫЙ МАТЕРИАЛ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47472"/>
            <a:ext cx="475488" cy="384048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3" name="Oval 2"/>
          <p:cNvSpPr/>
          <p:nvPr/>
        </p:nvSpPr>
        <p:spPr>
          <a:xfrm>
            <a:off x="475488" y="310896"/>
            <a:ext cx="530352" cy="530352"/>
          </a:xfrm>
          <a:prstGeom prst="ellipse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65760"/>
            <a:ext cx="475488" cy="329184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320040"/>
            <a:ext cx="10241280" cy="6217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 i="0">
                <a:solidFill>
                  <a:srgbClr val="692C3C"/>
                </a:solidFill>
                <a:latin typeface="Aptos"/>
              </a:rPr>
              <a:t>Три основных вида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170432" y="987552"/>
            <a:ext cx="1097280" cy="50292"/>
          </a:xfrm>
          <a:prstGeom prst="rect">
            <a:avLst/>
          </a:prstGeom>
          <a:solidFill>
            <a:srgbClr val="CFA6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3429000" cy="4526280"/>
          </a:xfrm>
          <a:prstGeom prst="round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Arc 7"/>
          <p:cNvSpPr/>
          <p:nvPr/>
        </p:nvSpPr>
        <p:spPr>
          <a:xfrm>
            <a:off x="1415034" y="1671980"/>
            <a:ext cx="1867662" cy="2215134"/>
          </a:xfrm>
          <a:prstGeom prst="arc">
            <a:avLst/>
          </a:prstGeom>
          <a:noFill/>
          <a:ln w="15240">
            <a:solidFill>
              <a:srgbClr val="E7BE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658264" y="1863090"/>
            <a:ext cx="1372514" cy="1824228"/>
          </a:xfrm>
          <a:prstGeom prst="roundRect">
            <a:avLst/>
          </a:prstGeom>
          <a:solidFill>
            <a:srgbClr val="F6E0DB"/>
          </a:solidFill>
          <a:ln w="15240">
            <a:solidFill>
              <a:srgbClr val="E7BE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997049" y="1949957"/>
            <a:ext cx="764438" cy="851306"/>
          </a:xfrm>
          <a:prstGeom prst="ellipse">
            <a:avLst/>
          </a:prstGeom>
          <a:solidFill>
            <a:srgbClr val="EFBEA0"/>
          </a:solidFill>
          <a:ln w="15240">
            <a:solidFill>
              <a:srgbClr val="CA70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023110" y="2670962"/>
            <a:ext cx="538581" cy="608075"/>
          </a:xfrm>
          <a:prstGeom prst="ellipse">
            <a:avLst/>
          </a:prstGeom>
          <a:solidFill>
            <a:srgbClr val="EFBEA0"/>
          </a:solidFill>
          <a:ln w="15240">
            <a:solidFill>
              <a:srgbClr val="CA70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910181" y="3140049"/>
            <a:ext cx="625449" cy="538581"/>
          </a:xfrm>
          <a:prstGeom prst="ellipse">
            <a:avLst/>
          </a:prstGeom>
          <a:solidFill>
            <a:srgbClr val="CFA663"/>
          </a:solidFill>
          <a:ln w="15240">
            <a:solidFill>
              <a:srgbClr val="692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927555" y="3696004"/>
            <a:ext cx="625449" cy="21717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950" b="1" i="0">
                <a:solidFill>
                  <a:srgbClr val="692C3C"/>
                </a:solidFill>
                <a:latin typeface="Aptos"/>
              </a:rPr>
              <a:t>ЛИЦО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160520"/>
            <a:ext cx="2971800" cy="4389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100" b="1" i="0">
                <a:solidFill>
                  <a:srgbClr val="692C3C"/>
                </a:solidFill>
                <a:latin typeface="Aptos"/>
              </a:rPr>
              <a:t>Лицевое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3271" y="4754880"/>
            <a:ext cx="2743200" cy="7772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302B2D"/>
                </a:solidFill>
                <a:latin typeface="Aptos"/>
              </a:rPr>
              <a:t>Максимальное разгибание</a:t>
            </a:r>
          </a:p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302B2D"/>
                </a:solidFill>
                <a:latin typeface="Aptos"/>
              </a:rPr>
              <a:t>Предлежит лицо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011680" y="5623560"/>
            <a:ext cx="777240" cy="50292"/>
          </a:xfrm>
          <a:prstGeom prst="rect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4526280" y="1417320"/>
            <a:ext cx="3429000" cy="4526280"/>
          </a:xfrm>
          <a:prstGeom prst="round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Arc 17"/>
          <p:cNvSpPr/>
          <p:nvPr/>
        </p:nvSpPr>
        <p:spPr>
          <a:xfrm>
            <a:off x="5255514" y="1671980"/>
            <a:ext cx="1867662" cy="2215134"/>
          </a:xfrm>
          <a:prstGeom prst="arc">
            <a:avLst/>
          </a:prstGeom>
          <a:noFill/>
          <a:ln w="15240">
            <a:solidFill>
              <a:srgbClr val="E7BE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498744" y="1863090"/>
            <a:ext cx="1372514" cy="1824228"/>
          </a:xfrm>
          <a:prstGeom prst="roundRect">
            <a:avLst/>
          </a:prstGeom>
          <a:solidFill>
            <a:srgbClr val="F6E0DB"/>
          </a:solidFill>
          <a:ln w="15240">
            <a:solidFill>
              <a:srgbClr val="E7BE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5837529" y="1949957"/>
            <a:ext cx="764438" cy="851306"/>
          </a:xfrm>
          <a:prstGeom prst="ellipse">
            <a:avLst/>
          </a:prstGeom>
          <a:solidFill>
            <a:srgbClr val="EFBEA0"/>
          </a:solidFill>
          <a:ln w="15240">
            <a:solidFill>
              <a:srgbClr val="CA70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5863590" y="2670962"/>
            <a:ext cx="538581" cy="608075"/>
          </a:xfrm>
          <a:prstGeom prst="ellipse">
            <a:avLst/>
          </a:prstGeom>
          <a:solidFill>
            <a:srgbClr val="EFBEA0"/>
          </a:solidFill>
          <a:ln w="15240">
            <a:solidFill>
              <a:srgbClr val="CA70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5776722" y="3122676"/>
            <a:ext cx="625449" cy="538581"/>
          </a:xfrm>
          <a:prstGeom prst="ellipse">
            <a:avLst/>
          </a:prstGeom>
          <a:solidFill>
            <a:srgbClr val="CFA663"/>
          </a:solidFill>
          <a:ln w="15240">
            <a:solidFill>
              <a:srgbClr val="692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794095" y="3696004"/>
            <a:ext cx="590702" cy="21717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950" b="1" i="0">
                <a:solidFill>
                  <a:srgbClr val="692C3C"/>
                </a:solidFill>
                <a:latin typeface="Aptos"/>
              </a:rPr>
              <a:t>ЛОБ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54880" y="4160520"/>
            <a:ext cx="2971800" cy="4389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100" b="1" i="0">
                <a:solidFill>
                  <a:srgbClr val="692C3C"/>
                </a:solidFill>
                <a:latin typeface="Aptos"/>
              </a:rPr>
              <a:t>Лобное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73752" y="4754880"/>
            <a:ext cx="2743200" cy="7772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302B2D"/>
                </a:solidFill>
                <a:latin typeface="Aptos"/>
              </a:rPr>
              <a:t>Неполное разгибание</a:t>
            </a:r>
          </a:p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302B2D"/>
                </a:solidFill>
                <a:latin typeface="Aptos"/>
              </a:rPr>
              <a:t>Предлежит лоб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852160" y="5623560"/>
            <a:ext cx="777240" cy="50292"/>
          </a:xfrm>
          <a:prstGeom prst="rect">
            <a:avLst/>
          </a:prstGeom>
          <a:solidFill>
            <a:srgbClr val="CFA6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8366760" y="1417320"/>
            <a:ext cx="3429000" cy="4526280"/>
          </a:xfrm>
          <a:prstGeom prst="round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Arc 27"/>
          <p:cNvSpPr/>
          <p:nvPr/>
        </p:nvSpPr>
        <p:spPr>
          <a:xfrm>
            <a:off x="9095994" y="1671980"/>
            <a:ext cx="1867662" cy="2215134"/>
          </a:xfrm>
          <a:prstGeom prst="arc">
            <a:avLst/>
          </a:prstGeom>
          <a:noFill/>
          <a:ln w="15240">
            <a:solidFill>
              <a:srgbClr val="E7BE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9339224" y="1863090"/>
            <a:ext cx="1372514" cy="1824228"/>
          </a:xfrm>
          <a:prstGeom prst="roundRect">
            <a:avLst/>
          </a:prstGeom>
          <a:solidFill>
            <a:srgbClr val="F6E0DB"/>
          </a:solidFill>
          <a:ln w="15240">
            <a:solidFill>
              <a:srgbClr val="E7BE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678009" y="1949957"/>
            <a:ext cx="764438" cy="851306"/>
          </a:xfrm>
          <a:prstGeom prst="ellipse">
            <a:avLst/>
          </a:prstGeom>
          <a:solidFill>
            <a:srgbClr val="EFBEA0"/>
          </a:solidFill>
          <a:ln w="15240">
            <a:solidFill>
              <a:srgbClr val="CA70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9704070" y="2670962"/>
            <a:ext cx="538581" cy="608075"/>
          </a:xfrm>
          <a:prstGeom prst="ellipse">
            <a:avLst/>
          </a:prstGeom>
          <a:solidFill>
            <a:srgbClr val="EFBEA0"/>
          </a:solidFill>
          <a:ln w="15240">
            <a:solidFill>
              <a:srgbClr val="CA70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617202" y="3122676"/>
            <a:ext cx="625449" cy="538581"/>
          </a:xfrm>
          <a:prstGeom prst="ellipse">
            <a:avLst/>
          </a:prstGeom>
          <a:solidFill>
            <a:srgbClr val="CFA663"/>
          </a:solidFill>
          <a:ln w="15240">
            <a:solidFill>
              <a:srgbClr val="692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34575" y="3696004"/>
            <a:ext cx="590702" cy="21717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950" b="1" i="0">
                <a:solidFill>
                  <a:srgbClr val="692C3C"/>
                </a:solidFill>
                <a:latin typeface="Aptos"/>
              </a:rPr>
              <a:t>ТЕМЯ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95360" y="4160520"/>
            <a:ext cx="2971800" cy="4389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100" b="1" i="0">
                <a:solidFill>
                  <a:srgbClr val="692C3C"/>
                </a:solidFill>
                <a:latin typeface="Aptos"/>
              </a:rPr>
              <a:t>Переднеголовное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714232" y="4754880"/>
            <a:ext cx="2743200" cy="7772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302B2D"/>
                </a:solidFill>
                <a:latin typeface="Aptos"/>
              </a:rPr>
              <a:t>Умеренное разгибание</a:t>
            </a:r>
          </a:p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302B2D"/>
                </a:solidFill>
                <a:latin typeface="Aptos"/>
              </a:rPr>
              <a:t>Предлежит область большого родничка</a:t>
            </a:r>
          </a:p>
        </p:txBody>
      </p:sp>
      <p:sp>
        <p:nvSpPr>
          <p:cNvPr id="36" name="Rectangle 35"/>
          <p:cNvSpPr/>
          <p:nvPr/>
        </p:nvSpPr>
        <p:spPr>
          <a:xfrm>
            <a:off x="9692640" y="5623560"/>
            <a:ext cx="777240" cy="50292"/>
          </a:xfrm>
          <a:prstGeom prst="rect">
            <a:avLst/>
          </a:prstGeom>
          <a:solidFill>
            <a:srgbClr val="6F85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05840" y="6108192"/>
            <a:ext cx="1005840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 i="0">
                <a:solidFill>
                  <a:srgbClr val="706563"/>
                </a:solidFill>
                <a:latin typeface="Aptos"/>
              </a:rPr>
              <a:t>Лобное предлежание встречается редко и обычно требует особенно внимательной оценки способа родоразрешения.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12480" y="6537960"/>
            <a:ext cx="329184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800" b="0" i="0">
                <a:solidFill>
                  <a:srgbClr val="706563"/>
                </a:solidFill>
                <a:latin typeface="Aptos"/>
              </a:rPr>
              <a:t>АКУШЕРСТВО • УЧЕБНЫЙ МАТЕРИАЛ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47472"/>
            <a:ext cx="475488" cy="384048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3" name="Oval 2"/>
          <p:cNvSpPr/>
          <p:nvPr/>
        </p:nvSpPr>
        <p:spPr>
          <a:xfrm>
            <a:off x="475488" y="310896"/>
            <a:ext cx="530352" cy="530352"/>
          </a:xfrm>
          <a:prstGeom prst="ellipse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65760"/>
            <a:ext cx="475488" cy="329184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320040"/>
            <a:ext cx="10241280" cy="6217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 i="0">
                <a:solidFill>
                  <a:srgbClr val="692C3C"/>
                </a:solidFill>
                <a:latin typeface="Aptos"/>
              </a:rPr>
              <a:t>Лицевое предлежание</a:t>
            </a:r>
          </a:p>
        </p:txBody>
      </p:sp>
      <p:sp>
        <p:nvSpPr>
          <p:cNvPr id="6" name="Rectangle 5"/>
          <p:cNvSpPr/>
          <p:nvPr/>
        </p:nvSpPr>
        <p:spPr>
          <a:xfrm>
            <a:off x="1170432" y="987552"/>
            <a:ext cx="1097280" cy="50292"/>
          </a:xfrm>
          <a:prstGeom prst="rect">
            <a:avLst/>
          </a:prstGeom>
          <a:solidFill>
            <a:srgbClr val="CFA6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1417320"/>
            <a:ext cx="4800600" cy="4526280"/>
          </a:xfrm>
          <a:prstGeom prst="roundRect">
            <a:avLst/>
          </a:prstGeom>
          <a:solidFill>
            <a:srgbClr val="F6E0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Arc 7"/>
          <p:cNvSpPr/>
          <p:nvPr/>
        </p:nvSpPr>
        <p:spPr>
          <a:xfrm>
            <a:off x="1931669" y="1725930"/>
            <a:ext cx="2457450" cy="2914650"/>
          </a:xfrm>
          <a:prstGeom prst="arc">
            <a:avLst/>
          </a:prstGeom>
          <a:noFill/>
          <a:ln w="15240">
            <a:solidFill>
              <a:srgbClr val="E7BE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251710" y="1977390"/>
            <a:ext cx="1805940" cy="2400300"/>
          </a:xfrm>
          <a:prstGeom prst="roundRect">
            <a:avLst/>
          </a:prstGeom>
          <a:solidFill>
            <a:srgbClr val="F6E0DB"/>
          </a:solidFill>
          <a:ln w="15240">
            <a:solidFill>
              <a:srgbClr val="E7BE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697479" y="2091690"/>
            <a:ext cx="1005840" cy="1120140"/>
          </a:xfrm>
          <a:prstGeom prst="ellipse">
            <a:avLst/>
          </a:prstGeom>
          <a:solidFill>
            <a:srgbClr val="EFBEA0"/>
          </a:solidFill>
          <a:ln w="15240">
            <a:solidFill>
              <a:srgbClr val="CA70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731770" y="3040380"/>
            <a:ext cx="708660" cy="800100"/>
          </a:xfrm>
          <a:prstGeom prst="ellipse">
            <a:avLst/>
          </a:prstGeom>
          <a:solidFill>
            <a:srgbClr val="EFBEA0"/>
          </a:solidFill>
          <a:ln w="15240">
            <a:solidFill>
              <a:srgbClr val="CA70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583179" y="3657600"/>
            <a:ext cx="822959" cy="708660"/>
          </a:xfrm>
          <a:prstGeom prst="ellipse">
            <a:avLst/>
          </a:prstGeom>
          <a:solidFill>
            <a:srgbClr val="CFA663"/>
          </a:solidFill>
          <a:ln w="15240">
            <a:solidFill>
              <a:srgbClr val="692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606039" y="4389120"/>
            <a:ext cx="822959" cy="28575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250" b="1" i="0">
                <a:solidFill>
                  <a:srgbClr val="692C3C"/>
                </a:solidFill>
                <a:latin typeface="Aptos"/>
              </a:rPr>
              <a:t>ЛИЦО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" y="4983480"/>
            <a:ext cx="4114800" cy="640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1" i="0">
                <a:solidFill>
                  <a:srgbClr val="692C3C"/>
                </a:solidFill>
                <a:latin typeface="Aptos"/>
              </a:rPr>
              <a:t>При максимальном разгибании головки первой становится лицевая часть.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897880" y="1417320"/>
            <a:ext cx="5440680" cy="4526280"/>
          </a:xfrm>
          <a:prstGeom prst="round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09360" y="1783080"/>
            <a:ext cx="4526280" cy="4572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 i="0">
                <a:solidFill>
                  <a:srgbClr val="692C3C"/>
                </a:solidFill>
                <a:latin typeface="Aptos"/>
              </a:rPr>
              <a:t>Характерные особенности</a:t>
            </a:r>
          </a:p>
        </p:txBody>
      </p:sp>
      <p:sp>
        <p:nvSpPr>
          <p:cNvPr id="17" name="Oval 16"/>
          <p:cNvSpPr/>
          <p:nvPr/>
        </p:nvSpPr>
        <p:spPr>
          <a:xfrm>
            <a:off x="6355080" y="2569464"/>
            <a:ext cx="109728" cy="109728"/>
          </a:xfrm>
          <a:prstGeom prst="ellipse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0" y="2468880"/>
            <a:ext cx="4297680" cy="6766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302B2D"/>
                </a:solidFill>
                <a:latin typeface="Aptos"/>
              </a:rPr>
              <a:t>При влагалищном исследовании могут определяться рот, нос, подбородок и скулы.</a:t>
            </a:r>
          </a:p>
        </p:txBody>
      </p:sp>
      <p:sp>
        <p:nvSpPr>
          <p:cNvPr id="19" name="Oval 18"/>
          <p:cNvSpPr/>
          <p:nvPr/>
        </p:nvSpPr>
        <p:spPr>
          <a:xfrm>
            <a:off x="6355080" y="3373120"/>
            <a:ext cx="109728" cy="109728"/>
          </a:xfrm>
          <a:prstGeom prst="ellipse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0" y="3272536"/>
            <a:ext cx="4297680" cy="6766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302B2D"/>
                </a:solidFill>
                <a:latin typeface="Aptos"/>
              </a:rPr>
              <a:t>Возможность естественных родов зависит, в частности, от положения подбородка.</a:t>
            </a:r>
          </a:p>
        </p:txBody>
      </p:sp>
      <p:sp>
        <p:nvSpPr>
          <p:cNvPr id="21" name="Oval 20"/>
          <p:cNvSpPr/>
          <p:nvPr/>
        </p:nvSpPr>
        <p:spPr>
          <a:xfrm>
            <a:off x="6355080" y="4176776"/>
            <a:ext cx="109728" cy="109728"/>
          </a:xfrm>
          <a:prstGeom prst="ellipse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83680" y="4076191"/>
            <a:ext cx="4297680" cy="6766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302B2D"/>
                </a:solidFill>
                <a:latin typeface="Aptos"/>
              </a:rPr>
              <a:t>При подбородке, обращённом кпереди, вагинальные роды иногда возможны под постоянным наблюдением.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12480" y="6537960"/>
            <a:ext cx="329184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800" b="0" i="0">
                <a:solidFill>
                  <a:srgbClr val="706563"/>
                </a:solidFill>
                <a:latin typeface="Aptos"/>
              </a:rPr>
              <a:t>АКУШЕРСТВО • УЧЕБНЫЙ МАТЕРИАЛ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47472"/>
            <a:ext cx="475488" cy="384048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3" name="Oval 2"/>
          <p:cNvSpPr/>
          <p:nvPr/>
        </p:nvSpPr>
        <p:spPr>
          <a:xfrm>
            <a:off x="475488" y="310896"/>
            <a:ext cx="530352" cy="530352"/>
          </a:xfrm>
          <a:prstGeom prst="ellipse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65760"/>
            <a:ext cx="475488" cy="329184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320040"/>
            <a:ext cx="10241280" cy="6217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 i="0">
                <a:solidFill>
                  <a:srgbClr val="692C3C"/>
                </a:solidFill>
                <a:latin typeface="Aptos"/>
              </a:rPr>
              <a:t>Лобное предлежание</a:t>
            </a:r>
          </a:p>
        </p:txBody>
      </p:sp>
      <p:sp>
        <p:nvSpPr>
          <p:cNvPr id="6" name="Rectangle 5"/>
          <p:cNvSpPr/>
          <p:nvPr/>
        </p:nvSpPr>
        <p:spPr>
          <a:xfrm>
            <a:off x="1170432" y="987552"/>
            <a:ext cx="1097280" cy="50292"/>
          </a:xfrm>
          <a:prstGeom prst="rect">
            <a:avLst/>
          </a:prstGeom>
          <a:solidFill>
            <a:srgbClr val="CFA6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1417320"/>
            <a:ext cx="4572000" cy="4526280"/>
          </a:xfrm>
          <a:prstGeom prst="round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Arc 7"/>
          <p:cNvSpPr/>
          <p:nvPr/>
        </p:nvSpPr>
        <p:spPr>
          <a:xfrm>
            <a:off x="1837943" y="1678838"/>
            <a:ext cx="2359151" cy="2798063"/>
          </a:xfrm>
          <a:prstGeom prst="arc">
            <a:avLst/>
          </a:prstGeom>
          <a:noFill/>
          <a:ln w="15240">
            <a:solidFill>
              <a:srgbClr val="E7BE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145182" y="1920240"/>
            <a:ext cx="1733702" cy="2304288"/>
          </a:xfrm>
          <a:prstGeom prst="roundRect">
            <a:avLst/>
          </a:prstGeom>
          <a:solidFill>
            <a:srgbClr val="F6E0DB"/>
          </a:solidFill>
          <a:ln w="15240">
            <a:solidFill>
              <a:srgbClr val="E7BE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573121" y="2029968"/>
            <a:ext cx="965606" cy="1075334"/>
          </a:xfrm>
          <a:prstGeom prst="ellipse">
            <a:avLst/>
          </a:prstGeom>
          <a:solidFill>
            <a:srgbClr val="EFBEA0"/>
          </a:solidFill>
          <a:ln w="15240">
            <a:solidFill>
              <a:srgbClr val="CA70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606039" y="2940710"/>
            <a:ext cx="680313" cy="768096"/>
          </a:xfrm>
          <a:prstGeom prst="ellipse">
            <a:avLst/>
          </a:prstGeom>
          <a:solidFill>
            <a:srgbClr val="EFBEA0"/>
          </a:solidFill>
          <a:ln w="15240">
            <a:solidFill>
              <a:srgbClr val="CA70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496312" y="3511296"/>
            <a:ext cx="790041" cy="680313"/>
          </a:xfrm>
          <a:prstGeom prst="ellipse">
            <a:avLst/>
          </a:prstGeom>
          <a:solidFill>
            <a:srgbClr val="CFA663"/>
          </a:solidFill>
          <a:ln w="15240">
            <a:solidFill>
              <a:srgbClr val="692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518257" y="4235500"/>
            <a:ext cx="74615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692C3C"/>
                </a:solidFill>
                <a:latin typeface="Aptos"/>
              </a:rPr>
              <a:t>ЛОБ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23560" y="1417320"/>
            <a:ext cx="5715000" cy="4526280"/>
          </a:xfrm>
          <a:prstGeom prst="roundRect">
            <a:avLst/>
          </a:prstGeom>
          <a:solidFill>
            <a:srgbClr val="EAE5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35040" y="1783080"/>
            <a:ext cx="4663440" cy="4572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692C3C"/>
                </a:solidFill>
                <a:latin typeface="Aptos"/>
              </a:rPr>
              <a:t>Почему оно важно?</a:t>
            </a:r>
          </a:p>
        </p:txBody>
      </p:sp>
      <p:sp>
        <p:nvSpPr>
          <p:cNvPr id="16" name="Oval 15"/>
          <p:cNvSpPr/>
          <p:nvPr/>
        </p:nvSpPr>
        <p:spPr>
          <a:xfrm>
            <a:off x="6080760" y="2523744"/>
            <a:ext cx="109728" cy="109728"/>
          </a:xfrm>
          <a:prstGeom prst="ellipse">
            <a:avLst/>
          </a:prstGeom>
          <a:solidFill>
            <a:srgbClr val="69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09360" y="2423160"/>
            <a:ext cx="4480560" cy="3657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302B2D"/>
                </a:solidFill>
                <a:latin typeface="Aptos"/>
              </a:rPr>
              <a:t>Головка разгибается не полностью: предлежит область лба.</a:t>
            </a:r>
          </a:p>
        </p:txBody>
      </p:sp>
      <p:sp>
        <p:nvSpPr>
          <p:cNvPr id="18" name="Oval 17"/>
          <p:cNvSpPr/>
          <p:nvPr/>
        </p:nvSpPr>
        <p:spPr>
          <a:xfrm>
            <a:off x="6080760" y="3003803"/>
            <a:ext cx="109728" cy="109728"/>
          </a:xfrm>
          <a:prstGeom prst="ellipse">
            <a:avLst/>
          </a:prstGeom>
          <a:solidFill>
            <a:srgbClr val="69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09360" y="2903220"/>
            <a:ext cx="4480560" cy="6766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302B2D"/>
                </a:solidFill>
                <a:latin typeface="Aptos"/>
              </a:rPr>
              <a:t>Головка проходит через таз большим размером, чем при затылочном предлежании.</a:t>
            </a:r>
          </a:p>
        </p:txBody>
      </p:sp>
      <p:sp>
        <p:nvSpPr>
          <p:cNvPr id="20" name="Oval 19"/>
          <p:cNvSpPr/>
          <p:nvPr/>
        </p:nvSpPr>
        <p:spPr>
          <a:xfrm>
            <a:off x="6080760" y="3794760"/>
            <a:ext cx="109728" cy="109728"/>
          </a:xfrm>
          <a:prstGeom prst="ellipse">
            <a:avLst/>
          </a:prstGeom>
          <a:solidFill>
            <a:srgbClr val="69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09360" y="3694176"/>
            <a:ext cx="4480560" cy="3657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302B2D"/>
                </a:solidFill>
                <a:latin typeface="Aptos"/>
              </a:rPr>
              <a:t>Рождение через естественные родовые пути часто затруднено.</a:t>
            </a:r>
          </a:p>
        </p:txBody>
      </p:sp>
      <p:sp>
        <p:nvSpPr>
          <p:cNvPr id="22" name="Oval 21"/>
          <p:cNvSpPr/>
          <p:nvPr/>
        </p:nvSpPr>
        <p:spPr>
          <a:xfrm>
            <a:off x="6080760" y="4274820"/>
            <a:ext cx="109728" cy="109728"/>
          </a:xfrm>
          <a:prstGeom prst="ellipse">
            <a:avLst/>
          </a:prstGeom>
          <a:solidFill>
            <a:srgbClr val="69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09360" y="4174236"/>
            <a:ext cx="4480560" cy="6766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302B2D"/>
                </a:solidFill>
                <a:latin typeface="Aptos"/>
              </a:rPr>
              <a:t>Если лобное предлежание сохраняется, нередко требуется кесарево сечение.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7280" y="6144768"/>
            <a:ext cx="996696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 i="1">
                <a:solidFill>
                  <a:srgbClr val="706563"/>
                </a:solidFill>
                <a:latin typeface="Aptos"/>
              </a:rPr>
              <a:t>Тактика определяется клинической ситуацией и состоянием матери и плода.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2480" y="6537960"/>
            <a:ext cx="329184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800" b="0" i="0">
                <a:solidFill>
                  <a:srgbClr val="706563"/>
                </a:solidFill>
                <a:latin typeface="Aptos"/>
              </a:rPr>
              <a:t>АКУШЕРСТВО • УЧЕБНЫЙ МАТЕРИАЛ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47472"/>
            <a:ext cx="475488" cy="384048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FFFFFF"/>
                </a:solidFill>
                <a:latin typeface="Aptos"/>
              </a:rPr>
              <a:t>06</a:t>
            </a:r>
          </a:p>
        </p:txBody>
      </p:sp>
      <p:sp>
        <p:nvSpPr>
          <p:cNvPr id="3" name="Oval 2"/>
          <p:cNvSpPr/>
          <p:nvPr/>
        </p:nvSpPr>
        <p:spPr>
          <a:xfrm>
            <a:off x="475488" y="310896"/>
            <a:ext cx="530352" cy="530352"/>
          </a:xfrm>
          <a:prstGeom prst="ellipse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65760"/>
            <a:ext cx="475488" cy="329184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320040"/>
            <a:ext cx="10241280" cy="6217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 i="0">
                <a:solidFill>
                  <a:srgbClr val="692C3C"/>
                </a:solidFill>
                <a:latin typeface="Aptos"/>
              </a:rPr>
              <a:t>Переднеголовное предлежание</a:t>
            </a:r>
          </a:p>
        </p:txBody>
      </p:sp>
      <p:sp>
        <p:nvSpPr>
          <p:cNvPr id="6" name="Rectangle 5"/>
          <p:cNvSpPr/>
          <p:nvPr/>
        </p:nvSpPr>
        <p:spPr>
          <a:xfrm>
            <a:off x="1170432" y="987552"/>
            <a:ext cx="1097280" cy="50292"/>
          </a:xfrm>
          <a:prstGeom prst="rect">
            <a:avLst/>
          </a:prstGeom>
          <a:solidFill>
            <a:srgbClr val="CFA6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1417320"/>
            <a:ext cx="5669280" cy="4526280"/>
          </a:xfrm>
          <a:prstGeom prst="round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Arc 7"/>
          <p:cNvSpPr/>
          <p:nvPr/>
        </p:nvSpPr>
        <p:spPr>
          <a:xfrm>
            <a:off x="2386584" y="1678838"/>
            <a:ext cx="2359151" cy="2798063"/>
          </a:xfrm>
          <a:prstGeom prst="arc">
            <a:avLst/>
          </a:prstGeom>
          <a:noFill/>
          <a:ln w="15240">
            <a:solidFill>
              <a:srgbClr val="E7BE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693822" y="1920240"/>
            <a:ext cx="1733702" cy="2304288"/>
          </a:xfrm>
          <a:prstGeom prst="roundRect">
            <a:avLst/>
          </a:prstGeom>
          <a:solidFill>
            <a:srgbClr val="F6E0DB"/>
          </a:solidFill>
          <a:ln w="15240">
            <a:solidFill>
              <a:srgbClr val="E7BE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121761" y="2029968"/>
            <a:ext cx="965606" cy="1075334"/>
          </a:xfrm>
          <a:prstGeom prst="ellipse">
            <a:avLst/>
          </a:prstGeom>
          <a:solidFill>
            <a:srgbClr val="EFBEA0"/>
          </a:solidFill>
          <a:ln w="15240">
            <a:solidFill>
              <a:srgbClr val="CA70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154679" y="2940710"/>
            <a:ext cx="680313" cy="768096"/>
          </a:xfrm>
          <a:prstGeom prst="ellipse">
            <a:avLst/>
          </a:prstGeom>
          <a:solidFill>
            <a:srgbClr val="EFBEA0"/>
          </a:solidFill>
          <a:ln w="15240">
            <a:solidFill>
              <a:srgbClr val="CA70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044952" y="3511296"/>
            <a:ext cx="790041" cy="680313"/>
          </a:xfrm>
          <a:prstGeom prst="ellipse">
            <a:avLst/>
          </a:prstGeom>
          <a:solidFill>
            <a:srgbClr val="CFA663"/>
          </a:solidFill>
          <a:ln w="15240">
            <a:solidFill>
              <a:srgbClr val="692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066897" y="4235500"/>
            <a:ext cx="74615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692C3C"/>
                </a:solidFill>
                <a:latin typeface="Aptos"/>
              </a:rPr>
              <a:t>ТЕМЯ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720840" y="1417320"/>
            <a:ext cx="4617720" cy="4526280"/>
          </a:xfrm>
          <a:prstGeom prst="roundRect">
            <a:avLst/>
          </a:prstGeom>
          <a:solidFill>
            <a:srgbClr val="E6E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086600" y="1783080"/>
            <a:ext cx="3749039" cy="4572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 i="0">
                <a:solidFill>
                  <a:srgbClr val="6F8568"/>
                </a:solidFill>
                <a:latin typeface="Aptos"/>
              </a:rPr>
              <a:t>Что происходит?</a:t>
            </a:r>
          </a:p>
        </p:txBody>
      </p:sp>
      <p:sp>
        <p:nvSpPr>
          <p:cNvPr id="16" name="Oval 15"/>
          <p:cNvSpPr/>
          <p:nvPr/>
        </p:nvSpPr>
        <p:spPr>
          <a:xfrm>
            <a:off x="7132320" y="2523744"/>
            <a:ext cx="109728" cy="109728"/>
          </a:xfrm>
          <a:prstGeom prst="ellipse">
            <a:avLst/>
          </a:prstGeom>
          <a:solidFill>
            <a:srgbClr val="6F85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60920" y="2423160"/>
            <a:ext cx="3474720" cy="6766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 i="0">
                <a:solidFill>
                  <a:srgbClr val="302B2D"/>
                </a:solidFill>
                <a:latin typeface="Aptos"/>
              </a:rPr>
              <a:t>Разгибание выражено меньше, чем при лобном и лицевом предлежании.</a:t>
            </a:r>
          </a:p>
        </p:txBody>
      </p:sp>
      <p:sp>
        <p:nvSpPr>
          <p:cNvPr id="18" name="Oval 17"/>
          <p:cNvSpPr/>
          <p:nvPr/>
        </p:nvSpPr>
        <p:spPr>
          <a:xfrm>
            <a:off x="7132320" y="3302000"/>
            <a:ext cx="109728" cy="109728"/>
          </a:xfrm>
          <a:prstGeom prst="ellipse">
            <a:avLst/>
          </a:prstGeom>
          <a:solidFill>
            <a:srgbClr val="6F85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60920" y="3201416"/>
            <a:ext cx="3474720" cy="3657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 i="0">
                <a:solidFill>
                  <a:srgbClr val="302B2D"/>
                </a:solidFill>
                <a:latin typeface="Aptos"/>
              </a:rPr>
              <a:t>Предлежащая область — большой родничок.</a:t>
            </a:r>
          </a:p>
        </p:txBody>
      </p:sp>
      <p:sp>
        <p:nvSpPr>
          <p:cNvPr id="20" name="Oval 19"/>
          <p:cNvSpPr/>
          <p:nvPr/>
        </p:nvSpPr>
        <p:spPr>
          <a:xfrm>
            <a:off x="7132320" y="3769360"/>
            <a:ext cx="109728" cy="109728"/>
          </a:xfrm>
          <a:prstGeom prst="ellipse">
            <a:avLst/>
          </a:prstGeom>
          <a:solidFill>
            <a:srgbClr val="6F85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60920" y="3668776"/>
            <a:ext cx="3474720" cy="6766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 i="0">
                <a:solidFill>
                  <a:srgbClr val="302B2D"/>
                </a:solidFill>
                <a:latin typeface="Aptos"/>
              </a:rPr>
              <a:t>Роды могут идти дольше, чем при обычном затылочном предлежании.</a:t>
            </a:r>
          </a:p>
        </p:txBody>
      </p:sp>
      <p:sp>
        <p:nvSpPr>
          <p:cNvPr id="22" name="Oval 21"/>
          <p:cNvSpPr/>
          <p:nvPr/>
        </p:nvSpPr>
        <p:spPr>
          <a:xfrm>
            <a:off x="7132320" y="4547616"/>
            <a:ext cx="109728" cy="109728"/>
          </a:xfrm>
          <a:prstGeom prst="ellipse">
            <a:avLst/>
          </a:prstGeom>
          <a:solidFill>
            <a:srgbClr val="6F85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60920" y="4447032"/>
            <a:ext cx="3474720" cy="6766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 i="0">
                <a:solidFill>
                  <a:srgbClr val="302B2D"/>
                </a:solidFill>
                <a:latin typeface="Aptos"/>
              </a:rPr>
              <a:t>Ведение зависит от продвижения головки, размеров таза и состояния плода.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80" y="6537960"/>
            <a:ext cx="329184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800" b="0" i="0">
                <a:solidFill>
                  <a:srgbClr val="706563"/>
                </a:solidFill>
                <a:latin typeface="Aptos"/>
              </a:rPr>
              <a:t>АКУШЕРСТВО • УЧЕБНЫЙ МАТЕРИАЛ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47472"/>
            <a:ext cx="475488" cy="384048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FFFFFF"/>
                </a:solidFill>
                <a:latin typeface="Aptos"/>
              </a:rPr>
              <a:t>07</a:t>
            </a:r>
          </a:p>
        </p:txBody>
      </p:sp>
      <p:sp>
        <p:nvSpPr>
          <p:cNvPr id="3" name="Oval 2"/>
          <p:cNvSpPr/>
          <p:nvPr/>
        </p:nvSpPr>
        <p:spPr>
          <a:xfrm>
            <a:off x="475488" y="310896"/>
            <a:ext cx="530352" cy="530352"/>
          </a:xfrm>
          <a:prstGeom prst="ellipse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65760"/>
            <a:ext cx="475488" cy="329184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320040"/>
            <a:ext cx="10241280" cy="6217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 i="0">
                <a:solidFill>
                  <a:srgbClr val="692C3C"/>
                </a:solidFill>
                <a:latin typeface="Aptos"/>
              </a:rPr>
              <a:t>Причины и факторы риска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170432" y="987552"/>
            <a:ext cx="1097280" cy="50292"/>
          </a:xfrm>
          <a:prstGeom prst="rect">
            <a:avLst/>
          </a:prstGeom>
          <a:solidFill>
            <a:srgbClr val="CFA6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1417320"/>
            <a:ext cx="5166360" cy="1207008"/>
          </a:xfrm>
          <a:prstGeom prst="round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78408" y="1673352"/>
            <a:ext cx="530352" cy="530352"/>
          </a:xfrm>
          <a:prstGeom prst="ellipse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78408" y="1755648"/>
            <a:ext cx="53035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1581912"/>
            <a:ext cx="388620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692C3C"/>
                </a:solidFill>
                <a:latin typeface="Aptos"/>
              </a:rPr>
              <a:t>Особенности таза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1920240"/>
            <a:ext cx="3886200" cy="56692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302B2D"/>
                </a:solidFill>
                <a:latin typeface="Aptos"/>
              </a:rPr>
              <a:t>Анатомически узкий таз или несоответствие размеров таза и головки.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55079" y="1417320"/>
            <a:ext cx="5166360" cy="1207008"/>
          </a:xfrm>
          <a:prstGeom prst="roundRect">
            <a:avLst/>
          </a:prstGeom>
          <a:solidFill>
            <a:srgbClr val="F6E0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556247" y="1673352"/>
            <a:ext cx="530352" cy="530352"/>
          </a:xfrm>
          <a:prstGeom prst="ellipse">
            <a:avLst/>
          </a:prstGeom>
          <a:solidFill>
            <a:srgbClr val="CFA6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56247" y="1755648"/>
            <a:ext cx="53035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69479" y="1581912"/>
            <a:ext cx="388620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692C3C"/>
                </a:solidFill>
                <a:latin typeface="Aptos"/>
              </a:rPr>
              <a:t>Размеры плода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69479" y="1920240"/>
            <a:ext cx="3886200" cy="56692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302B2D"/>
                </a:solidFill>
                <a:latin typeface="Aptos"/>
              </a:rPr>
              <a:t>Крупный плод может затруднять правильное вставление головки.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2898648"/>
            <a:ext cx="5166360" cy="1207008"/>
          </a:xfrm>
          <a:prstGeom prst="round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78408" y="3154680"/>
            <a:ext cx="530352" cy="530352"/>
          </a:xfrm>
          <a:prstGeom prst="ellipse">
            <a:avLst/>
          </a:prstGeom>
          <a:solidFill>
            <a:srgbClr val="6F85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78408" y="3236976"/>
            <a:ext cx="53035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3063240"/>
            <a:ext cx="388620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692C3C"/>
                </a:solidFill>
                <a:latin typeface="Aptos"/>
              </a:rPr>
              <a:t>Тонус матки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91640" y="3401568"/>
            <a:ext cx="3886200" cy="56692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302B2D"/>
                </a:solidFill>
                <a:latin typeface="Aptos"/>
              </a:rPr>
              <a:t>Слабость родовой деятельности может мешать нормальному сгибанию и продвижению.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55079" y="2898648"/>
            <a:ext cx="5166360" cy="1207008"/>
          </a:xfrm>
          <a:prstGeom prst="roundRect">
            <a:avLst/>
          </a:prstGeom>
          <a:solidFill>
            <a:srgbClr val="F6E0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556247" y="3154680"/>
            <a:ext cx="530352" cy="530352"/>
          </a:xfrm>
          <a:prstGeom prst="ellipse">
            <a:avLst/>
          </a:prstGeom>
          <a:solidFill>
            <a:srgbClr val="69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56247" y="3236976"/>
            <a:ext cx="53035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69479" y="3063240"/>
            <a:ext cx="388620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692C3C"/>
                </a:solidFill>
                <a:latin typeface="Aptos"/>
              </a:rPr>
              <a:t>Аномалии матки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69479" y="3401568"/>
            <a:ext cx="3886200" cy="56692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302B2D"/>
                </a:solidFill>
                <a:latin typeface="Aptos"/>
              </a:rPr>
              <a:t>Некоторые особенности строения матки могут влиять на положение плода.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7240" y="4379976"/>
            <a:ext cx="5166360" cy="1207008"/>
          </a:xfrm>
          <a:prstGeom prst="round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78408" y="4636008"/>
            <a:ext cx="530352" cy="530352"/>
          </a:xfrm>
          <a:prstGeom prst="ellipse">
            <a:avLst/>
          </a:prstGeom>
          <a:solidFill>
            <a:srgbClr val="E7BE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78408" y="4718304"/>
            <a:ext cx="53035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91640" y="4544568"/>
            <a:ext cx="388620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692C3C"/>
                </a:solidFill>
                <a:latin typeface="Aptos"/>
              </a:rPr>
              <a:t>Другие факторы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91640" y="4882896"/>
            <a:ext cx="3886200" cy="56692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302B2D"/>
                </a:solidFill>
                <a:latin typeface="Aptos"/>
              </a:rPr>
              <a:t>Многоводие, предлежание плаценты и другие акушерские обстоятельства.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" y="6080760"/>
            <a:ext cx="1005840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 i="1">
                <a:solidFill>
                  <a:srgbClr val="706563"/>
                </a:solidFill>
                <a:latin typeface="Aptos"/>
              </a:rPr>
              <a:t>Наличие фактора риска не означает, что разгибательное предлежание обязательно возникнет.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12480" y="6537960"/>
            <a:ext cx="329184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800" b="0" i="0">
                <a:solidFill>
                  <a:srgbClr val="706563"/>
                </a:solidFill>
                <a:latin typeface="Aptos"/>
              </a:rPr>
              <a:t>АКУШЕРСТВО • УЧЕБНЫЙ МАТЕРИАЛ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47472"/>
            <a:ext cx="475488" cy="384048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FFFFFF"/>
                </a:solidFill>
                <a:latin typeface="Aptos"/>
              </a:rPr>
              <a:t>08</a:t>
            </a:r>
          </a:p>
        </p:txBody>
      </p:sp>
      <p:sp>
        <p:nvSpPr>
          <p:cNvPr id="3" name="Oval 2"/>
          <p:cNvSpPr/>
          <p:nvPr/>
        </p:nvSpPr>
        <p:spPr>
          <a:xfrm>
            <a:off x="475488" y="310896"/>
            <a:ext cx="530352" cy="530352"/>
          </a:xfrm>
          <a:prstGeom prst="ellipse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65760"/>
            <a:ext cx="475488" cy="329184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320040"/>
            <a:ext cx="10241280" cy="6217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 i="0">
                <a:solidFill>
                  <a:srgbClr val="692C3C"/>
                </a:solidFill>
                <a:latin typeface="Aptos"/>
              </a:rPr>
              <a:t>Диагностика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170432" y="987552"/>
            <a:ext cx="1097280" cy="50292"/>
          </a:xfrm>
          <a:prstGeom prst="rect">
            <a:avLst/>
          </a:prstGeom>
          <a:solidFill>
            <a:srgbClr val="CFA6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1417320"/>
            <a:ext cx="5303520" cy="4526280"/>
          </a:xfrm>
          <a:prstGeom prst="roundRect">
            <a:avLst/>
          </a:prstGeom>
          <a:solidFill>
            <a:srgbClr val="FFF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1783080"/>
            <a:ext cx="4480560" cy="4114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 i="0">
                <a:solidFill>
                  <a:srgbClr val="692C3C"/>
                </a:solidFill>
                <a:latin typeface="Aptos"/>
              </a:rPr>
              <a:t>Во время беременности</a:t>
            </a:r>
          </a:p>
        </p:txBody>
      </p:sp>
      <p:sp>
        <p:nvSpPr>
          <p:cNvPr id="9" name="Oval 8"/>
          <p:cNvSpPr/>
          <p:nvPr/>
        </p:nvSpPr>
        <p:spPr>
          <a:xfrm>
            <a:off x="1143000" y="2569464"/>
            <a:ext cx="109728" cy="109728"/>
          </a:xfrm>
          <a:prstGeom prst="ellipse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2468880"/>
            <a:ext cx="4206240" cy="3657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302B2D"/>
                </a:solidFill>
                <a:latin typeface="Aptos"/>
              </a:rPr>
              <a:t>УЗИ помогает определить положение и предлежание плода.</a:t>
            </a:r>
          </a:p>
        </p:txBody>
      </p:sp>
      <p:sp>
        <p:nvSpPr>
          <p:cNvPr id="11" name="Oval 10"/>
          <p:cNvSpPr/>
          <p:nvPr/>
        </p:nvSpPr>
        <p:spPr>
          <a:xfrm>
            <a:off x="1143000" y="3100324"/>
            <a:ext cx="109728" cy="109728"/>
          </a:xfrm>
          <a:prstGeom prst="ellipse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371600" y="2999740"/>
            <a:ext cx="4206240" cy="6766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302B2D"/>
                </a:solidFill>
                <a:latin typeface="Aptos"/>
              </a:rPr>
              <a:t>Оценивают размеры плода, положение головки и возможные сопутствующие особенности.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1417320"/>
            <a:ext cx="5029200" cy="4526280"/>
          </a:xfrm>
          <a:prstGeom prst="roundRect">
            <a:avLst/>
          </a:prstGeom>
          <a:solidFill>
            <a:srgbClr val="E6E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75120" y="1783080"/>
            <a:ext cx="4206240" cy="4114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 i="0">
                <a:solidFill>
                  <a:srgbClr val="6F8568"/>
                </a:solidFill>
                <a:latin typeface="Aptos"/>
              </a:rPr>
              <a:t>Во время родов</a:t>
            </a:r>
          </a:p>
        </p:txBody>
      </p:sp>
      <p:sp>
        <p:nvSpPr>
          <p:cNvPr id="15" name="Oval 14"/>
          <p:cNvSpPr/>
          <p:nvPr/>
        </p:nvSpPr>
        <p:spPr>
          <a:xfrm>
            <a:off x="6720840" y="2523744"/>
            <a:ext cx="109728" cy="109728"/>
          </a:xfrm>
          <a:prstGeom prst="ellipse">
            <a:avLst/>
          </a:prstGeom>
          <a:solidFill>
            <a:srgbClr val="6F85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49440" y="2423160"/>
            <a:ext cx="3931920" cy="3657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302B2D"/>
                </a:solidFill>
                <a:latin typeface="Aptos"/>
              </a:rPr>
              <a:t>Наружное акушерское исследование.</a:t>
            </a:r>
          </a:p>
        </p:txBody>
      </p:sp>
      <p:sp>
        <p:nvSpPr>
          <p:cNvPr id="17" name="Oval 16"/>
          <p:cNvSpPr/>
          <p:nvPr/>
        </p:nvSpPr>
        <p:spPr>
          <a:xfrm>
            <a:off x="6720840" y="3003803"/>
            <a:ext cx="109728" cy="109728"/>
          </a:xfrm>
          <a:prstGeom prst="ellipse">
            <a:avLst/>
          </a:prstGeom>
          <a:solidFill>
            <a:srgbClr val="6F85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949440" y="2903220"/>
            <a:ext cx="3931920" cy="6766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302B2D"/>
                </a:solidFill>
                <a:latin typeface="Aptos"/>
              </a:rPr>
              <a:t>Влагалищное исследование специалистом для уточнения предлежащей части.</a:t>
            </a:r>
          </a:p>
        </p:txBody>
      </p:sp>
      <p:sp>
        <p:nvSpPr>
          <p:cNvPr id="19" name="Oval 18"/>
          <p:cNvSpPr/>
          <p:nvPr/>
        </p:nvSpPr>
        <p:spPr>
          <a:xfrm>
            <a:off x="6720840" y="3794760"/>
            <a:ext cx="109728" cy="109728"/>
          </a:xfrm>
          <a:prstGeom prst="ellipse">
            <a:avLst/>
          </a:prstGeom>
          <a:solidFill>
            <a:srgbClr val="6F85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3694176"/>
            <a:ext cx="3931920" cy="3657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302B2D"/>
                </a:solidFill>
                <a:latin typeface="Aptos"/>
              </a:rPr>
              <a:t>Контроль сердцебиения плода и динамики родов.</a:t>
            </a:r>
          </a:p>
        </p:txBody>
      </p:sp>
      <p:sp>
        <p:nvSpPr>
          <p:cNvPr id="21" name="Oval 20"/>
          <p:cNvSpPr/>
          <p:nvPr/>
        </p:nvSpPr>
        <p:spPr>
          <a:xfrm>
            <a:off x="6720840" y="4274820"/>
            <a:ext cx="109728" cy="109728"/>
          </a:xfrm>
          <a:prstGeom prst="ellipse">
            <a:avLst/>
          </a:prstGeom>
          <a:solidFill>
            <a:srgbClr val="6F85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949440" y="4174236"/>
            <a:ext cx="3931920" cy="3657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302B2D"/>
                </a:solidFill>
                <a:latin typeface="Aptos"/>
              </a:rPr>
              <a:t>УЗИ — при необходимости уточнить положение головки.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12480" y="6537960"/>
            <a:ext cx="329184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800" b="0" i="0">
                <a:solidFill>
                  <a:srgbClr val="706563"/>
                </a:solidFill>
                <a:latin typeface="Aptos"/>
              </a:rPr>
              <a:t>АКУШЕРСТВО • УЧЕБНЫЙ МАТЕРИАЛ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47472"/>
            <a:ext cx="475488" cy="384048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FFFFFF"/>
                </a:solidFill>
                <a:latin typeface="Aptos"/>
              </a:rPr>
              <a:t>09</a:t>
            </a:r>
          </a:p>
        </p:txBody>
      </p:sp>
      <p:sp>
        <p:nvSpPr>
          <p:cNvPr id="3" name="Oval 2"/>
          <p:cNvSpPr/>
          <p:nvPr/>
        </p:nvSpPr>
        <p:spPr>
          <a:xfrm>
            <a:off x="475488" y="310896"/>
            <a:ext cx="530352" cy="530352"/>
          </a:xfrm>
          <a:prstGeom prst="ellipse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65760"/>
            <a:ext cx="475488" cy="329184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320040"/>
            <a:ext cx="10241280" cy="6217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 i="0">
                <a:solidFill>
                  <a:srgbClr val="692C3C"/>
                </a:solidFill>
                <a:latin typeface="Aptos"/>
              </a:rPr>
              <a:t>Тактика ведения родов</a:t>
            </a:r>
          </a:p>
        </p:txBody>
      </p:sp>
      <p:sp>
        <p:nvSpPr>
          <p:cNvPr id="6" name="Rectangle 5"/>
          <p:cNvSpPr/>
          <p:nvPr/>
        </p:nvSpPr>
        <p:spPr>
          <a:xfrm>
            <a:off x="1170432" y="987552"/>
            <a:ext cx="1097280" cy="50292"/>
          </a:xfrm>
          <a:prstGeom prst="rect">
            <a:avLst/>
          </a:prstGeom>
          <a:solidFill>
            <a:srgbClr val="CFA6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1554480"/>
            <a:ext cx="3429000" cy="4114800"/>
          </a:xfrm>
          <a:prstGeom prst="roundRect">
            <a:avLst/>
          </a:prstGeom>
          <a:solidFill>
            <a:srgbClr val="E6E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011680" y="1874519"/>
            <a:ext cx="822960" cy="822960"/>
          </a:xfrm>
          <a:prstGeom prst="ellipse">
            <a:avLst/>
          </a:prstGeom>
          <a:solidFill>
            <a:srgbClr val="6F85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11680" y="2002536"/>
            <a:ext cx="822960" cy="411480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25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926080"/>
            <a:ext cx="2880360" cy="4572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692C3C"/>
                </a:solidFill>
                <a:latin typeface="Aptos"/>
              </a:rPr>
              <a:t>Лицевое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3520440"/>
            <a:ext cx="2788920" cy="16002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302B2D"/>
                </a:solidFill>
                <a:latin typeface="Aptos"/>
              </a:rPr>
              <a:t>В отдельных случаях возможны естественные роды, если подбородок обращён кпереди и нет других противопоказаний.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0" y="1554480"/>
            <a:ext cx="3429000" cy="4114800"/>
          </a:xfrm>
          <a:prstGeom prst="roundRect">
            <a:avLst/>
          </a:prstGeom>
          <a:solidFill>
            <a:srgbClr val="F6E0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5852160" y="1874519"/>
            <a:ext cx="822960" cy="822960"/>
          </a:xfrm>
          <a:prstGeom prst="ellipse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52160" y="2002536"/>
            <a:ext cx="822960" cy="411480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2500" b="1" i="0">
                <a:solidFill>
                  <a:srgbClr val="FFFFFF"/>
                </a:solidFill>
                <a:latin typeface="Aptos"/>
              </a:rPr>
              <a:t>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0" y="2926080"/>
            <a:ext cx="2880360" cy="4572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692C3C"/>
                </a:solidFill>
                <a:latin typeface="Aptos"/>
              </a:rPr>
              <a:t>Лобное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92040" y="3520440"/>
            <a:ext cx="2788920" cy="16002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302B2D"/>
                </a:solidFill>
                <a:latin typeface="Aptos"/>
              </a:rPr>
              <a:t>При сохраняющемся лобном предлежании обычно выбирают кесарево сечение из-за трудностей прохождения головки.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412480" y="1554480"/>
            <a:ext cx="3429000" cy="4114800"/>
          </a:xfrm>
          <a:prstGeom prst="roundRect">
            <a:avLst/>
          </a:prstGeom>
          <a:solidFill>
            <a:srgbClr val="EAE5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692640" y="1874519"/>
            <a:ext cx="822960" cy="822960"/>
          </a:xfrm>
          <a:prstGeom prst="ellipse">
            <a:avLst/>
          </a:prstGeom>
          <a:solidFill>
            <a:srgbClr val="69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92640" y="2002536"/>
            <a:ext cx="822960" cy="411480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2500" b="1" i="0">
                <a:solidFill>
                  <a:srgbClr val="FFFFFF"/>
                </a:solidFill>
                <a:latin typeface="Aptos"/>
              </a:rPr>
              <a:t>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0" y="2926080"/>
            <a:ext cx="2880360" cy="4572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692C3C"/>
                </a:solidFill>
                <a:latin typeface="Aptos"/>
              </a:rPr>
              <a:t>Переднеголовное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32520" y="3520440"/>
            <a:ext cx="2788920" cy="16002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302B2D"/>
                </a:solidFill>
                <a:latin typeface="Aptos"/>
              </a:rPr>
              <a:t>Возможность естественных родов оценивают индивидуально: важны продвижение головки и состояние матери и плода.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" y="5989320"/>
            <a:ext cx="10058400" cy="3657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 i="0">
                <a:solidFill>
                  <a:srgbClr val="706563"/>
                </a:solidFill>
                <a:latin typeface="Aptos"/>
              </a:rPr>
              <a:t>Решение принимает акушерская команда с учётом всей клинической картины.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12480" y="6537960"/>
            <a:ext cx="329184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800" b="0" i="0">
                <a:solidFill>
                  <a:srgbClr val="706563"/>
                </a:solidFill>
                <a:latin typeface="Aptos"/>
              </a:rPr>
              <a:t>АКУШЕРСТВО • УЧЕБНЫЙ МАТЕРИАЛ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47472"/>
            <a:ext cx="475488" cy="384048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FFFFFF"/>
                </a:solidFill>
                <a:latin typeface="Aptos"/>
              </a:rPr>
              <a:t>10</a:t>
            </a:r>
          </a:p>
        </p:txBody>
      </p:sp>
      <p:sp>
        <p:nvSpPr>
          <p:cNvPr id="3" name="Oval 2"/>
          <p:cNvSpPr/>
          <p:nvPr/>
        </p:nvSpPr>
        <p:spPr>
          <a:xfrm>
            <a:off x="475488" y="310896"/>
            <a:ext cx="530352" cy="530352"/>
          </a:xfrm>
          <a:prstGeom prst="ellipse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65760"/>
            <a:ext cx="475488" cy="329184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320040"/>
            <a:ext cx="10241280" cy="6217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 i="0">
                <a:solidFill>
                  <a:srgbClr val="692C3C"/>
                </a:solidFill>
                <a:latin typeface="Aptos"/>
              </a:rPr>
              <a:t>Возможные осложнения</a:t>
            </a:r>
          </a:p>
        </p:txBody>
      </p:sp>
      <p:sp>
        <p:nvSpPr>
          <p:cNvPr id="6" name="Rectangle 5"/>
          <p:cNvSpPr/>
          <p:nvPr/>
        </p:nvSpPr>
        <p:spPr>
          <a:xfrm>
            <a:off x="1170432" y="987552"/>
            <a:ext cx="1097280" cy="50292"/>
          </a:xfrm>
          <a:prstGeom prst="rect">
            <a:avLst/>
          </a:prstGeom>
          <a:solidFill>
            <a:srgbClr val="CFA6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1417320"/>
            <a:ext cx="5257800" cy="4526280"/>
          </a:xfrm>
          <a:prstGeom prst="roundRect">
            <a:avLst/>
          </a:prstGeom>
          <a:solidFill>
            <a:srgbClr val="F6E0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1783080"/>
            <a:ext cx="4389120" cy="4572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692C3C"/>
                </a:solidFill>
                <a:latin typeface="Aptos"/>
              </a:rPr>
              <a:t>Для матери</a:t>
            </a:r>
          </a:p>
        </p:txBody>
      </p:sp>
      <p:sp>
        <p:nvSpPr>
          <p:cNvPr id="9" name="Oval 8"/>
          <p:cNvSpPr/>
          <p:nvPr/>
        </p:nvSpPr>
        <p:spPr>
          <a:xfrm>
            <a:off x="1143000" y="2615184"/>
            <a:ext cx="109728" cy="109728"/>
          </a:xfrm>
          <a:prstGeom prst="ellipse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2514600"/>
            <a:ext cx="4160520" cy="3657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302B2D"/>
                </a:solidFill>
                <a:latin typeface="Aptos"/>
              </a:rPr>
              <a:t>Затяжные или затруднённые роды.</a:t>
            </a:r>
          </a:p>
        </p:txBody>
      </p:sp>
      <p:sp>
        <p:nvSpPr>
          <p:cNvPr id="11" name="Oval 10"/>
          <p:cNvSpPr/>
          <p:nvPr/>
        </p:nvSpPr>
        <p:spPr>
          <a:xfrm>
            <a:off x="1143000" y="3158744"/>
            <a:ext cx="109728" cy="109728"/>
          </a:xfrm>
          <a:prstGeom prst="ellipse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371600" y="3058160"/>
            <a:ext cx="4160520" cy="3657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302B2D"/>
                </a:solidFill>
                <a:latin typeface="Aptos"/>
              </a:rPr>
              <a:t>Повышение риска травм родовых путей.</a:t>
            </a:r>
          </a:p>
        </p:txBody>
      </p:sp>
      <p:sp>
        <p:nvSpPr>
          <p:cNvPr id="13" name="Oval 12"/>
          <p:cNvSpPr/>
          <p:nvPr/>
        </p:nvSpPr>
        <p:spPr>
          <a:xfrm>
            <a:off x="1143000" y="3702304"/>
            <a:ext cx="109728" cy="109728"/>
          </a:xfrm>
          <a:prstGeom prst="ellipse">
            <a:avLst/>
          </a:prstGeom>
          <a:solidFill>
            <a:srgbClr val="CA7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371600" y="3601720"/>
            <a:ext cx="4160520" cy="6766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 i="0">
                <a:solidFill>
                  <a:srgbClr val="302B2D"/>
                </a:solidFill>
                <a:latin typeface="Aptos"/>
              </a:rPr>
              <a:t>Послеродовое кровотечение, особенно при осложнённом течении родов.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1417320"/>
            <a:ext cx="5074920" cy="4526280"/>
          </a:xfrm>
          <a:prstGeom prst="roundRect">
            <a:avLst/>
          </a:prstGeom>
          <a:solidFill>
            <a:srgbClr val="EAE5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29400" y="1783080"/>
            <a:ext cx="434340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692C3C"/>
                </a:solidFill>
                <a:latin typeface="Aptos"/>
              </a:rPr>
              <a:t>Для плода и новорождённого</a:t>
            </a:r>
          </a:p>
        </p:txBody>
      </p:sp>
      <p:sp>
        <p:nvSpPr>
          <p:cNvPr id="17" name="Oval 16"/>
          <p:cNvSpPr/>
          <p:nvPr/>
        </p:nvSpPr>
        <p:spPr>
          <a:xfrm>
            <a:off x="6675120" y="2615184"/>
            <a:ext cx="109728" cy="109728"/>
          </a:xfrm>
          <a:prstGeom prst="ellipse">
            <a:avLst/>
          </a:prstGeom>
          <a:solidFill>
            <a:srgbClr val="69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903720" y="2514600"/>
            <a:ext cx="3931920" cy="6766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302B2D"/>
                </a:solidFill>
                <a:latin typeface="Aptos"/>
              </a:rPr>
              <a:t>Нарушение снабжения кислородом при осложнённых родах.</a:t>
            </a:r>
          </a:p>
        </p:txBody>
      </p:sp>
      <p:sp>
        <p:nvSpPr>
          <p:cNvPr id="19" name="Oval 18"/>
          <p:cNvSpPr/>
          <p:nvPr/>
        </p:nvSpPr>
        <p:spPr>
          <a:xfrm>
            <a:off x="6675120" y="3444240"/>
            <a:ext cx="109728" cy="109728"/>
          </a:xfrm>
          <a:prstGeom prst="ellipse">
            <a:avLst/>
          </a:prstGeom>
          <a:solidFill>
            <a:srgbClr val="69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03720" y="3343656"/>
            <a:ext cx="3931920" cy="6766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302B2D"/>
                </a:solidFill>
                <a:latin typeface="Aptos"/>
              </a:rPr>
              <a:t>Родовые травмы, риск которых зависит от вида предлежания и способа родоразрешения.</a:t>
            </a:r>
          </a:p>
        </p:txBody>
      </p:sp>
      <p:sp>
        <p:nvSpPr>
          <p:cNvPr id="21" name="Oval 20"/>
          <p:cNvSpPr/>
          <p:nvPr/>
        </p:nvSpPr>
        <p:spPr>
          <a:xfrm>
            <a:off x="6675120" y="4273296"/>
            <a:ext cx="109728" cy="109728"/>
          </a:xfrm>
          <a:prstGeom prst="ellipse">
            <a:avLst/>
          </a:prstGeom>
          <a:solidFill>
            <a:srgbClr val="69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903720" y="4172712"/>
            <a:ext cx="3931920" cy="6766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302B2D"/>
                </a:solidFill>
                <a:latin typeface="Aptos"/>
              </a:rPr>
              <a:t>Необходимость экстренного родоразрешения при ухудшении состояния.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828800" y="6080760"/>
            <a:ext cx="8503920" cy="347472"/>
          </a:xfrm>
          <a:prstGeom prst="roundRect">
            <a:avLst/>
          </a:prstGeom>
          <a:solidFill>
            <a:srgbClr val="6F85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11680" y="6117336"/>
            <a:ext cx="813816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Наблюдение за состоянием матери и плода помогает вовремя выявлять осложнения.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2480" y="6537960"/>
            <a:ext cx="329184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800" b="0" i="0">
                <a:solidFill>
                  <a:srgbClr val="706563"/>
                </a:solidFill>
                <a:latin typeface="Aptos"/>
              </a:rPr>
              <a:t>АКУШЕРСТВО • УЧЕБНЫЙ МАТЕРИАЛ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412480" y="-548640"/>
            <a:ext cx="4389120" cy="4389120"/>
          </a:xfrm>
          <a:prstGeom prst="ellipse">
            <a:avLst/>
          </a:prstGeom>
          <a:solidFill>
            <a:srgbClr val="F6E0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869680" y="228600"/>
            <a:ext cx="2926080" cy="2926080"/>
          </a:xfrm>
          <a:prstGeom prst="ellipse">
            <a:avLst/>
          </a:prstGeom>
          <a:solidFill>
            <a:srgbClr val="FFFCF7"/>
          </a:solidFill>
          <a:ln w="15240">
            <a:solidFill>
              <a:srgbClr val="E7BE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685800"/>
            <a:ext cx="5760720" cy="6858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692C3C"/>
                </a:solidFill>
                <a:latin typeface="Aptos"/>
              </a:rPr>
              <a:t>Главное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444752"/>
            <a:ext cx="1234440" cy="54864"/>
          </a:xfrm>
          <a:prstGeom prst="rect">
            <a:avLst/>
          </a:prstGeom>
          <a:solidFill>
            <a:srgbClr val="CFA6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828800"/>
            <a:ext cx="7223760" cy="38404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 i="0">
                <a:solidFill>
                  <a:srgbClr val="302B2D"/>
                </a:solidFill>
                <a:latin typeface="Aptos"/>
              </a:rPr>
              <a:t>• Разгибательные предлежания отличаются степенью отклонения головки назад.</a:t>
            </a:r>
          </a:p>
          <a:p>
            <a:pPr algn="l">
              <a:spcAft>
                <a:spcPts val="600"/>
              </a:spcAft>
            </a:pPr>
          </a:p>
          <a:p>
            <a:pPr algn="l">
              <a:spcAft>
                <a:spcPts val="600"/>
              </a:spcAft>
            </a:pPr>
            <a:r>
              <a:rPr sz="1800" b="0" i="0">
                <a:solidFill>
                  <a:srgbClr val="302B2D"/>
                </a:solidFill>
                <a:latin typeface="Aptos"/>
              </a:rPr>
              <a:t>• Основные виды: переднеголовное, лобное и лицевое.</a:t>
            </a:r>
          </a:p>
          <a:p>
            <a:pPr algn="l">
              <a:spcAft>
                <a:spcPts val="600"/>
              </a:spcAft>
            </a:pPr>
          </a:p>
          <a:p>
            <a:pPr algn="l">
              <a:spcAft>
                <a:spcPts val="600"/>
              </a:spcAft>
            </a:pPr>
            <a:r>
              <a:rPr sz="1800" b="0" i="0">
                <a:solidFill>
                  <a:srgbClr val="302B2D"/>
                </a:solidFill>
                <a:latin typeface="Aptos"/>
              </a:rPr>
              <a:t>• Диагноз уточняют при акушерском обследовании и, при необходимости, с помощью УЗИ.</a:t>
            </a:r>
          </a:p>
          <a:p>
            <a:pPr algn="l">
              <a:spcAft>
                <a:spcPts val="600"/>
              </a:spcAft>
            </a:pPr>
          </a:p>
          <a:p>
            <a:pPr algn="l">
              <a:spcAft>
                <a:spcPts val="600"/>
              </a:spcAft>
            </a:pPr>
            <a:r>
              <a:rPr sz="1800" b="0" i="0">
                <a:solidFill>
                  <a:srgbClr val="302B2D"/>
                </a:solidFill>
                <a:latin typeface="Aptos"/>
              </a:rPr>
              <a:t>• Способ родоразрешения выбирают индивидуально, прежде всего исходя из безопасности матери и ребёнка.</a:t>
            </a:r>
          </a:p>
        </p:txBody>
      </p:sp>
      <p:sp>
        <p:nvSpPr>
          <p:cNvPr id="7" name="Arc 6"/>
          <p:cNvSpPr/>
          <p:nvPr/>
        </p:nvSpPr>
        <p:spPr>
          <a:xfrm>
            <a:off x="8965692" y="1950415"/>
            <a:ext cx="2162556" cy="2564892"/>
          </a:xfrm>
          <a:prstGeom prst="arc">
            <a:avLst/>
          </a:prstGeom>
          <a:noFill/>
          <a:ln w="15240">
            <a:solidFill>
              <a:srgbClr val="E7BE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247327" y="2171700"/>
            <a:ext cx="1589227" cy="2112264"/>
          </a:xfrm>
          <a:prstGeom prst="roundRect">
            <a:avLst/>
          </a:prstGeom>
          <a:solidFill>
            <a:srgbClr val="F6E0DB"/>
          </a:solidFill>
          <a:ln w="15240">
            <a:solidFill>
              <a:srgbClr val="E7BE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639604" y="2272284"/>
            <a:ext cx="885139" cy="985723"/>
          </a:xfrm>
          <a:prstGeom prst="ellipse">
            <a:avLst/>
          </a:prstGeom>
          <a:solidFill>
            <a:srgbClr val="EFBEA0"/>
          </a:solidFill>
          <a:ln w="15240">
            <a:solidFill>
              <a:srgbClr val="CA70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669780" y="3107131"/>
            <a:ext cx="623620" cy="704088"/>
          </a:xfrm>
          <a:prstGeom prst="ellipse">
            <a:avLst/>
          </a:prstGeom>
          <a:solidFill>
            <a:srgbClr val="EFBEA0"/>
          </a:solidFill>
          <a:ln w="15240">
            <a:solidFill>
              <a:srgbClr val="CA70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539020" y="3650284"/>
            <a:ext cx="724204" cy="623620"/>
          </a:xfrm>
          <a:prstGeom prst="ellipse">
            <a:avLst/>
          </a:prstGeom>
          <a:solidFill>
            <a:srgbClr val="CFA663"/>
          </a:solidFill>
          <a:ln w="15240">
            <a:solidFill>
              <a:srgbClr val="692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59137" y="4294022"/>
            <a:ext cx="724204" cy="2514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1" i="0">
                <a:solidFill>
                  <a:srgbClr val="692C3C"/>
                </a:solidFill>
                <a:latin typeface="Aptos"/>
              </a:rPr>
              <a:t>ЛИЦО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897880"/>
            <a:ext cx="7315200" cy="4114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6F8568"/>
                </a:solidFill>
                <a:latin typeface="Aptos"/>
              </a:rPr>
              <a:t>Своевременная диагностика и грамотная тактика снижают риск осложнений.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760" y="4983480"/>
            <a:ext cx="292608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692C3C"/>
                </a:solidFill>
                <a:latin typeface="Aptos"/>
              </a:rPr>
              <a:t>Спасибо за внимание!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6537960"/>
            <a:ext cx="329184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800" b="0" i="0">
                <a:solidFill>
                  <a:srgbClr val="706563"/>
                </a:solidFill>
                <a:latin typeface="Aptos"/>
              </a:rPr>
              <a:t>АКУШЕРСТВО • УЧЕБНЫЙ МАТЕРИАЛ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Разгибательные предлежания головки плода</dc:title>
  <dc:subject>Презентация по акушерству</dc:subject>
  <dc:creator>OpenAI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