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4630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A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АКУШЕРСТВО · УЧЕБНЫЙ МАТЕРИАЛ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920240"/>
            <a:ext cx="1097280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Рвота беременных.</a:t>
            </a:r>
            <a:endParaRPr lang="en-US" sz="3400" dirty="0"/>
          </a:p>
          <a:p>
            <a:pPr indent="0" marL="0">
              <a:buNone/>
            </a:pPr>
            <a:r>
              <a:rPr lang="en-US" sz="34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Преэклампсия. Эклампсия.</a:t>
            </a:r>
            <a:endParaRPr lang="en-US" sz="3400" dirty="0"/>
          </a:p>
          <a:p>
            <a:pPr indent="0" marL="0">
              <a:buNone/>
            </a:pPr>
            <a:r>
              <a:rPr lang="en-US" sz="34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HELLP-синдром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457200" y="457200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Определение  •  Классификация  •  Этиология  •  Патогенез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Клиника  •  Помощь (догоспитальный и госпитальный этап)  •  Осложнения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0292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88952" cy="256032"/>
          </a:xfrm>
          <a:prstGeom prst="rect">
            <a:avLst/>
          </a:prstGeom>
          <a:solidFill>
            <a:srgbClr val="1B2B4B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20256"/>
            <a:ext cx="11430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АКУШЕРСТВО  ·  ОСЛОЖНЕНИЯ БЕРЕМЕННОСТИ  ·  УЧЕБНЫЙ МАТЕРИАЛ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365760" y="164592"/>
            <a:ext cx="11430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A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ТЕМА 1.1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365760" y="347472"/>
            <a:ext cx="11430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Рвота беременных (Hyperemesis gravidarum)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365760" y="841248"/>
            <a:ext cx="11430000" cy="1828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8" name="Shape 6"/>
          <p:cNvSpPr/>
          <p:nvPr/>
        </p:nvSpPr>
        <p:spPr>
          <a:xfrm>
            <a:off x="365760" y="1051560"/>
            <a:ext cx="5486400" cy="2286000"/>
          </a:xfrm>
          <a:prstGeom prst="roundRect">
            <a:avLst>
              <a:gd name="adj" fmla="val 3200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65760" y="1051560"/>
            <a:ext cx="73152" cy="2286000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1161288"/>
            <a:ext cx="5166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Определение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48640" y="1435608"/>
            <a:ext cx="5166360" cy="1783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Патологическое состояние преимущественно I половины беременности (ранний токсикоз). Характеризуется частой многократной рвотой, приводящей к обезвоживанию, нарушению водно-электролитного и кислотно-основного баланса, кетозу, потере массы тела и дистрофическим изменениям органов.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035040" y="1051560"/>
            <a:ext cx="5760720" cy="5212080"/>
          </a:xfrm>
          <a:prstGeom prst="roundRect">
            <a:avLst>
              <a:gd name="adj" fmla="val 1404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217920" y="1188720"/>
            <a:ext cx="5394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Классификация по степени тяжести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6263640" y="1645920"/>
            <a:ext cx="5303520" cy="132588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00800" y="1737360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A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Лёгкая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400800" y="2011680"/>
            <a:ext cx="50292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Рвота 3–5 раз/сут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Потеря массы ≤ 2–3 кг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Пульс ≤ 80–90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Анализы в норме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263640" y="3108960"/>
            <a:ext cx="5303520" cy="132588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400800" y="3200400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A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Средняя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400800" y="3474720"/>
            <a:ext cx="50292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Рвота 6–10 раз/сут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Потеря массы, ацетонурия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Пульс 90–100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Снижение АД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6263640" y="4572000"/>
            <a:ext cx="5303520" cy="132588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400800" y="4663440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A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Тяжёлая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6400800" y="4937760"/>
            <a:ext cx="50292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Рвота ≥ 11–15 раз и чаще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Потеря массы &gt; 5 %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Пульс &gt; 100, АД &lt; 100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Желтуха, нарушения сознания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0292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88952" cy="256032"/>
          </a:xfrm>
          <a:prstGeom prst="rect">
            <a:avLst/>
          </a:prstGeom>
          <a:solidFill>
            <a:srgbClr val="1B2B4B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20256"/>
            <a:ext cx="11430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АКУШЕРСТВО  ·  ОСЛОЖНЕНИЯ БЕРЕМЕННОСТИ  ·  УЧЕБНЫЙ МАТЕРИАЛ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365760" y="164592"/>
            <a:ext cx="11430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A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ТЕМА 1.1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365760" y="347472"/>
            <a:ext cx="11430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Рвота беременных — этиология, патогенез, помощь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365760" y="841248"/>
            <a:ext cx="11430000" cy="1828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8" name="Shape 6"/>
          <p:cNvSpPr/>
          <p:nvPr/>
        </p:nvSpPr>
        <p:spPr>
          <a:xfrm>
            <a:off x="365760" y="1051560"/>
            <a:ext cx="3749040" cy="2286000"/>
          </a:xfrm>
          <a:prstGeom prst="roundRect">
            <a:avLst>
              <a:gd name="adj" fmla="val 3200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65760" y="1051560"/>
            <a:ext cx="73152" cy="22860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1161288"/>
            <a:ext cx="3429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Этиология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48640" y="1435608"/>
            <a:ext cx="3429000" cy="1783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Повышенный ХГЧ (многоплодие, трофобластическая болезнь)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Гормональные изменения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Генетические факторы (GDF15)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Дисфункция ЦНС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Психогенные факторы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297680" y="1051560"/>
            <a:ext cx="3749040" cy="2286000"/>
          </a:xfrm>
          <a:prstGeom prst="roundRect">
            <a:avLst>
              <a:gd name="adj" fmla="val 3200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297680" y="1051560"/>
            <a:ext cx="73152" cy="228600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14" name="Text 12"/>
          <p:cNvSpPr/>
          <p:nvPr/>
        </p:nvSpPr>
        <p:spPr>
          <a:xfrm>
            <a:off x="4480560" y="1161288"/>
            <a:ext cx="3429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Патогенез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480560" y="1435608"/>
            <a:ext cx="3429000" cy="1783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Дисфункция ЦНС → возбуждение рвотного центра → вегетативные расстройства → рвота → дегидратация, электролитные нарушения, кетоацидоз, истощение, дефицит B1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8229600" y="1051560"/>
            <a:ext cx="3566160" cy="2286000"/>
          </a:xfrm>
          <a:prstGeom prst="roundRect">
            <a:avLst>
              <a:gd name="adj" fmla="val 3200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229600" y="1051560"/>
            <a:ext cx="73152" cy="2286000"/>
          </a:xfrm>
          <a:prstGeom prst="rect">
            <a:avLst/>
          </a:prstGeom>
          <a:solidFill>
            <a:srgbClr val="EF4444"/>
          </a:solidFill>
          <a:ln/>
        </p:spPr>
      </p:sp>
      <p:sp>
        <p:nvSpPr>
          <p:cNvPr id="18" name="Text 16"/>
          <p:cNvSpPr/>
          <p:nvPr/>
        </p:nvSpPr>
        <p:spPr>
          <a:xfrm>
            <a:off x="8412480" y="1161288"/>
            <a:ext cx="3246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Клиника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8412480" y="1435608"/>
            <a:ext cx="3246120" cy="1783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Тошнота и рвота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Слюнотечение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Слабость, ↓ АД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Тахикардия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Потеря массы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Ацетонурия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Желтуха, олигурия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365760" y="3566160"/>
            <a:ext cx="11430000" cy="2743200"/>
          </a:xfrm>
          <a:prstGeom prst="roundRect">
            <a:avLst>
              <a:gd name="adj" fmla="val 2667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48640" y="37033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Помощь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548640" y="4069080"/>
            <a:ext cx="1106424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Догоспитальный этап: покой, дробное питьё; при тяжёлой рвоте — вызов СМП, положение с приподнятым головным концом, контроль АД/пульса, инфузия кристаллоидов.</a:t>
            </a:r>
            <a:endParaRPr lang="en-US" sz="1300" dirty="0"/>
          </a:p>
          <a:p>
            <a:pPr indent="0" marL="0">
              <a:buNone/>
            </a:pP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Госпитальный этап: госпитализация при средней/тяжёлой степени. Регидратация (NaCl, глюкоза + витамины, особенно B1), коррекция электролитов, антиэметики (пиридоксин + доксиламин → метоклопрамид → ондансетрон), парентеральное питание при необходимости, УЗИ.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0292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88952" cy="256032"/>
          </a:xfrm>
          <a:prstGeom prst="rect">
            <a:avLst/>
          </a:prstGeom>
          <a:solidFill>
            <a:srgbClr val="1B2B4B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20256"/>
            <a:ext cx="11430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АКУШЕРСТВО  ·  ОСЛОЖНЕНИЯ БЕРЕМЕННОСТИ  ·  УЧЕБНЫЙ МАТЕРИАЛ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365760" y="164592"/>
            <a:ext cx="11430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A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ТЕМА 1.2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365760" y="347472"/>
            <a:ext cx="11430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Преэклампсия (ПЭ) — определение и классификация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365760" y="841248"/>
            <a:ext cx="11430000" cy="1828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8" name="Shape 6"/>
          <p:cNvSpPr/>
          <p:nvPr/>
        </p:nvSpPr>
        <p:spPr>
          <a:xfrm>
            <a:off x="365760" y="1051560"/>
            <a:ext cx="11430000" cy="1371600"/>
          </a:xfrm>
          <a:prstGeom prst="roundRect">
            <a:avLst>
              <a:gd name="adj" fmla="val 5333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65760" y="1051560"/>
            <a:ext cx="73152" cy="1371600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1161288"/>
            <a:ext cx="11109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Определение (КР РФ 2024)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48640" y="1435608"/>
            <a:ext cx="1110996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Осложнение беременности после 20 недель: АГ (САД ≥ 140 и/или ДАД ≥ 90 мм рт. ст.) + протеинурия (≥ 0,3 г/сут) ИЛИ признаки полиорганной недостаточности (даже без протеинурии).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365760" y="2651760"/>
            <a:ext cx="5669280" cy="3566160"/>
          </a:xfrm>
          <a:prstGeom prst="roundRect">
            <a:avLst>
              <a:gd name="adj" fmla="val 2051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48640" y="2834640"/>
            <a:ext cx="5303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A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Умеренная ПЭ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40" y="3291840"/>
            <a:ext cx="5303520" cy="2651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АД 140–159 / 90–109 мм рт. ст.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Протеинурия ≥ 0,3 г/сут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Может протекать бессимптомно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Лёгкие отёки возможны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Нет признаков полиорганной недостаточности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217920" y="2651760"/>
            <a:ext cx="5577840" cy="3566160"/>
          </a:xfrm>
          <a:prstGeom prst="roundRect">
            <a:avLst>
              <a:gd name="adj" fmla="val 2051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00800" y="2834640"/>
            <a:ext cx="5212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F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Тяжёлая ПЭ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400800" y="3291840"/>
            <a:ext cx="5212080" cy="2651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АД ≥ 160 / 110 мм рт. ст.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Протеинурия ≥ 5 г/сут или ≥ 3 г/л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Или любой признак ПОН: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головная боль, нарушения зрения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боли в эпигастрии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олигурия, отёк лёгких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тромбоцитопения &lt; 100×10⁹/л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↑ АЛТ/АСТ, креатинин ≥ 90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0292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88952" cy="256032"/>
          </a:xfrm>
          <a:prstGeom prst="rect">
            <a:avLst/>
          </a:prstGeom>
          <a:solidFill>
            <a:srgbClr val="1B2B4B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20256"/>
            <a:ext cx="11430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АКУШЕРСТВО  ·  ОСЛОЖНЕНИЯ БЕРЕМЕННОСТИ  ·  УЧЕБНЫЙ МАТЕРИАЛ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365760" y="164592"/>
            <a:ext cx="11430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A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ТЕМА 1.2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365760" y="347472"/>
            <a:ext cx="11430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Преэклампсия — этиология, патогенез, помощь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365760" y="841248"/>
            <a:ext cx="11430000" cy="1828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8" name="Shape 6"/>
          <p:cNvSpPr/>
          <p:nvPr/>
        </p:nvSpPr>
        <p:spPr>
          <a:xfrm>
            <a:off x="365760" y="1051560"/>
            <a:ext cx="5669280" cy="2194560"/>
          </a:xfrm>
          <a:prstGeom prst="roundRect">
            <a:avLst>
              <a:gd name="adj" fmla="val 3333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65760" y="1051560"/>
            <a:ext cx="73152" cy="219456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1161288"/>
            <a:ext cx="5349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Этиология и патогенез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48640" y="1435608"/>
            <a:ext cx="5349240" cy="1691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Неполная инвазия трофобласта → недостаточное ремоделирование спиральных артерий → плацентарная ишемия → выброс антиангиогенных факторов → эндотелиальная дисфункция → генерализованный вазоспазм, активация свёртывания, полиорганные повреждения.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217920" y="1051560"/>
            <a:ext cx="5577840" cy="2194560"/>
          </a:xfrm>
          <a:prstGeom prst="roundRect">
            <a:avLst>
              <a:gd name="adj" fmla="val 3333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0" y="1051560"/>
            <a:ext cx="73152" cy="21945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0" y="1161288"/>
            <a:ext cx="5257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Клиника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400800" y="1435608"/>
            <a:ext cx="5257800" cy="1691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Артериальная гипертензия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Протеинурия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Отёки (не всегда)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Головная боль, «мушки»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Боли в эпигастрии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Тошнота, рвота, олигурия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Гиперрефлексия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65760" y="3474720"/>
            <a:ext cx="11430000" cy="2834640"/>
          </a:xfrm>
          <a:prstGeom prst="roundRect">
            <a:avLst>
              <a:gd name="adj" fmla="val 2581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48640" y="36118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Помощь при преэклампсии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548640" y="4023360"/>
            <a:ext cx="1106424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Догоспитальный: покой, контроль АД; при тяжёлой ПЭ / судорожной готовности — MgSO₄ (по протоколу), гипотензивная терапия (лабеталол, нифедипин), срочная госпитализация.</a:t>
            </a:r>
            <a:endParaRPr lang="en-US" sz="1300" dirty="0"/>
          </a:p>
          <a:p>
            <a:pPr indent="0" marL="0">
              <a:buNone/>
            </a:pP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Госпитальный: мониторинг матери и плода, MgSO₄ для профилактики судорог, контроль АД, лабораторный мониторинг. Родоразрешение — единственный этиотропный метод (сроки зависят от тяжести и срока гестации).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0292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88952" cy="256032"/>
          </a:xfrm>
          <a:prstGeom prst="rect">
            <a:avLst/>
          </a:prstGeom>
          <a:solidFill>
            <a:srgbClr val="1B2B4B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20256"/>
            <a:ext cx="11430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АКУШЕРСТВО  ·  ОСЛОЖНЕНИЯ БЕРЕМЕННОСТИ  ·  УЧЕБНЫЙ МАТЕРИАЛ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365760" y="164592"/>
            <a:ext cx="11430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A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ТЕМА 1.3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365760" y="347472"/>
            <a:ext cx="11430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Эклампсия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365760" y="841248"/>
            <a:ext cx="11430000" cy="1828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8" name="Shape 6"/>
          <p:cNvSpPr/>
          <p:nvPr/>
        </p:nvSpPr>
        <p:spPr>
          <a:xfrm>
            <a:off x="365760" y="1051560"/>
            <a:ext cx="11430000" cy="1280160"/>
          </a:xfrm>
          <a:prstGeom prst="roundRect">
            <a:avLst>
              <a:gd name="adj" fmla="val 5714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65760" y="1051560"/>
            <a:ext cx="73152" cy="1280160"/>
          </a:xfrm>
          <a:prstGeom prst="rect">
            <a:avLst/>
          </a:prstGeom>
          <a:solidFill>
            <a:srgbClr val="EF4444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1161288"/>
            <a:ext cx="11109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Определение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48640" y="1435608"/>
            <a:ext cx="111099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Серия тонико-клонических судорог на фоне преэклампсии любой степени при отсутствии других причин. Может возникнуть во время беременности, родов или в послеродовом периоде (чаще первые 48 часов).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365760" y="2560320"/>
            <a:ext cx="3749040" cy="3657600"/>
          </a:xfrm>
          <a:prstGeom prst="roundRect">
            <a:avLst>
              <a:gd name="adj" fmla="val 2000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02920" y="2697480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Клиника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02920" y="3108960"/>
            <a:ext cx="347472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Предвестники: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Интенсивная головная боль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Нарушения зрения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Боли в эпигастрии</a:t>
            </a:r>
            <a:endParaRPr lang="en-US" sz="1300" dirty="0"/>
          </a:p>
          <a:p>
            <a:pPr indent="0" marL="0">
              <a:buNone/>
            </a:pP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Приступ: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Тоническая фаза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Клоническая фаза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Кома / восстановление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297680" y="2560320"/>
            <a:ext cx="3749040" cy="3657600"/>
          </a:xfrm>
          <a:prstGeom prst="roundRect">
            <a:avLst>
              <a:gd name="adj" fmla="val 2000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434840" y="2697480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Помощь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434840" y="3108960"/>
            <a:ext cx="347472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Догоспитальный: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Дыхательные пути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Положение на боку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Защита от травм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MgSO₄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Контроль АД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Срочная госпитализация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Госпитальный: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MgSO₄, контроль АД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Оксигенация / ИВЛ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Родоразрешение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8229600" y="2560320"/>
            <a:ext cx="3566160" cy="3657600"/>
          </a:xfrm>
          <a:prstGeom prst="roundRect">
            <a:avLst>
              <a:gd name="adj" fmla="val 2051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366760" y="2697480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Осложнения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366760" y="3108960"/>
            <a:ext cx="329184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Аспирация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Отёк мозга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Инсульт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Отслойка плаценты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ДВС-синдром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Отёк лёгких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ОПП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Гибель матери/плода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0292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88952" cy="256032"/>
          </a:xfrm>
          <a:prstGeom prst="rect">
            <a:avLst/>
          </a:prstGeom>
          <a:solidFill>
            <a:srgbClr val="1B2B4B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20256"/>
            <a:ext cx="11430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АКУШЕРСТВО  ·  ОСЛОЖНЕНИЯ БЕРЕМЕННОСТИ  ·  УЧЕБНЫЙ МАТЕРИАЛ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365760" y="164592"/>
            <a:ext cx="11430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A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ТЕМА 1.4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365760" y="347472"/>
            <a:ext cx="11430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HELLP-синдром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365760" y="841248"/>
            <a:ext cx="11430000" cy="1828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8" name="Shape 6"/>
          <p:cNvSpPr/>
          <p:nvPr/>
        </p:nvSpPr>
        <p:spPr>
          <a:xfrm>
            <a:off x="365760" y="1051560"/>
            <a:ext cx="11430000" cy="1234440"/>
          </a:xfrm>
          <a:prstGeom prst="roundRect">
            <a:avLst>
              <a:gd name="adj" fmla="val 5926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65760" y="1051560"/>
            <a:ext cx="73152" cy="1234440"/>
          </a:xfrm>
          <a:prstGeom prst="rect">
            <a:avLst/>
          </a:prstGeom>
          <a:solidFill>
            <a:srgbClr val="EF4444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1161288"/>
            <a:ext cx="11109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Определение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48640" y="1435608"/>
            <a:ext cx="1110996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Потенциально смертельное проявление тяжёлой ПЭ: Hemolysis + Elevated Liver enzymes + Low Platelets. Не отдельное заболевание. Возникает у 4–12 % женщин с тяжёлой ПЭ. Риск: коагулопатия, некроз/разрыв печени, кровоизлияние в мозг.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365760" y="2514600"/>
            <a:ext cx="5669280" cy="3749040"/>
          </a:xfrm>
          <a:prstGeom prst="roundRect">
            <a:avLst>
              <a:gd name="adj" fmla="val 1951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02920" y="265176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Классификация (Mississippi)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02920" y="3063240"/>
            <a:ext cx="5394960" cy="3017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Класс 1 (самый тяжёлый):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тромбоциты &lt; 50×10⁹/л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АСТ/АЛТ &gt; 70, ЛДГ &gt; 600</a:t>
            </a:r>
            <a:endParaRPr lang="en-US" sz="1300" dirty="0"/>
          </a:p>
          <a:p>
            <a:pPr indent="0" marL="0">
              <a:buNone/>
            </a:pP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Класс 2: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тромбоциты 50–100×10⁹/л</a:t>
            </a:r>
            <a:endParaRPr lang="en-US" sz="1300" dirty="0"/>
          </a:p>
          <a:p>
            <a:pPr indent="0" marL="0">
              <a:buNone/>
            </a:pP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Класс 3: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тромбоциты 100–150×10⁹/л</a:t>
            </a:r>
            <a:endParaRPr lang="en-US" sz="1300" dirty="0"/>
          </a:p>
          <a:p>
            <a:pPr indent="0" marL="0">
              <a:buNone/>
            </a:pP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Tennessee (полная форма):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тромбоциты &lt; 100, АСТ &gt; 70, ЛДГ &gt; 600</a:t>
            </a:r>
            <a:endParaRPr lang="en-US" sz="1300" dirty="0"/>
          </a:p>
          <a:p>
            <a:pPr indent="0" marL="0">
              <a:buNone/>
            </a:pP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Парциальные: ELLP, HEL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17920" y="2514600"/>
            <a:ext cx="5577840" cy="3749040"/>
          </a:xfrm>
          <a:prstGeom prst="roundRect">
            <a:avLst>
              <a:gd name="adj" fmla="val 1951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355080" y="2651760"/>
            <a:ext cx="5303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Клиника и помощь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355080" y="3063240"/>
            <a:ext cx="5303520" cy="3017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Клиника: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Боли в правом подреберье (86–90 %)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Тошнота, рвота (45–84 %)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Головная боль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Желтуха, кровоточивость</a:t>
            </a:r>
            <a:endParaRPr lang="en-US" sz="1300" dirty="0"/>
          </a:p>
          <a:p>
            <a:pPr indent="0" marL="0">
              <a:buNone/>
            </a:pP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Помощь: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Как при тяжёлой ПЭ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Коррекция коагулопатии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Тромбоцитарная масса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(при &lt; 20 000 или кровотечении)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Срочное родоразрешение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Мониторинг печени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(риск разрыва/гематомы)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0292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88952" cy="256032"/>
          </a:xfrm>
          <a:prstGeom prst="rect">
            <a:avLst/>
          </a:prstGeom>
          <a:solidFill>
            <a:srgbClr val="1B2B4B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20256"/>
            <a:ext cx="11430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АКУШЕРСТВО  ·  ОСЛОЖНЕНИЯ БЕРЕМЕННОСТИ  ·  УЧЕБНЫЙ МАТЕРИАЛ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365760" y="164592"/>
            <a:ext cx="11430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A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ИТОГ ТЕМЫ 1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365760" y="347472"/>
            <a:ext cx="11430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Осложнения — что запомнить к зачёту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365760" y="841248"/>
            <a:ext cx="11430000" cy="1828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8" name="Shape 6"/>
          <p:cNvSpPr/>
          <p:nvPr/>
        </p:nvSpPr>
        <p:spPr>
          <a:xfrm>
            <a:off x="365760" y="1097280"/>
            <a:ext cx="11430000" cy="1143000"/>
          </a:xfrm>
          <a:prstGeom prst="roundRect">
            <a:avLst>
              <a:gd name="adj" fmla="val 6400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65760" y="1097280"/>
            <a:ext cx="91440" cy="1143000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12344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Рвота беременных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0080" y="1554480"/>
            <a:ext cx="10972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Дегидратация, энцефалопатия Вернике, разрыв пищевода, печёночная недостаточность, потеря беременности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65760" y="2377440"/>
            <a:ext cx="11430000" cy="1143000"/>
          </a:xfrm>
          <a:prstGeom prst="roundRect">
            <a:avLst>
              <a:gd name="adj" fmla="val 6400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65760" y="2377440"/>
            <a:ext cx="91440" cy="1143000"/>
          </a:xfrm>
          <a:prstGeom prst="rect">
            <a:avLst/>
          </a:prstGeom>
          <a:solidFill>
            <a:srgbClr val="EF4444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251460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Преэклампсия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40080" y="2834640"/>
            <a:ext cx="10972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Эклампсия, HELLP, отслойка плаценты, отёк лёгких, ОПП, ДВС, инсульт, гибель плода, преждевременные роды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365760" y="3657600"/>
            <a:ext cx="11430000" cy="1143000"/>
          </a:xfrm>
          <a:prstGeom prst="roundRect">
            <a:avLst>
              <a:gd name="adj" fmla="val 6400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65760" y="3657600"/>
            <a:ext cx="91440" cy="1143000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18" name="Text 16"/>
          <p:cNvSpPr/>
          <p:nvPr/>
        </p:nvSpPr>
        <p:spPr>
          <a:xfrm>
            <a:off x="640080" y="37947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Эклампсия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40080" y="4114800"/>
            <a:ext cx="10972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Аспирация, отёк мозга, инсульт, отслойка плаценты, ДВС, гибель матери и плода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365760" y="4937760"/>
            <a:ext cx="11430000" cy="1143000"/>
          </a:xfrm>
          <a:prstGeom prst="roundRect">
            <a:avLst>
              <a:gd name="adj" fmla="val 6400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65760" y="4937760"/>
            <a:ext cx="91440" cy="1143000"/>
          </a:xfrm>
          <a:prstGeom prst="rect">
            <a:avLst/>
          </a:prstGeom>
          <a:solidFill>
            <a:srgbClr val="EF4444"/>
          </a:solidFill>
          <a:ln/>
        </p:spPr>
      </p:sp>
      <p:sp>
        <p:nvSpPr>
          <p:cNvPr id="22" name="Text 20"/>
          <p:cNvSpPr/>
          <p:nvPr/>
        </p:nvSpPr>
        <p:spPr>
          <a:xfrm>
            <a:off x="640080" y="5074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HELLP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40080" y="5394960"/>
            <a:ext cx="10972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Разрыв печени, ДВС, ОПП, кровоизлияние в мозг, материнская смертность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0292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88952" cy="256032"/>
          </a:xfrm>
          <a:prstGeom prst="rect">
            <a:avLst/>
          </a:prstGeom>
          <a:solidFill>
            <a:srgbClr val="1B2B4B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20256"/>
            <a:ext cx="11430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АКУШЕРСТВО  ·  ОСЛОЖНЕНИЯ БЕРЕМЕННОСТИ  ·  УЧЕБНЫЙ МАТЕРИАЛ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365760" y="164592"/>
            <a:ext cx="11430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A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 ЗАЧЁТУ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365760" y="347472"/>
            <a:ext cx="11430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Ключевые алгоритмы помощи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365760" y="841248"/>
            <a:ext cx="11430000" cy="1828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8" name="Shape 6"/>
          <p:cNvSpPr/>
          <p:nvPr/>
        </p:nvSpPr>
        <p:spPr>
          <a:xfrm>
            <a:off x="365760" y="1097280"/>
            <a:ext cx="5669280" cy="2423160"/>
          </a:xfrm>
          <a:prstGeom prst="roundRect">
            <a:avLst>
              <a:gd name="adj" fmla="val 3019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48640" y="1325880"/>
            <a:ext cx="457200" cy="457200"/>
          </a:xfrm>
          <a:prstGeom prst="ellipse">
            <a:avLst/>
          </a:prstGeom>
          <a:solidFill>
            <a:srgbClr val="00A878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1371600"/>
            <a:ext cx="457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143000" y="1371600"/>
            <a:ext cx="4663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MgSO₄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594360" y="2011680"/>
            <a:ext cx="52120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Препарат выбора для профилактики и лечения судорог при ПЭ и эклампсии. Нагрузочная + поддерживающая доза по протоколу.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263640" y="1097280"/>
            <a:ext cx="5669280" cy="2423160"/>
          </a:xfrm>
          <a:prstGeom prst="roundRect">
            <a:avLst>
              <a:gd name="adj" fmla="val 3019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446520" y="1325880"/>
            <a:ext cx="457200" cy="457200"/>
          </a:xfrm>
          <a:prstGeom prst="ellipse">
            <a:avLst/>
          </a:prstGeom>
          <a:solidFill>
            <a:srgbClr val="00A878"/>
          </a:solidFill>
          <a:ln/>
        </p:spPr>
      </p:sp>
      <p:sp>
        <p:nvSpPr>
          <p:cNvPr id="15" name="Text 13"/>
          <p:cNvSpPr/>
          <p:nvPr/>
        </p:nvSpPr>
        <p:spPr>
          <a:xfrm>
            <a:off x="6446520" y="1371600"/>
            <a:ext cx="457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7040880" y="1371600"/>
            <a:ext cx="4663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Контроль АД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492240" y="2011680"/>
            <a:ext cx="52120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 АД ≥ 160/110 — срочное снижение (лабеталол, нифедипин, гидралазин). Избегать резкого падения АД.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365760" y="3703320"/>
            <a:ext cx="5669280" cy="2423160"/>
          </a:xfrm>
          <a:prstGeom prst="roundRect">
            <a:avLst>
              <a:gd name="adj" fmla="val 3019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48640" y="3931920"/>
            <a:ext cx="457200" cy="457200"/>
          </a:xfrm>
          <a:prstGeom prst="ellipse">
            <a:avLst/>
          </a:prstGeom>
          <a:solidFill>
            <a:srgbClr val="00A878"/>
          </a:solidFill>
          <a:ln/>
        </p:spPr>
      </p:sp>
      <p:sp>
        <p:nvSpPr>
          <p:cNvPr id="20" name="Text 18"/>
          <p:cNvSpPr/>
          <p:nvPr/>
        </p:nvSpPr>
        <p:spPr>
          <a:xfrm>
            <a:off x="548640" y="3977640"/>
            <a:ext cx="457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143000" y="3977640"/>
            <a:ext cx="4663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Родоразрешение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594360" y="4617720"/>
            <a:ext cx="52120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Единственный этиотропный метод лечения ПЭ / эклампсии / HELLP. Сроки и способ зависят от тяжести и срока гестации.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6263640" y="3703320"/>
            <a:ext cx="5669280" cy="2423160"/>
          </a:xfrm>
          <a:prstGeom prst="roundRect">
            <a:avLst>
              <a:gd name="adj" fmla="val 3019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446520" y="3931920"/>
            <a:ext cx="457200" cy="457200"/>
          </a:xfrm>
          <a:prstGeom prst="ellipse">
            <a:avLst/>
          </a:prstGeom>
          <a:solidFill>
            <a:srgbClr val="00A878"/>
          </a:solidFill>
          <a:ln/>
        </p:spPr>
      </p:sp>
      <p:sp>
        <p:nvSpPr>
          <p:cNvPr id="25" name="Text 23"/>
          <p:cNvSpPr/>
          <p:nvPr/>
        </p:nvSpPr>
        <p:spPr>
          <a:xfrm>
            <a:off x="6446520" y="3977640"/>
            <a:ext cx="457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7040880" y="3977640"/>
            <a:ext cx="4663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Мониторинг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6492240" y="4617720"/>
            <a:ext cx="52120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Мать + плод. Лаборатория: тромбоциты, АЛТ/АСТ, креатинин, коагулограмма, ЛДГ при подозрении на HELLP.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Рвота беременных. Преэклампсия. Эклампсия. HELLP-синдром</dc:title>
  <dc:subject>PptxGenJS Presentation</dc:subject>
  <dc:creator>Акушерство - учебный материал</dc:creator>
  <cp:lastModifiedBy>Акушерство - учебный материал</cp:lastModifiedBy>
  <cp:revision>1</cp:revision>
  <dcterms:created xsi:type="dcterms:W3CDTF">2026-10-08T12:31:06Z</dcterms:created>
  <dcterms:modified xsi:type="dcterms:W3CDTF">2026-10-08T12:31:06Z</dcterms:modified>
</cp:coreProperties>
</file>