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00A878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82880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A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АКУШЕРСТВО · УЧЕБНЫЙ МАТЕРИАЛ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2286000"/>
            <a:ext cx="109728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Невынашивание</a:t>
            </a:r>
            <a:endParaRPr lang="en-US" sz="4000" dirty="0"/>
          </a:p>
          <a:p>
            <a:pPr indent="0" marL="0">
              <a:buNone/>
            </a:pPr>
            <a:r>
              <a:rPr lang="en-US" sz="40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беременности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457200" y="438912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Определение • Классификация • Этиология • Патогенез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Клиника • Помощь • Осложнения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0292"/>
          </a:xfrm>
          <a:prstGeom prst="rect">
            <a:avLst/>
          </a:prstGeom>
          <a:solidFill>
            <a:srgbClr val="00A87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88952" cy="256032"/>
          </a:xfrm>
          <a:prstGeom prst="rect">
            <a:avLst/>
          </a:prstGeom>
          <a:solidFill>
            <a:srgbClr val="1B2B4B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20256"/>
            <a:ext cx="11430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АКУШЕРСТВО  ·  НЕВЫНАШИВАНИЕ БЕРЕМЕННОСТИ  ·  УЧЕБНЫЙ МАТЕРИАЛ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365760" y="164592"/>
            <a:ext cx="11430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00A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ТЕМА 2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365760" y="347472"/>
            <a:ext cx="11430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Определение и классификация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365760" y="841248"/>
            <a:ext cx="11430000" cy="18288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8" name="Shape 6"/>
          <p:cNvSpPr/>
          <p:nvPr/>
        </p:nvSpPr>
        <p:spPr>
          <a:xfrm>
            <a:off x="365760" y="1051560"/>
            <a:ext cx="11430000" cy="1463040"/>
          </a:xfrm>
          <a:prstGeom prst="roundRect">
            <a:avLst>
              <a:gd name="adj" fmla="val 5000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65760" y="1051560"/>
            <a:ext cx="73152" cy="1463040"/>
          </a:xfrm>
          <a:prstGeom prst="rect">
            <a:avLst/>
          </a:prstGeom>
          <a:solidFill>
            <a:srgbClr val="00A878"/>
          </a:solidFill>
          <a:ln/>
        </p:spPr>
      </p:sp>
      <p:sp>
        <p:nvSpPr>
          <p:cNvPr id="10" name="Text 8"/>
          <p:cNvSpPr/>
          <p:nvPr/>
        </p:nvSpPr>
        <p:spPr>
          <a:xfrm>
            <a:off x="548640" y="1161288"/>
            <a:ext cx="11109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Определение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48640" y="1435608"/>
            <a:ext cx="1110996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Самопроизвольное прерывание беременности до 37 полных недель. Выкидыш — до 22 недель; преждевременные роды — 22–37 недель. Привычное невынашивание — ≥ 2–3 последовательных потерь до 22 недель (ВОЗ / КР РФ).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365760" y="2743200"/>
            <a:ext cx="3749040" cy="3474720"/>
          </a:xfrm>
          <a:prstGeom prst="roundRect">
            <a:avLst>
              <a:gd name="adj" fmla="val 2105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48640" y="2926080"/>
            <a:ext cx="3383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A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 сроку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548640" y="3383280"/>
            <a:ext cx="338328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Ранний выкидыш (&lt; 12–13 нед)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Поздний выкидыш (13–22 нед)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Преждевременные роды (22–37 нед)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297680" y="2743200"/>
            <a:ext cx="3749040" cy="3474720"/>
          </a:xfrm>
          <a:prstGeom prst="roundRect">
            <a:avLst>
              <a:gd name="adj" fmla="val 2105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480560" y="2926080"/>
            <a:ext cx="3383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A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 стадиям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4480560" y="3383280"/>
            <a:ext cx="338328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Угрожающий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Начавшийся / в ходу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Неполный / полный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Неразвивающаяся беременность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8229600" y="2743200"/>
            <a:ext cx="3749040" cy="3474720"/>
          </a:xfrm>
          <a:prstGeom prst="roundRect">
            <a:avLst>
              <a:gd name="adj" fmla="val 2105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412480" y="2926080"/>
            <a:ext cx="3383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A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 характеру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8412480" y="3383280"/>
            <a:ext cx="338328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Спорадическое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Привычное (≥ 2–3 потерь)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Неразвивающаяся (замершая)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0292"/>
          </a:xfrm>
          <a:prstGeom prst="rect">
            <a:avLst/>
          </a:prstGeom>
          <a:solidFill>
            <a:srgbClr val="00A87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88952" cy="256032"/>
          </a:xfrm>
          <a:prstGeom prst="rect">
            <a:avLst/>
          </a:prstGeom>
          <a:solidFill>
            <a:srgbClr val="1B2B4B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20256"/>
            <a:ext cx="11430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АКУШЕРСТВО  ·  НЕВЫНАШИВАНИЕ БЕРЕМЕННОСТИ  ·  УЧЕБНЫЙ МАТЕРИАЛ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365760" y="164592"/>
            <a:ext cx="11430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00A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ТЕМА 2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365760" y="347472"/>
            <a:ext cx="11430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Этиология невынашивания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365760" y="841248"/>
            <a:ext cx="11430000" cy="18288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8" name="Shape 6"/>
          <p:cNvSpPr/>
          <p:nvPr/>
        </p:nvSpPr>
        <p:spPr>
          <a:xfrm>
            <a:off x="365760" y="1051560"/>
            <a:ext cx="3749040" cy="2468880"/>
          </a:xfrm>
          <a:prstGeom prst="roundRect">
            <a:avLst>
              <a:gd name="adj" fmla="val 2963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65760" y="1051560"/>
            <a:ext cx="73152" cy="2468880"/>
          </a:xfrm>
          <a:prstGeom prst="rect">
            <a:avLst/>
          </a:prstGeom>
          <a:solidFill>
            <a:srgbClr val="00A878"/>
          </a:solidFill>
          <a:ln/>
        </p:spPr>
      </p:sp>
      <p:sp>
        <p:nvSpPr>
          <p:cNvPr id="10" name="Text 8"/>
          <p:cNvSpPr/>
          <p:nvPr/>
        </p:nvSpPr>
        <p:spPr>
          <a:xfrm>
            <a:off x="548640" y="1161288"/>
            <a:ext cx="3429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Генетические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48640" y="1435608"/>
            <a:ext cx="3429000" cy="1965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Хромосомные аномалии эмбриона (до 50–70 % ранних потерь). Сбалансированные транслокации у родителей.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297680" y="1051560"/>
            <a:ext cx="3749040" cy="2468880"/>
          </a:xfrm>
          <a:prstGeom prst="roundRect">
            <a:avLst>
              <a:gd name="adj" fmla="val 2963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297680" y="1051560"/>
            <a:ext cx="73152" cy="246888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14" name="Text 12"/>
          <p:cNvSpPr/>
          <p:nvPr/>
        </p:nvSpPr>
        <p:spPr>
          <a:xfrm>
            <a:off x="4480560" y="1161288"/>
            <a:ext cx="3429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Инфекционные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480560" y="1435608"/>
            <a:ext cx="3429000" cy="1965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Урогенитальные инфекции, TORCH, вирусные, бактериальные. Воспаление эндометрия, хориоамнионит.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8229600" y="1051560"/>
            <a:ext cx="3749040" cy="2468880"/>
          </a:xfrm>
          <a:prstGeom prst="roundRect">
            <a:avLst>
              <a:gd name="adj" fmla="val 2963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229600" y="1051560"/>
            <a:ext cx="73152" cy="2468880"/>
          </a:xfrm>
          <a:prstGeom prst="rect">
            <a:avLst/>
          </a:prstGeom>
          <a:solidFill>
            <a:srgbClr val="00A878"/>
          </a:solidFill>
          <a:ln/>
        </p:spPr>
      </p:sp>
      <p:sp>
        <p:nvSpPr>
          <p:cNvPr id="18" name="Text 16"/>
          <p:cNvSpPr/>
          <p:nvPr/>
        </p:nvSpPr>
        <p:spPr>
          <a:xfrm>
            <a:off x="8412480" y="1161288"/>
            <a:ext cx="3429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Эндокринные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8412480" y="1435608"/>
            <a:ext cx="3429000" cy="1965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НЛФ, гиперандрогения, заболевания щитовидной железы, СД, гиперпролактинемия.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365760" y="3703320"/>
            <a:ext cx="3749040" cy="2468880"/>
          </a:xfrm>
          <a:prstGeom prst="roundRect">
            <a:avLst>
              <a:gd name="adj" fmla="val 2963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365760" y="3703320"/>
            <a:ext cx="73152" cy="246888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22" name="Text 20"/>
          <p:cNvSpPr/>
          <p:nvPr/>
        </p:nvSpPr>
        <p:spPr>
          <a:xfrm>
            <a:off x="548640" y="3813048"/>
            <a:ext cx="3429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Иммунологические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548640" y="4087368"/>
            <a:ext cx="3429000" cy="1965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АФС, тромбофилии, сенсибилизация к ХГЧ, HLA-совместимость.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4297680" y="3703320"/>
            <a:ext cx="3749040" cy="2468880"/>
          </a:xfrm>
          <a:prstGeom prst="roundRect">
            <a:avLst>
              <a:gd name="adj" fmla="val 2963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97680" y="3703320"/>
            <a:ext cx="73152" cy="2468880"/>
          </a:xfrm>
          <a:prstGeom prst="rect">
            <a:avLst/>
          </a:prstGeom>
          <a:solidFill>
            <a:srgbClr val="00A878"/>
          </a:solidFill>
          <a:ln/>
        </p:spPr>
      </p:sp>
      <p:sp>
        <p:nvSpPr>
          <p:cNvPr id="26" name="Text 24"/>
          <p:cNvSpPr/>
          <p:nvPr/>
        </p:nvSpPr>
        <p:spPr>
          <a:xfrm>
            <a:off x="4480560" y="3813048"/>
            <a:ext cx="3429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Анатомические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4480560" y="4087368"/>
            <a:ext cx="3429000" cy="1965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ИЦН, пороки матки, синехии, миома, аденомиоз.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8229600" y="3703320"/>
            <a:ext cx="3749040" cy="2468880"/>
          </a:xfrm>
          <a:prstGeom prst="roundRect">
            <a:avLst>
              <a:gd name="adj" fmla="val 2963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8229600" y="3703320"/>
            <a:ext cx="73152" cy="246888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0" name="Text 28"/>
          <p:cNvSpPr/>
          <p:nvPr/>
        </p:nvSpPr>
        <p:spPr>
          <a:xfrm>
            <a:off x="8412480" y="3813048"/>
            <a:ext cx="3429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Другие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8412480" y="4087368"/>
            <a:ext cx="3429000" cy="1965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Экстрагенитальная патология, внешние факторы (токсины, стресс), тромбофилии.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0292"/>
          </a:xfrm>
          <a:prstGeom prst="rect">
            <a:avLst/>
          </a:prstGeom>
          <a:solidFill>
            <a:srgbClr val="00A87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88952" cy="256032"/>
          </a:xfrm>
          <a:prstGeom prst="rect">
            <a:avLst/>
          </a:prstGeom>
          <a:solidFill>
            <a:srgbClr val="1B2B4B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20256"/>
            <a:ext cx="11430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АКУШЕРСТВО  ·  НЕВЫНАШИВАНИЕ БЕРЕМЕННОСТИ  ·  УЧЕБНЫЙ МАТЕРИАЛ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365760" y="164592"/>
            <a:ext cx="11430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00A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ТЕМА 2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365760" y="347472"/>
            <a:ext cx="11430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Патогенез, клиника, помощь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365760" y="841248"/>
            <a:ext cx="11430000" cy="18288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8" name="Shape 6"/>
          <p:cNvSpPr/>
          <p:nvPr/>
        </p:nvSpPr>
        <p:spPr>
          <a:xfrm>
            <a:off x="365760" y="1051560"/>
            <a:ext cx="5669280" cy="2286000"/>
          </a:xfrm>
          <a:prstGeom prst="roundRect">
            <a:avLst>
              <a:gd name="adj" fmla="val 3200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65760" y="1051560"/>
            <a:ext cx="73152" cy="22860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10" name="Text 8"/>
          <p:cNvSpPr/>
          <p:nvPr/>
        </p:nvSpPr>
        <p:spPr>
          <a:xfrm>
            <a:off x="548640" y="1161288"/>
            <a:ext cx="5349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Патогенез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48640" y="1435608"/>
            <a:ext cx="5349240" cy="1783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Зависит от причины: аномалии эмбриона → гибель; инфекция → воспаление/цитокины; гормональная недостаточность → ↓ прогестерона; иммунные → отторжение трофобласта; анатомические → механический фактор. Общий итог — отслойка плодного яйца.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217920" y="1051560"/>
            <a:ext cx="5577840" cy="2286000"/>
          </a:xfrm>
          <a:prstGeom prst="roundRect">
            <a:avLst>
              <a:gd name="adj" fmla="val 3200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0" y="1051560"/>
            <a:ext cx="73152" cy="228600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0" y="1161288"/>
            <a:ext cx="5257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Клиника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400800" y="1435608"/>
            <a:ext cx="5257800" cy="1783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Кровянистые выделения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Боли внизу живота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Повышение тонуса матки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При неразвивающейся — исчезновение субъективных признаков беременности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При угрозе — боли без выраженного кровотечения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65760" y="3566160"/>
            <a:ext cx="11430000" cy="2743200"/>
          </a:xfrm>
          <a:prstGeom prst="roundRect">
            <a:avLst>
              <a:gd name="adj" fmla="val 2667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48640" y="37033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Помощь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548640" y="4069080"/>
            <a:ext cx="1106424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Догоспитальный: покой, при кровотечении/болях — срочная госпитализация.</a:t>
            </a:r>
            <a:endParaRPr lang="en-US" sz="1300" dirty="0"/>
          </a:p>
          <a:p>
            <a:pPr indent="0" marL="0">
              <a:buNone/>
            </a:pP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Госпитальный: при угрозе — сохраняющая терапия (прогестерон, токолиз по показаниям, лечение инфекции); при неполном/неразвивающейся — вакуум-аспирация / кюретаж; при привычном — полное обследование и прегравидарная подготовка (генетика, гемостаз, инфекции, анатомия).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0292"/>
          </a:xfrm>
          <a:prstGeom prst="rect">
            <a:avLst/>
          </a:prstGeom>
          <a:solidFill>
            <a:srgbClr val="00A87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88952" cy="256032"/>
          </a:xfrm>
          <a:prstGeom prst="rect">
            <a:avLst/>
          </a:prstGeom>
          <a:solidFill>
            <a:srgbClr val="1B2B4B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20256"/>
            <a:ext cx="11430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АКУШЕРСТВО  ·  НЕВЫНАШИВАНИЕ БЕРЕМЕННОСТИ  ·  УЧЕБНЫЙ МАТЕРИАЛ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365760" y="164592"/>
            <a:ext cx="11430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00A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ТЕМА 2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365760" y="347472"/>
            <a:ext cx="11430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Осложнения и ключевые моменты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365760" y="841248"/>
            <a:ext cx="11430000" cy="18288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8" name="Shape 6"/>
          <p:cNvSpPr/>
          <p:nvPr/>
        </p:nvSpPr>
        <p:spPr>
          <a:xfrm>
            <a:off x="365760" y="1051560"/>
            <a:ext cx="11430000" cy="1828800"/>
          </a:xfrm>
          <a:prstGeom prst="roundRect">
            <a:avLst>
              <a:gd name="adj" fmla="val 4000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65760" y="1051560"/>
            <a:ext cx="73152" cy="1828800"/>
          </a:xfrm>
          <a:prstGeom prst="rect">
            <a:avLst/>
          </a:prstGeom>
          <a:solidFill>
            <a:srgbClr val="EF4444"/>
          </a:solidFill>
          <a:ln/>
        </p:spPr>
      </p:sp>
      <p:sp>
        <p:nvSpPr>
          <p:cNvPr id="10" name="Text 8"/>
          <p:cNvSpPr/>
          <p:nvPr/>
        </p:nvSpPr>
        <p:spPr>
          <a:xfrm>
            <a:off x="548640" y="1161288"/>
            <a:ext cx="11109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Осложнения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48640" y="1435608"/>
            <a:ext cx="1110996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Кровотечение, геморрагический шок, инфекция (эндометрит), сепсис, психологические последствия, привычное невынашивание, бесплодие (при повторных выскабливаниях и синехиях).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365760" y="3108960"/>
            <a:ext cx="5669280" cy="1417320"/>
          </a:xfrm>
          <a:prstGeom prst="roundRect">
            <a:avLst>
              <a:gd name="adj" fmla="val 5161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65760" y="3108960"/>
            <a:ext cx="73152" cy="1417320"/>
          </a:xfrm>
          <a:prstGeom prst="rect">
            <a:avLst/>
          </a:prstGeom>
          <a:solidFill>
            <a:srgbClr val="00A878"/>
          </a:solidFill>
          <a:ln/>
        </p:spPr>
      </p:sp>
      <p:sp>
        <p:nvSpPr>
          <p:cNvPr id="14" name="Text 12"/>
          <p:cNvSpPr/>
          <p:nvPr/>
        </p:nvSpPr>
        <p:spPr>
          <a:xfrm>
            <a:off x="548640" y="3218688"/>
            <a:ext cx="5349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Ранние потери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548640" y="3493008"/>
            <a:ext cx="53492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Чаще генетические (хромосомные). Обследование пары при привычном.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263640" y="3108960"/>
            <a:ext cx="5669280" cy="1417320"/>
          </a:xfrm>
          <a:prstGeom prst="roundRect">
            <a:avLst>
              <a:gd name="adj" fmla="val 5161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263640" y="3108960"/>
            <a:ext cx="73152" cy="1417320"/>
          </a:xfrm>
          <a:prstGeom prst="rect">
            <a:avLst/>
          </a:prstGeom>
          <a:solidFill>
            <a:srgbClr val="00A878"/>
          </a:solidFill>
          <a:ln/>
        </p:spPr>
      </p:sp>
      <p:sp>
        <p:nvSpPr>
          <p:cNvPr id="18" name="Text 16"/>
          <p:cNvSpPr/>
          <p:nvPr/>
        </p:nvSpPr>
        <p:spPr>
          <a:xfrm>
            <a:off x="6446520" y="3218688"/>
            <a:ext cx="5349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Поздние потери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446520" y="3493008"/>
            <a:ext cx="53492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Чаще ИЦН, инфекция, анатомические, тромбофилии.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365760" y="4663440"/>
            <a:ext cx="5669280" cy="1417320"/>
          </a:xfrm>
          <a:prstGeom prst="roundRect">
            <a:avLst>
              <a:gd name="adj" fmla="val 5161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365760" y="4663440"/>
            <a:ext cx="73152" cy="1417320"/>
          </a:xfrm>
          <a:prstGeom prst="rect">
            <a:avLst/>
          </a:prstGeom>
          <a:solidFill>
            <a:srgbClr val="00A878"/>
          </a:solidFill>
          <a:ln/>
        </p:spPr>
      </p:sp>
      <p:sp>
        <p:nvSpPr>
          <p:cNvPr id="22" name="Text 20"/>
          <p:cNvSpPr/>
          <p:nvPr/>
        </p:nvSpPr>
        <p:spPr>
          <a:xfrm>
            <a:off x="548640" y="4773168"/>
            <a:ext cx="5349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Прегравидарная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548640" y="5047488"/>
            <a:ext cx="53492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Обязательна при привычном: генетика, АФС, инфекции, гормоны, УЗИ/гистероскопия.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6263640" y="4663440"/>
            <a:ext cx="5669280" cy="1417320"/>
          </a:xfrm>
          <a:prstGeom prst="roundRect">
            <a:avLst>
              <a:gd name="adj" fmla="val 5161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263640" y="4663440"/>
            <a:ext cx="73152" cy="1417320"/>
          </a:xfrm>
          <a:prstGeom prst="rect">
            <a:avLst/>
          </a:prstGeom>
          <a:solidFill>
            <a:srgbClr val="00A878"/>
          </a:solidFill>
          <a:ln/>
        </p:spPr>
      </p:sp>
      <p:sp>
        <p:nvSpPr>
          <p:cNvPr id="26" name="Text 24"/>
          <p:cNvSpPr/>
          <p:nvPr/>
        </p:nvSpPr>
        <p:spPr>
          <a:xfrm>
            <a:off x="6446520" y="4773168"/>
            <a:ext cx="5349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Тактика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6446520" y="5047488"/>
            <a:ext cx="53492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Угроза — сохранение. Неполный/замершая — эвакуация. Контроль β-ХГЧ и УЗИ.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Невынашивание беременности</dc:title>
  <dc:subject>PptxGenJS Presentation</dc:subject>
  <dc:creator>Акушерство</dc:creator>
  <cp:lastModifiedBy>Акушерство</cp:lastModifiedBy>
  <cp:revision>1</cp:revision>
  <dcterms:created xsi:type="dcterms:W3CDTF">2026-10-08T12:31:48Z</dcterms:created>
  <dcterms:modified xsi:type="dcterms:W3CDTF">2026-10-08T12:31:48Z</dcterms:modified>
</cp:coreProperties>
</file>