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645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· УЧЕБНЫЙ МАТЕРИАЛ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10972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Отслойка нормально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расположенной плаценты.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Предлежание плаценты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57200" y="46634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• Классификация • Этиология • Патогенез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 • Помощь • Осложнения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ПЛАЦЕНТАРНЫЕ ОСЛОЖНЕНИЯ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3.1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ПОНРП — определение и классификация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1371600"/>
          </a:xfrm>
          <a:prstGeom prst="roundRect">
            <a:avLst>
              <a:gd name="adj" fmla="val 533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13716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111099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Преждевременное (до рождения ребёнка) отделение нормально расположенной плаценты от стенки матки во время беременности или в I–II периодах родов.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651760"/>
            <a:ext cx="3749040" cy="3566160"/>
          </a:xfrm>
          <a:prstGeom prst="roundRect">
            <a:avLst>
              <a:gd name="adj" fmla="val 205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28346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площади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48640" y="3291840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Частичная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(прогрессирующая /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непрогрессирующая)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Полная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297680" y="2651760"/>
            <a:ext cx="3749040" cy="3566160"/>
          </a:xfrm>
          <a:prstGeom prst="roundRect">
            <a:avLst>
              <a:gd name="adj" fmla="val 205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80560" y="28346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кровотечению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480560" y="3291840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 наружным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(видимым)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 внутренним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(скрытым)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Смешанное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229600" y="2651760"/>
            <a:ext cx="3749040" cy="3566160"/>
          </a:xfrm>
          <a:prstGeom prst="roundRect">
            <a:avLst>
              <a:gd name="adj" fmla="val 205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12480" y="28346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тяжести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412480" y="3291840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Лёгкая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Средняя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Тяжёлая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(по площади + состоянию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 и плода)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ПЛАЦЕНТАРНЫЕ ОСЛОЖНЕНИЯ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3.1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ПОНРП — этиология, клиника, помощь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3749040" cy="2377440"/>
          </a:xfrm>
          <a:prstGeom prst="roundRect">
            <a:avLst>
              <a:gd name="adj" fmla="val 3077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3774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Этиология / патогенез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34290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Васкулопатия (ПЭ, АГ, болезни почек, тромбофилии, АФС), травма, многоводие, многоплодие, короткая пуповина, курение.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Разрыв сосудов → ретроплацентарная гематома → дальнейшая отслойка.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297680" y="1051560"/>
            <a:ext cx="3749040" cy="2377440"/>
          </a:xfrm>
          <a:prstGeom prst="roundRect">
            <a:avLst>
              <a:gd name="adj" fmla="val 3077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97680" y="1051560"/>
            <a:ext cx="73152" cy="23774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Text 12"/>
          <p:cNvSpPr/>
          <p:nvPr/>
        </p:nvSpPr>
        <p:spPr>
          <a:xfrm>
            <a:off x="4480560" y="1161288"/>
            <a:ext cx="3429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480560" y="1435608"/>
            <a:ext cx="34290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Боль (локальная → диффузная)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Гипертонус матки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Кровотечение (может быть скрытым)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Признаки гипоксии / гибели плода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Шок при массивной кровопотере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Триада: боль + кровотечение + дистресс плода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0" y="1051560"/>
            <a:ext cx="3566160" cy="2377440"/>
          </a:xfrm>
          <a:prstGeom prst="roundRect">
            <a:avLst>
              <a:gd name="adj" fmla="val 3077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0" y="1051560"/>
            <a:ext cx="73152" cy="237744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8" name="Text 16"/>
          <p:cNvSpPr/>
          <p:nvPr/>
        </p:nvSpPr>
        <p:spPr>
          <a:xfrm>
            <a:off x="8412480" y="1161288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Осложнения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412480" y="1435608"/>
            <a:ext cx="324612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Геморрагический шок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ДВС-синдром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Матка Кувелера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Гибель плода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Преждевременные роды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Материнская смертность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3657600"/>
            <a:ext cx="11430000" cy="2651760"/>
          </a:xfrm>
          <a:prstGeom prst="roundRect">
            <a:avLst>
              <a:gd name="adj" fmla="val 275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37947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Помощь при ПОНРП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8640" y="4160520"/>
            <a:ext cx="110642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Догоспитальный: противошоковые мероприятия, срочная госпитализация (не пальпировать матку агрессивно).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Госпитальный: экстренное кесарево сечение при прогрессирующей / тяжёлой отслойке; коррекция гемодинамики и коагулопатии; при лёгкой непрогрессирующей — возможна выжидательная тактика под тщательным контролем.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ПЛАЦЕНТАРНЫЕ ОСЛОЖНЕНИЯ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3.2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Предлежание плаценты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1371600"/>
          </a:xfrm>
          <a:prstGeom prst="roundRect">
            <a:avLst>
              <a:gd name="adj" fmla="val 533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13716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(КР РФ)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111099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Расположение плаценты, при котором она полностью или частично покрывает внутренний маточный зев (диагноз после 16 недель). Низкое расположение — край ≤ 20 мм от зева, но не покрывает его.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651760"/>
            <a:ext cx="3749040" cy="3566160"/>
          </a:xfrm>
          <a:prstGeom prst="roundRect">
            <a:avLst>
              <a:gd name="adj" fmla="val 205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28346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Классификация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48640" y="3291840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Полное (центральное)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Частичное (краевое, боковое)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Низкая плацентация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(край ≤ 20 мм от зева)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297680" y="2651760"/>
            <a:ext cx="3749040" cy="3566160"/>
          </a:xfrm>
          <a:prstGeom prst="roundRect">
            <a:avLst>
              <a:gd name="adj" fmla="val 205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80560" y="28346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Этиология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480560" y="3291840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Повреждение эндометрия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(выскабливания, КС,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воспаления), многоплодие,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возраст матери, курение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229600" y="2651760"/>
            <a:ext cx="3749040" cy="3566160"/>
          </a:xfrm>
          <a:prstGeom prst="roundRect">
            <a:avLst>
              <a:gd name="adj" fmla="val 205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12480" y="28346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412480" y="3291840"/>
            <a:ext cx="33832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Безболезненное яркое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кровянистое кровотечение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(часто повторное),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особенно после 20–28 недель.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гипертонуса матки.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ПЛАЦЕНТАРНЫЕ ОСЛОЖНЕНИЯ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3.2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Предлежание — помощь и сравнение с ПОНРП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2286000"/>
          </a:xfrm>
          <a:prstGeom prst="roundRect">
            <a:avLst>
              <a:gd name="adj" fmla="val 32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11887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Помощь при предлежании плаценты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1554480"/>
            <a:ext cx="110642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Госпитализация при любом кровотечении. Запрет влагалищных исследований до УЗИ.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Плановое КС: при полном — в 36+0 – 37+6 нед; при низком ≤ 20 мм — в 37+0 – 38+6 нед.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Экстренное КС при массивном кровотечении / нестабильности матери или плода.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65760" y="35204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Дифференциальная диагностика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65760" y="3886200"/>
            <a:ext cx="3840480" cy="457200"/>
          </a:xfrm>
          <a:prstGeom prst="rect">
            <a:avLst/>
          </a:prstGeom>
          <a:solidFill>
            <a:srgbClr val="1B2B4B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3977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Признак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297680" y="3886200"/>
            <a:ext cx="3840480" cy="457200"/>
          </a:xfrm>
          <a:prstGeom prst="rect">
            <a:avLst/>
          </a:prstGeom>
          <a:solidFill>
            <a:srgbClr val="1B2B4B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0" y="3977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ПОНРП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0" y="3886200"/>
            <a:ext cx="3840480" cy="457200"/>
          </a:xfrm>
          <a:prstGeom prst="rect">
            <a:avLst/>
          </a:prstGeom>
          <a:solidFill>
            <a:srgbClr val="1B2B4B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21040" y="3977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Предлежание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65760" y="4343400"/>
            <a:ext cx="3840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434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297680" y="4343400"/>
            <a:ext cx="3840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0" y="4434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Сильная, диффузная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8229600" y="4343400"/>
            <a:ext cx="3840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21040" y="44348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Отсутствует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65760" y="4800600"/>
            <a:ext cx="3840480" cy="45720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8920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Тонус матки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297680" y="4800600"/>
            <a:ext cx="3840480" cy="45720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89120" y="48920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Гипертонус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229600" y="4800600"/>
            <a:ext cx="3840480" cy="45720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321040" y="48920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Нормальный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365760" y="5257800"/>
            <a:ext cx="3840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3492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Кровотечение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297680" y="5257800"/>
            <a:ext cx="3840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389120" y="53492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Может быть скрытым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8229600" y="5257800"/>
            <a:ext cx="3840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321040" y="53492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Яркое, наружное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365760" y="5715000"/>
            <a:ext cx="3840480" cy="45720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06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Состояние плода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4297680" y="5715000"/>
            <a:ext cx="3840480" cy="45720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389120" y="5806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Быстрый дистресс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8229600" y="5715000"/>
            <a:ext cx="3840480" cy="457200"/>
          </a:xfrm>
          <a:prstGeom prst="rect">
            <a:avLst/>
          </a:prstGeom>
          <a:solidFill>
            <a:srgbClr val="F4F7FA"/>
          </a:solidFill>
          <a:ln w="6350">
            <a:solidFill>
              <a:srgbClr val="CBD5E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321040" y="5806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 удовлетворительное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Отслойка плаценты и предлежание плаценты</dc:title>
  <dc:subject>PptxGenJS Presentation</dc:subject>
  <dc:creator>Акушерство</dc:creator>
  <cp:lastModifiedBy>Акушерство</cp:lastModifiedBy>
  <cp:revision>1</cp:revision>
  <dcterms:created xsi:type="dcterms:W3CDTF">2026-10-08T12:32:39Z</dcterms:created>
  <dcterms:modified xsi:type="dcterms:W3CDTF">2026-10-08T12:32:39Z</dcterms:modified>
</cp:coreProperties>
</file>