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82880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АКУШЕРСТВО · УЧЕБНЫЙ МАТЕРИАЛ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2286000"/>
            <a:ext cx="109728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Послеродовые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последовые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кровотечения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Определение • Классификация • Этиология (4Т)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Клиника • Помощь • Осложнения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0292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20256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АКУШЕРСТВО  ·  ПОСЛЕРОДОВЫЕ КРОВОТЕЧЕНИЯ  ·  УЧЕБНЫЙ МАТЕРИАЛ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65760" y="164592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4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365760" y="347472"/>
            <a:ext cx="11430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Определение и классификация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65760" y="841248"/>
            <a:ext cx="1143000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8" name="Shape 6"/>
          <p:cNvSpPr/>
          <p:nvPr/>
        </p:nvSpPr>
        <p:spPr>
          <a:xfrm>
            <a:off x="365760" y="1051560"/>
            <a:ext cx="11430000" cy="1645920"/>
          </a:xfrm>
          <a:prstGeom prst="roundRect">
            <a:avLst>
              <a:gd name="adj" fmla="val 4444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5760" y="1051560"/>
            <a:ext cx="73152" cy="1645920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1161288"/>
            <a:ext cx="11109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Определение (КР РФ / ВОЗ)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48640" y="1435608"/>
            <a:ext cx="1110996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Кровопотеря ≥ 500 мл при вагинальных родах или ≥ 1000 мл при кесаревом сечении, ИЛИ любой объём, вызывающий гемодинамическую нестабильность, возникающий в течение 42 дней (6 недель) после рождения плода.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65760" y="2926080"/>
            <a:ext cx="5669280" cy="3291840"/>
          </a:xfrm>
          <a:prstGeom prst="roundRect">
            <a:avLst>
              <a:gd name="adj" fmla="val 2222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48640" y="3108960"/>
            <a:ext cx="5303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Раннее (первичное)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40" y="3566160"/>
            <a:ext cx="5303520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Возникает в течение 24 часов после родов.</a:t>
            </a:r>
            <a:endParaRPr lang="en-US" sz="1400" dirty="0"/>
          </a:p>
          <a:p>
            <a:pPr indent="0" marL="0">
              <a:buNone/>
            </a:pP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Основные причины: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Атония / гипотония матки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Травмы родовых путей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Задержка частей плаценты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Коагулопатии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217920" y="2926080"/>
            <a:ext cx="5577840" cy="3291840"/>
          </a:xfrm>
          <a:prstGeom prst="roundRect">
            <a:avLst>
              <a:gd name="adj" fmla="val 2222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0" y="3108960"/>
            <a:ext cx="5212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F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Позднее (вторичное)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400800" y="3566160"/>
            <a:ext cx="5212080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Возникает позже 24 часов и до 6 недель.</a:t>
            </a:r>
            <a:endParaRPr lang="en-US" sz="1400" dirty="0"/>
          </a:p>
          <a:p>
            <a:pPr indent="0" marL="0">
              <a:buNone/>
            </a:pP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Основные причины: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Остатки плацентарной ткани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Субинволюция матки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Послеродовая инфекция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Наследственные дефекты гемостаза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0292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20256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АКУШЕРСТВО  ·  ПОСЛЕРОДОВЫЕ КРОВОТЕЧЕНИЯ  ·  УЧЕБНЫЙ МАТЕРИАЛ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65760" y="164592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4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365760" y="347472"/>
            <a:ext cx="11430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Этиология — правило 4Т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65760" y="841248"/>
            <a:ext cx="1143000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8" name="Shape 6"/>
          <p:cNvSpPr/>
          <p:nvPr/>
        </p:nvSpPr>
        <p:spPr>
          <a:xfrm>
            <a:off x="365760" y="1051560"/>
            <a:ext cx="5669280" cy="2468880"/>
          </a:xfrm>
          <a:prstGeom prst="roundRect">
            <a:avLst>
              <a:gd name="adj" fmla="val 296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5760" y="1051560"/>
            <a:ext cx="73152" cy="2468880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1161288"/>
            <a:ext cx="5349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Tone (Тонус)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48640" y="1435608"/>
            <a:ext cx="534924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Атония / гипотония матки — 70–90 % всех случаев. Наиболее частая причина раннего кровотечения.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263640" y="1051560"/>
            <a:ext cx="5669280" cy="2468880"/>
          </a:xfrm>
          <a:prstGeom prst="roundRect">
            <a:avLst>
              <a:gd name="adj" fmla="val 296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63640" y="1051560"/>
            <a:ext cx="73152" cy="246888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4" name="Text 12"/>
          <p:cNvSpPr/>
          <p:nvPr/>
        </p:nvSpPr>
        <p:spPr>
          <a:xfrm>
            <a:off x="6446520" y="1161288"/>
            <a:ext cx="5349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Trauma (Травма)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446520" y="1435608"/>
            <a:ext cx="534924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Разрывы шейки, влагалища, промежности, матки. Около 7–20 %.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65760" y="3703320"/>
            <a:ext cx="5669280" cy="2468880"/>
          </a:xfrm>
          <a:prstGeom prst="roundRect">
            <a:avLst>
              <a:gd name="adj" fmla="val 296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65760" y="3703320"/>
            <a:ext cx="73152" cy="246888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8" name="Text 16"/>
          <p:cNvSpPr/>
          <p:nvPr/>
        </p:nvSpPr>
        <p:spPr>
          <a:xfrm>
            <a:off x="548640" y="3813048"/>
            <a:ext cx="5349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Tissue (Ткань)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48640" y="4087368"/>
            <a:ext cx="534924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Задержка частей плаценты, плотное прикрепление, врастание (accreta). Около 10 %.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263640" y="3703320"/>
            <a:ext cx="5669280" cy="2468880"/>
          </a:xfrm>
          <a:prstGeom prst="roundRect">
            <a:avLst>
              <a:gd name="adj" fmla="val 2963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263640" y="3703320"/>
            <a:ext cx="73152" cy="2468880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22" name="Text 20"/>
          <p:cNvSpPr/>
          <p:nvPr/>
        </p:nvSpPr>
        <p:spPr>
          <a:xfrm>
            <a:off x="6446520" y="3813048"/>
            <a:ext cx="5349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Thrombin (Тромбин)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446520" y="4087368"/>
            <a:ext cx="534924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Коагулопатии (ДВС, тромбоцитопения, наследственные). &lt; 1–3 %.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0292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20256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АКУШЕРСТВО  ·  ПОСЛЕРОДОВЫЕ КРОВОТЕЧЕНИЯ  ·  УЧЕБНЫЙ МАТЕРИАЛ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65760" y="164592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4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365760" y="347472"/>
            <a:ext cx="11430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Клиника и помощь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65760" y="841248"/>
            <a:ext cx="1143000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8" name="Shape 6"/>
          <p:cNvSpPr/>
          <p:nvPr/>
        </p:nvSpPr>
        <p:spPr>
          <a:xfrm>
            <a:off x="365760" y="1051560"/>
            <a:ext cx="5669280" cy="2103120"/>
          </a:xfrm>
          <a:prstGeom prst="roundRect">
            <a:avLst>
              <a:gd name="adj" fmla="val 3478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5760" y="1051560"/>
            <a:ext cx="73152" cy="210312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1161288"/>
            <a:ext cx="5349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Клиника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48640" y="1435608"/>
            <a:ext cx="5349240" cy="1600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Обильные кровянистые выделения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Признаки гиповолемии / шока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Субинволюция матки (мягкая, выше нормы)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При позднем — часто на фоне инфекции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217920" y="1051560"/>
            <a:ext cx="5577840" cy="2103120"/>
          </a:xfrm>
          <a:prstGeom prst="roundRect">
            <a:avLst>
              <a:gd name="adj" fmla="val 3478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0" y="1051560"/>
            <a:ext cx="73152" cy="210312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0" y="1161288"/>
            <a:ext cx="5257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Догоспитальный этап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400800" y="1435608"/>
            <a:ext cx="5257800" cy="1600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Массаж матки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Утеротоники (окситоцин)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Компрессия аорты при массивном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Инфузия кристаллоидов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Срочная госпитализация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65760" y="3383280"/>
            <a:ext cx="11430000" cy="2926080"/>
          </a:xfrm>
          <a:prstGeom prst="roundRect">
            <a:avLst>
              <a:gd name="adj" fmla="val 2500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" y="35204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Госпитальный этап — алгоритм 4Т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48640" y="3931920"/>
            <a:ext cx="1106424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Tone — утеротоники (окситоцин, карбетоцин, мизопростол, метилэргометрин), бимануальный массаж.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Trauma — осмотр и ушивание разрывов.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Tissue — ручное обследование полости матки, удаление остатков.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Thrombin — коррекция коагулопатии (транексамовая кислота, компоненты крови).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 неэффективности: баллонная тампонада → перевязка сосудов → гистерэктомия.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0292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20256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АКУШЕРСТВО  ·  ПОСЛЕРОДОВЫЕ КРОВОТЕЧЕНИЯ  ·  УЧЕБНЫЙ МАТЕРИАЛ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65760" y="164592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4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365760" y="347472"/>
            <a:ext cx="11430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Осложнения и ключевые моменты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65760" y="841248"/>
            <a:ext cx="1143000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8" name="Shape 6"/>
          <p:cNvSpPr/>
          <p:nvPr/>
        </p:nvSpPr>
        <p:spPr>
          <a:xfrm>
            <a:off x="365760" y="1051560"/>
            <a:ext cx="11430000" cy="1828800"/>
          </a:xfrm>
          <a:prstGeom prst="roundRect">
            <a:avLst>
              <a:gd name="adj" fmla="val 4000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5760" y="1051560"/>
            <a:ext cx="73152" cy="1828800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1161288"/>
            <a:ext cx="11109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Осложнения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48640" y="1435608"/>
            <a:ext cx="1110996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Геморрагический шок, ДВС-синдром, ОРДС, острое повреждение почек, синдром Шихана (некроз гипофиза), потеря фертильности, материнская смертность.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65760" y="3108960"/>
            <a:ext cx="5669280" cy="1417320"/>
          </a:xfrm>
          <a:prstGeom prst="roundRect">
            <a:avLst>
              <a:gd name="adj" fmla="val 5161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65760" y="3108960"/>
            <a:ext cx="73152" cy="1417320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14" name="Text 12"/>
          <p:cNvSpPr/>
          <p:nvPr/>
        </p:nvSpPr>
        <p:spPr>
          <a:xfrm>
            <a:off x="548640" y="3218688"/>
            <a:ext cx="5349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Профилактика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48640" y="3493008"/>
            <a:ext cx="53492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Активное ведение III периода, утеротоники сразу после рождения плода, оценка кровопотери.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263640" y="3108960"/>
            <a:ext cx="5669280" cy="1417320"/>
          </a:xfrm>
          <a:prstGeom prst="roundRect">
            <a:avLst>
              <a:gd name="adj" fmla="val 5161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263640" y="3108960"/>
            <a:ext cx="73152" cy="1417320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18" name="Text 16"/>
          <p:cNvSpPr/>
          <p:nvPr/>
        </p:nvSpPr>
        <p:spPr>
          <a:xfrm>
            <a:off x="6446520" y="3218688"/>
            <a:ext cx="5349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ТХА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446520" y="3493008"/>
            <a:ext cx="53492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Транексамовая кислота 1 г в/в как можно раньше снижает смертность от кровотечения.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365760" y="4663440"/>
            <a:ext cx="5669280" cy="1417320"/>
          </a:xfrm>
          <a:prstGeom prst="roundRect">
            <a:avLst>
              <a:gd name="adj" fmla="val 5161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65760" y="4663440"/>
            <a:ext cx="73152" cy="1417320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22" name="Text 20"/>
          <p:cNvSpPr/>
          <p:nvPr/>
        </p:nvSpPr>
        <p:spPr>
          <a:xfrm>
            <a:off x="548640" y="4773168"/>
            <a:ext cx="5349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Команда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48640" y="5047488"/>
            <a:ext cx="53492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Мультидисциплинарный подход: акушер + анестезиолог + трансфузиолог.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263640" y="4663440"/>
            <a:ext cx="5669280" cy="1417320"/>
          </a:xfrm>
          <a:prstGeom prst="roundRect">
            <a:avLst>
              <a:gd name="adj" fmla="val 5161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263640" y="4663440"/>
            <a:ext cx="73152" cy="1417320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26" name="Text 24"/>
          <p:cNvSpPr/>
          <p:nvPr/>
        </p:nvSpPr>
        <p:spPr>
          <a:xfrm>
            <a:off x="6446520" y="4773168"/>
            <a:ext cx="5349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Объём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6446520" y="5047488"/>
            <a:ext cx="53492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Любая клинически значимая кровопотеря = показание к действию, даже &lt; 500 мл.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Послеродовые кровотечения</dc:title>
  <dc:subject>PptxGenJS Presentation</dc:subject>
  <dc:creator>Акушерство</dc:creator>
  <cp:lastModifiedBy>Акушерство</cp:lastModifiedBy>
  <cp:revision>1</cp:revision>
  <dcterms:created xsi:type="dcterms:W3CDTF">2026-10-08T12:33:20Z</dcterms:created>
  <dcterms:modified xsi:type="dcterms:W3CDTF">2026-10-08T12:33:20Z</dcterms:modified>
</cp:coreProperties>
</file>