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· УЧЕБНЫЙ МАТЕРИАЛ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109728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Акушерский травматизм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послеродовые инфекции: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мастит, эндометрит,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тромбофлебит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50292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• Классификация • Этиология • Клиника • Помощь • Осложнения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ИНФЕКЦИИ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5.1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Послеродовой эндометрит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11430000" cy="1280160"/>
          </a:xfrm>
          <a:prstGeom prst="roundRect">
            <a:avLst>
              <a:gd name="adj" fmla="val 5714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1280160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111099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Инфекционное воспаление эндометрия (часто + миометрий) в послеродовом периоде. Наиболее частая локализованная послеродовая инфекция (36–59 %). Полимикробный характер (аэробы + анаэробы).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56032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274320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Факторы риска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3200400"/>
            <a:ext cx="338328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Кесарево сечение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Длительные роды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Множественные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влагалищные исследования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Меконий, ожирение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297680" y="256032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0560" y="274320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480560" y="3200400"/>
            <a:ext cx="338328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Лихорадка &gt; 38 °C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после 24 ч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Болезненная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субинволюция матки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Патологические лохии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Лейкоцитоз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229600" y="256032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0" y="2743200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12480" y="3200400"/>
            <a:ext cx="3383280" cy="283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АБ широкого спектра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(клиндамицин +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гентамицин и др.)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УЗИ (исключить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остатки)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Инфузионная терапия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ИНФЕКЦИИ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5.2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Лактационный мастит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2860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и этиология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Воспаление молочной железы в лактационный период.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Возбудители: Staphylococcus aureus, Streptococcus spp.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Факторы: застой молока + трещины сосков + снижение иммунитета.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051560"/>
            <a:ext cx="5577840" cy="2286000"/>
          </a:xfrm>
          <a:prstGeom prst="roundRect">
            <a:avLst>
              <a:gd name="adj" fmla="val 32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1051560"/>
            <a:ext cx="73152" cy="22860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161288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 (по Гуртовому)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0" y="1435608"/>
            <a:ext cx="525780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Серозный (начинающийся)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Инфильтративный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Гнойный: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— абсцедирующий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— флегмонозный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— гангренозный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566160"/>
            <a:ext cx="11430000" cy="2743200"/>
          </a:xfrm>
          <a:prstGeom prst="roundRect">
            <a:avLst>
              <a:gd name="adj" fmla="val 266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37033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 и помощь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069080"/>
            <a:ext cx="110642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Клиника: локальная боль, гиперемия, инфильтрат/абсцесс, лихорадка, интоксикация.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Помощь: продолжение ГВ / сцеживание, антибиотики, при абсцессе — вскрытие и дренирование. При тяжёлых формах — подавление лактации. Осложнения: абсцесс, сепсис, необходимость подавления лактации.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ИНФЕКЦИИ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5.3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Послеродовый тромбофлебит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2377440"/>
          </a:xfrm>
          <a:prstGeom prst="roundRect">
            <a:avLst>
              <a:gd name="adj" fmla="val 307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051560"/>
            <a:ext cx="73152" cy="23774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1612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 и виды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1435608"/>
            <a:ext cx="534924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Воспаление стенки вены с последующим тромбообразованием.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Поверхностный тромбофлебит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Глубокий флеботромбоз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Метротромбофлебит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Тазовый тромбофлебит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1051560"/>
            <a:ext cx="5577840" cy="2377440"/>
          </a:xfrm>
          <a:prstGeom prst="roundRect">
            <a:avLst>
              <a:gd name="adj" fmla="val 3077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1051560"/>
            <a:ext cx="73152" cy="23774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1161288"/>
            <a:ext cx="5257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Факторы риска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0" y="1435608"/>
            <a:ext cx="52578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Физиологическая гиперкоагуляция после родов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Инфекция (эндометрит)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Варикозное расширение вен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Длительный постельный режим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Ожирение, возраст, КС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657600"/>
            <a:ext cx="11430000" cy="2651760"/>
          </a:xfrm>
          <a:prstGeom prst="roundRect">
            <a:avLst>
              <a:gd name="adj" fmla="val 2759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37947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Клиника, помощь, осложнения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160520"/>
            <a:ext cx="110642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Клиника: боль, отёк, гиперемия по ходу вены, лихорадка; при глубоком — риск ТЭЛА.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Помощь: антикоагулянты, антибиотики (при инфекционном), компрессия, ранняя мобилизация.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Осложнения: тромбоэмболия лёгочной артерии, сепсис, хроническая венозная недостаточность.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0292"/>
          </a:xfrm>
          <a:prstGeom prst="rect">
            <a:avLst/>
          </a:prstGeom>
          <a:solidFill>
            <a:srgbClr val="00A87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601968"/>
            <a:ext cx="12188952" cy="256032"/>
          </a:xfrm>
          <a:prstGeom prst="rect">
            <a:avLst/>
          </a:prstGeom>
          <a:solidFill>
            <a:srgbClr val="1B2B4B"/>
          </a:solidFill>
          <a:ln/>
        </p:spPr>
      </p:sp>
      <p:sp>
        <p:nvSpPr>
          <p:cNvPr id="4" name="Text 2"/>
          <p:cNvSpPr/>
          <p:nvPr/>
        </p:nvSpPr>
        <p:spPr>
          <a:xfrm>
            <a:off x="365760" y="6620256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spc="12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АКУШЕРСТВО  ·  ПОСЛЕРОДОВЫЕ ИНФЕКЦИИ  ·  УЧЕБНЫЙ МАТЕРИАЛ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365760" y="164592"/>
            <a:ext cx="11430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00A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347472"/>
            <a:ext cx="11430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Классификация послеродовых инфекций (Сазонов–Бартельс)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841248"/>
            <a:ext cx="1143000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09728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1371600"/>
            <a:ext cx="548640" cy="54864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44475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128016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Локальная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71600" y="16459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Инфекция ограничена областью родовой раны: послеродовая язва, эндометрит.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5760" y="237744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8640" y="2651760"/>
            <a:ext cx="548640" cy="54864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272491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71600" y="256032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Ограниченная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292608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Распространение за пределы раны, но локализована: параметрит, аднексит, пельвиоперитонит, метротромбофлебит.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65760" y="365760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3931920"/>
            <a:ext cx="548640" cy="54864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400507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71600" y="384048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Разлитая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371600" y="42062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Перитонит, прогрессирующий тромбофлебит.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365760" y="4937760"/>
            <a:ext cx="11430000" cy="1143000"/>
          </a:xfrm>
          <a:prstGeom prst="roundRect">
            <a:avLst>
              <a:gd name="adj" fmla="val 6400"/>
            </a:avLst>
          </a:prstGeom>
          <a:solidFill>
            <a:srgbClr val="F4F7F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48640" y="5212080"/>
            <a:ext cx="548640" cy="548640"/>
          </a:xfrm>
          <a:prstGeom prst="ellipse">
            <a:avLst/>
          </a:prstGeom>
          <a:solidFill>
            <a:srgbClr val="00A878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5285232"/>
            <a:ext cx="548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371600" y="512064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B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Генерализованная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371600" y="54864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Сепсис, септический шок, полиорганная недостаточность.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Акушерский травматизм: мастит, эндометрит, тромбофлебит</dc:title>
  <dc:subject>PptxGenJS Presentation</dc:subject>
  <dc:creator>Акушерство</dc:creator>
  <cp:lastModifiedBy>Акушерство</cp:lastModifiedBy>
  <cp:revision>1</cp:revision>
  <dcterms:created xsi:type="dcterms:W3CDTF">2026-10-08T12:34:05Z</dcterms:created>
  <dcterms:modified xsi:type="dcterms:W3CDTF">2026-10-08T12:34:05Z</dcterms:modified>
</cp:coreProperties>
</file>