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688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вашему вниманию представляется презентация на тему заболеваний крови у беременных. Мы рассмотрим наиболее частые патологии, такие как анемии и тромбоцитопении, а также врождённые и приобретённые нарушения гемостаза. Особое внимание будет уделено актуальным клиническим рекомендациям Министерства здравоохранения Российской Федерации и современным стратегиям ведения таких пациенток для обеспечения безопасности матери и плода.</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Наша презентация структурирована по шести основным блокам. Мы начнём с эпидемиологических данных и физиологических изменений системы крови. Затем подробно разберём анемии, как самую распространённую патологию. Далее перейдём к тромбоцитопениям, врождённым коагулопатиям, таким как болезнь Виллебранда, и приобретённым состояниям, включая ДВС-синдром. В завершение мы сформулируем ключевые клинические выводы.</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Беременность сопровождается значимой перестройкой системы гемостаза. Эти изменения направлены на предотвращение кровопотери в родах, но одновременно создают предрасположенность как к тромботическим, так и к геморрагическим осложнениям. Понимание границы между физиологической адаптацией и патологией является фундаментом для своевременной диагностики.</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Статистика демонстрирует высокую актуальность проблемы. Железодефицитная анемия выявляется у каждой третьей-четвёртой беременной женщины в России, что делает её самым массовым осложнением. Тромбоцитопения занимает второе место среди гематологических синдромов, встречаясь почти у каждой десятой пациентки. Врождённые нарушения, такие как болезнь Виллебранда, присутствуют у одного процента населения, что требует обязательного скрининга в анамнезе.</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норме при беременности объём циркулирующей плазмы значительно возрастает, что приводит к гемодилюции и относительному снижению гемоглобина. Одновременно растёт концентрация прокоагулянтов, включая фактор Виллебранда и фибриноген. Количество тромбоцитов может физиологически снижаться, но остаётся в пределах безопасных значений. Эти механизмы создают состояние контролируемой гиперкоагуляции, защищающее женщину от массивной кровопотери в родах.</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Анемии являются наиболее частой патологией системы крови при беременности. Среди них абсолютно преобладает железодефицитная анемия, однако важно не упускать из виду и другие формы, такие как В12-дефицитная или фолиеводефицитная анемия, которые требуют принципиально иного подхода к лечению.</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Согласно клиническим рекомендациям Министерства здравоохранения Российской Федерации от две тысячи двадцать четвёртого года, критерии анемии различаются по триместрам. Это связано с нарастающей гемодилюцией. Важнейшим маркером является ферритин: его снижение ниже тридцати мкг на литр свидетельствует о латентном дефиците железа, даже если гемоглобин пока остаётся в пределах нормы.</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Лабораторная диагностика железодефицитной анемии опирается на комплекс показателей. Общий анализ крови выявляет микроцитарную гипохромную картину. Однако решающее значение имеет оценка ферритина как наиболее чувствительного маркера запасов железа. Общая железосвязывающая способность сыворотки при этом компенсаторно возрастает, что подтверждает истинный дефицит.</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Некорригированная анемия представляет серьёзную угрозу для обоих участников гестационного процесса. У матери возрастает риск слабости родовой деятельности и массивных послеродовых кровотечений. Для плода это чревато фетоплацентарной недостаточностью, задержкой роста и хронической гипоксией. Особенно опасна тяжёлая анемия, когда уровень гемоглобина падает ниже семидесяти грамм на литр.</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Основой лечения является заместительная терапия препаратами железа. Предпочтение отдаётся пероральным формам, однако при тяжёлой анемии, непереносимости или необходимости быстрого восполнения дефицита в третьем триместре показаны внутривенные препараты. Диетические рекомендации носят вспомогательный характер, так как из пищи усваивается лишь незначительная часть необходимого железа.</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Хотя эти анемии встречаются реже, их необходимо своевременно дифференцировать. Дефицит фолиевой кислоты в первом триместре критически опасен из-за высокого риска дефектов развития нервной трубки у плода. Диагностика опирается на выявление макроцитоза в общем анализе крови и подтверждается определением уровня витаминов в сыворотке.</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Тромбоцитопения является вторым по частоте гематологическим синдромом при беременности. Главная задача клинициста на этом этапе — отличить безопасную гестационную тромбоцитопению от серьёзных состояний, таких как иммунная тромбоцитопения или преэклампсия, требующих немедленного вмешательства.</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Время дебюта тромбоцитопении является ключевым диагностическим ориентиром. Снижение тромбоцитов в первом триместре чаще указывает на существовавшую ранее иммунную тромбоцитопению. Гестационная форма обычно манифестирует во втором или третьем триместре и носит доброкачественный характер. Позднее развитие требует немедленного исключения преэклампсии и HELLP-синдрома.</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Гестационная тромбоцитопения является наиболее частым и благоприятным вариантом. Она обусловлена гемодилюцией и повышенным потреблением тромбоцитов в плацентарном круге кровообращения. Уровень тромбоцитов практически никогда не падает ниже семидесяти тысяч на микролитр, что абсолютно безопасно для проведения регионарной анестезии и родов. Специфическая терапия не требуется.</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отличие от гестационной формы, иммунная тромбоцитопения является аутоиммунным заболеванием, при котором антитела матери атакуют собственные тромбоциты. Существует риск трансплацентарного переноса антител и развития тромбоцитопении у плода. Лечение глюкокортикоидами или внутривенным иммуноглобулином назначается только при критическом снижении показателей или наличии геморрагического синдрома.</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HELLP-синдром представляет собой тяжёлое осложнение преэклампсии, характеризующееся гемолизом, повышением активности печёночных ферментов и тромбоцитопенией. Это состояние является абсолютным показанием к экстренному родоразрешению независимо от срока беременности. Промедление угрожает жизни матери из-за риска разрыва печени или массивного кровотечения.</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Врождённые патологии гемостаза требуют особого внимания, так как беременность может как маскировать их симптомы, так и провоцировать тяжёлые осложнения. Знание особенностей этих заболеваний позволяет предотвратить жизнеугрожающие кровотечения в послеродовом периоде.</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Болезнь Виллебранда является самым распространённым наследственным нарушением свёртываемости крови. Она обусловлена количественным или качественным дефектом фактора Виллебранда, который отвечает за адгезию тромбоцитов. Большинство пациенток имеют лёгкую форму заболевания, которая может долгое время оставаться недиагностированной до момента родов или хирургических вмешательств.</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Парадокс болезни Виллебранда при беременности заключается в том, что физиологическое повышение уровня фактора Виллебранда часто нормализует показатели гемостаза, создавая ложное ощущение благополучия. Однако в первые дни после родов уровень фактора стремительно возвращается к исходно низкому, что создаёт высокий риск отсроченных послеродовых кровотечений. Требуется тщательный мониторинг и готовность к гемостатической терапии.</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Наследственные тромбофилии, такие как мутация фактора V Лейден и мутация гена протромбина, создают гиперкоагуляционный фон. Сами по себе они не всегда требуют лечения, но в сочетании с беременностью, которая также является состоянием гиперкоагуляции, многократно возрастает риск венозных тромбоэмболий и акушерских осложнений, таких как привычное невынашивание или преэклампсия.</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Приобретённые нарушения гемостаза, в первую очередь диссеминированное внутрисосудистое свёртывание, представляют собой критические состояния. Они редко возникают изолированно и почти всегда являются осложнением тяжёлой акушерской патологии, требуя мультидисциплинарного подхода.</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Диссеминированное внутрисосудистое свёртывание развивается как реакция на массивное поступление тканевого тромбопластина в кровоток. Типичными триггерами служат преждевременная отслойка нормально расположенной плаценты или эмболия околоплодными водами. После кратковременной фазы гиперкоагуляции с образованием микротромбов наступает фаза истощения факторов свёртывания, ведущая к фатальному кровотечению.</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Профилактика начинается с первого визита женщины к врачу. Качественный сбор анамнеза позволяет выявить скрытые нарушения гемостаза. Регулярный лабораторный контроль, своевременная коррекция дефицита железа и планирование родоразрешения в специализированном стационаре для пациенток высокого риска являются залогом благоприятного исхода.</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итоги, следует подчеркнуть, что большинство заболеваний крови у беременных успешно управляются при условии своевременной диагностики. Железодефицитная анемия требует рутинной коррекции, а гестационная тромбоцитопения лишь наблюдения. Однако такие состояния, как иммунная тромбоцитопения, преэклампсия и болезнь Виллебранда, требуют пристального внимания и готовности к экстренным вмешательствам для защиты жизни матери и ребёнка.</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Для закрепления материала предлагаю обсудить несколько ключевых вопросов. Важно чётко помнить критерии анемии по триместрам и уметь дифференцировать доброкачественную гестационную тромбоцитопению от иммунной. Также прошу обратить внимание на парадокс болезни Виллебранда и алгоритм действий при угрозе HELLP-синдрома. Спасибо за внимание, готов ответить на ваши вопросы.</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TextBox 1"/>
          <p:cNvSpPr txBox="1"/>
          <p:nvPr/>
        </p:nvSpPr>
        <p:spPr>
          <a:xfrm>
            <a:off x="6949440" y="0"/>
            <a:ext cx="5120640" cy="6400800"/>
          </a:xfrm>
          <a:prstGeom prst="rect">
            <a:avLst/>
          </a:prstGeom>
          <a:noFill/>
        </p:spPr>
        <p:txBody>
          <a:bodyPr wrap="square" lIns="0" tIns="0" rIns="0" bIns="0" anchor="ctr"/>
          <a:lstStyle/>
          <a:p>
            <a:pPr algn="ctr">
              <a:lnSpc>
                <a:spcPct val="105000"/>
              </a:lnSpc>
            </a:pPr>
            <a:r>
              <a:rPr sz="30000" b="1">
                <a:solidFill>
                  <a:srgbClr val="CCCFE4"/>
                </a:solidFill>
                <a:latin typeface="Georgia"/>
              </a:rPr>
              <a:t>З</a:t>
            </a:r>
          </a:p>
        </p:txBody>
      </p:sp>
      <p:sp>
        <p:nvSpPr>
          <p:cNvPr id="3" name="Rectangle 2"/>
          <p:cNvSpPr/>
          <p:nvPr/>
        </p:nvSpPr>
        <p:spPr>
          <a:xfrm>
            <a:off x="0" y="6537960"/>
            <a:ext cx="12191695" cy="3200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40080" y="1234440"/>
            <a:ext cx="1005840" cy="82296"/>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2447D6"/>
                </a:solidFill>
                <a:latin typeface="Candara"/>
              </a:rPr>
              <a:t>КУРСОВОЙ ПРОЕКТ</a:t>
            </a:r>
          </a:p>
        </p:txBody>
      </p:sp>
      <p:sp>
        <p:nvSpPr>
          <p:cNvPr id="6" name="TextBox 5"/>
          <p:cNvSpPr txBox="1"/>
          <p:nvPr/>
        </p:nvSpPr>
        <p:spPr>
          <a:xfrm>
            <a:off x="640080" y="1965960"/>
            <a:ext cx="6949440" cy="2651760"/>
          </a:xfrm>
          <a:prstGeom prst="rect">
            <a:avLst/>
          </a:prstGeom>
          <a:noFill/>
        </p:spPr>
        <p:txBody>
          <a:bodyPr wrap="square" lIns="0" tIns="0" rIns="0" bIns="0" anchor="t"/>
          <a:lstStyle/>
          <a:p>
            <a:pPr algn="l">
              <a:lnSpc>
                <a:spcPct val="105000"/>
              </a:lnSpc>
            </a:pPr>
            <a:r>
              <a:rPr sz="5600" b="1" dirty="0" err="1">
                <a:solidFill>
                  <a:srgbClr val="1B1F3B"/>
                </a:solidFill>
                <a:latin typeface="Georgia"/>
              </a:rPr>
              <a:t>Заболевания</a:t>
            </a:r>
            <a:r>
              <a:rPr sz="5600" b="1" dirty="0">
                <a:solidFill>
                  <a:srgbClr val="1B1F3B"/>
                </a:solidFill>
                <a:latin typeface="Georgia"/>
              </a:rPr>
              <a:t> </a:t>
            </a:r>
            <a:r>
              <a:rPr sz="5600" b="1" dirty="0" err="1">
                <a:solidFill>
                  <a:srgbClr val="1B1F3B"/>
                </a:solidFill>
                <a:latin typeface="Georgia"/>
              </a:rPr>
              <a:t>крови</a:t>
            </a:r>
            <a:r>
              <a:rPr sz="5600" b="1" dirty="0">
                <a:solidFill>
                  <a:srgbClr val="1B1F3B"/>
                </a:solidFill>
                <a:latin typeface="Georgia"/>
              </a:rPr>
              <a:t> у </a:t>
            </a:r>
            <a:r>
              <a:rPr sz="5600" b="1" dirty="0" err="1">
                <a:solidFill>
                  <a:srgbClr val="1B1F3B"/>
                </a:solidFill>
                <a:latin typeface="Georgia"/>
              </a:rPr>
              <a:t>беременных</a:t>
            </a:r>
            <a:endParaRPr sz="5600" b="1" dirty="0">
              <a:solidFill>
                <a:srgbClr val="1B1F3B"/>
              </a:solidFill>
              <a:latin typeface="Georgia"/>
            </a:endParaRPr>
          </a:p>
        </p:txBody>
      </p:sp>
      <p:sp>
        <p:nvSpPr>
          <p:cNvPr id="7" name="TextBox 6"/>
          <p:cNvSpPr txBox="1"/>
          <p:nvPr/>
        </p:nvSpPr>
        <p:spPr>
          <a:xfrm>
            <a:off x="640080" y="4754880"/>
            <a:ext cx="6583680" cy="914400"/>
          </a:xfrm>
          <a:prstGeom prst="rect">
            <a:avLst/>
          </a:prstGeom>
          <a:noFill/>
        </p:spPr>
        <p:txBody>
          <a:bodyPr wrap="square" lIns="0" tIns="0" rIns="0" bIns="0" anchor="t"/>
          <a:lstStyle/>
          <a:p>
            <a:pPr algn="l">
              <a:lnSpc>
                <a:spcPct val="105000"/>
              </a:lnSpc>
            </a:pPr>
            <a:r>
              <a:rPr sz="1900" b="0">
                <a:solidFill>
                  <a:srgbClr val="5F6380"/>
                </a:solidFill>
                <a:latin typeface="Candara"/>
              </a:rPr>
              <a:t>Анемии, врождённые и приобретённые нарушения гемостаза: современные подходы к диагностике и ведению</a:t>
            </a:r>
          </a:p>
        </p:txBody>
      </p:sp>
      <p:sp>
        <p:nvSpPr>
          <p:cNvPr id="8" name="TextBox 7"/>
          <p:cNvSpPr txBox="1"/>
          <p:nvPr/>
        </p:nvSpPr>
        <p:spPr>
          <a:xfrm>
            <a:off x="640080" y="5989320"/>
            <a:ext cx="6400800" cy="320040"/>
          </a:xfrm>
          <a:prstGeom prst="rect">
            <a:avLst/>
          </a:prstGeom>
          <a:noFill/>
        </p:spPr>
        <p:txBody>
          <a:bodyPr wrap="square" lIns="0" tIns="0" rIns="0" bIns="0" anchor="t"/>
          <a:lstStyle/>
          <a:p>
            <a:pPr algn="l">
              <a:lnSpc>
                <a:spcPct val="105000"/>
              </a:lnSpc>
            </a:pPr>
            <a:r>
              <a:rPr sz="1300" b="0" dirty="0" err="1">
                <a:solidFill>
                  <a:srgbClr val="5F6380"/>
                </a:solidFill>
                <a:latin typeface="Candara"/>
              </a:rPr>
              <a:t>Автор</a:t>
            </a:r>
            <a:r>
              <a:rPr sz="1300" b="0" dirty="0">
                <a:solidFill>
                  <a:srgbClr val="5F6380"/>
                </a:solidFill>
                <a:latin typeface="Candara"/>
              </a:rPr>
              <a:t>: </a:t>
            </a:r>
            <a:r>
              <a:rPr sz="1300" b="0" dirty="0" err="1">
                <a:solidFill>
                  <a:srgbClr val="5F6380"/>
                </a:solidFill>
                <a:latin typeface="Candara"/>
              </a:rPr>
              <a:t>Студент</a:t>
            </a:r>
            <a:r>
              <a:rPr sz="1300" b="0" dirty="0">
                <a:solidFill>
                  <a:srgbClr val="5F6380"/>
                </a:solidFill>
                <a:latin typeface="Candara"/>
              </a:rPr>
              <a:t> </a:t>
            </a:r>
            <a:r>
              <a:rPr lang="ru-RU" sz="1300" b="0" dirty="0">
                <a:solidFill>
                  <a:srgbClr val="5F6380"/>
                </a:solidFill>
                <a:latin typeface="Candara"/>
              </a:rPr>
              <a:t>КГБПОУ ММТ - Алексей Гаранин</a:t>
            </a:r>
            <a:r>
              <a:rPr sz="1300" b="0" dirty="0">
                <a:solidFill>
                  <a:srgbClr val="5F6380"/>
                </a:solidFill>
                <a:latin typeface="Candara"/>
              </a:rPr>
              <a:t>, 2026 </a:t>
            </a:r>
            <a:r>
              <a:rPr sz="1300" b="0" dirty="0" err="1">
                <a:solidFill>
                  <a:srgbClr val="5F6380"/>
                </a:solidFill>
                <a:latin typeface="Candara"/>
              </a:rPr>
              <a:t>год</a:t>
            </a:r>
            <a:endParaRPr sz="1300" b="0" dirty="0">
              <a:solidFill>
                <a:srgbClr val="5F6380"/>
              </a:solidFill>
              <a:latin typeface="Candar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Содержание презентации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a:t>
            </a:r>
          </a:p>
        </p:txBody>
      </p:sp>
      <p:sp>
        <p:nvSpPr>
          <p:cNvPr id="9" name="Rounded Rectangle 8"/>
          <p:cNvSpPr/>
          <p:nvPr/>
        </p:nvSpPr>
        <p:spPr>
          <a:xfrm>
            <a:off x="640080" y="1874519"/>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1874519"/>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01</a:t>
            </a:r>
          </a:p>
        </p:txBody>
      </p:sp>
      <p:sp>
        <p:nvSpPr>
          <p:cNvPr id="11" name="TextBox 10"/>
          <p:cNvSpPr txBox="1"/>
          <p:nvPr/>
        </p:nvSpPr>
        <p:spPr>
          <a:xfrm>
            <a:off x="1737360" y="1874519"/>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Эпидемиология и физиология гемостаза</a:t>
            </a:r>
          </a:p>
        </p:txBody>
      </p:sp>
      <p:sp>
        <p:nvSpPr>
          <p:cNvPr id="12" name="Rounded Rectangle 11"/>
          <p:cNvSpPr/>
          <p:nvPr/>
        </p:nvSpPr>
        <p:spPr>
          <a:xfrm>
            <a:off x="640080" y="2788920"/>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 y="2788920"/>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02</a:t>
            </a:r>
          </a:p>
        </p:txBody>
      </p:sp>
      <p:sp>
        <p:nvSpPr>
          <p:cNvPr id="14" name="TextBox 13"/>
          <p:cNvSpPr txBox="1"/>
          <p:nvPr/>
        </p:nvSpPr>
        <p:spPr>
          <a:xfrm>
            <a:off x="1737360" y="2788920"/>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Анемии у беременных: диагностика и лечение</a:t>
            </a:r>
          </a:p>
        </p:txBody>
      </p:sp>
      <p:sp>
        <p:nvSpPr>
          <p:cNvPr id="15" name="Rounded Rectangle 14"/>
          <p:cNvSpPr/>
          <p:nvPr/>
        </p:nvSpPr>
        <p:spPr>
          <a:xfrm>
            <a:off x="640080" y="3703320"/>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8680" y="3703320"/>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03</a:t>
            </a:r>
          </a:p>
        </p:txBody>
      </p:sp>
      <p:sp>
        <p:nvSpPr>
          <p:cNvPr id="17" name="TextBox 16"/>
          <p:cNvSpPr txBox="1"/>
          <p:nvPr/>
        </p:nvSpPr>
        <p:spPr>
          <a:xfrm>
            <a:off x="1737360" y="3703320"/>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Тромбоцитопении: классификация и тактика</a:t>
            </a:r>
          </a:p>
        </p:txBody>
      </p:sp>
      <p:sp>
        <p:nvSpPr>
          <p:cNvPr id="18" name="Rounded Rectangle 17"/>
          <p:cNvSpPr/>
          <p:nvPr/>
        </p:nvSpPr>
        <p:spPr>
          <a:xfrm>
            <a:off x="6370167" y="1874519"/>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98767" y="1874519"/>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04</a:t>
            </a:r>
          </a:p>
        </p:txBody>
      </p:sp>
      <p:sp>
        <p:nvSpPr>
          <p:cNvPr id="20" name="TextBox 19"/>
          <p:cNvSpPr txBox="1"/>
          <p:nvPr/>
        </p:nvSpPr>
        <p:spPr>
          <a:xfrm>
            <a:off x="7467447" y="1874519"/>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Врождённые нарушения гемостаза</a:t>
            </a:r>
          </a:p>
        </p:txBody>
      </p:sp>
      <p:sp>
        <p:nvSpPr>
          <p:cNvPr id="21" name="Rounded Rectangle 20"/>
          <p:cNvSpPr/>
          <p:nvPr/>
        </p:nvSpPr>
        <p:spPr>
          <a:xfrm>
            <a:off x="6370167" y="2788920"/>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98767" y="2788920"/>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05</a:t>
            </a:r>
          </a:p>
        </p:txBody>
      </p:sp>
      <p:sp>
        <p:nvSpPr>
          <p:cNvPr id="23" name="TextBox 22"/>
          <p:cNvSpPr txBox="1"/>
          <p:nvPr/>
        </p:nvSpPr>
        <p:spPr>
          <a:xfrm>
            <a:off x="7467447" y="2788920"/>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Приобретённые осложнения и профилактика</a:t>
            </a:r>
          </a:p>
        </p:txBody>
      </p:sp>
      <p:sp>
        <p:nvSpPr>
          <p:cNvPr id="24" name="Rounded Rectangle 23"/>
          <p:cNvSpPr/>
          <p:nvPr/>
        </p:nvSpPr>
        <p:spPr>
          <a:xfrm>
            <a:off x="6370167" y="3703320"/>
            <a:ext cx="5181447" cy="786384"/>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598767" y="3703320"/>
            <a:ext cx="822960" cy="786384"/>
          </a:xfrm>
          <a:prstGeom prst="rect">
            <a:avLst/>
          </a:prstGeom>
          <a:noFill/>
        </p:spPr>
        <p:txBody>
          <a:bodyPr wrap="square" lIns="0" tIns="0" rIns="0" bIns="0" anchor="ctr"/>
          <a:lstStyle/>
          <a:p>
            <a:pPr algn="l">
              <a:lnSpc>
                <a:spcPct val="105000"/>
              </a:lnSpc>
            </a:pPr>
            <a:r>
              <a:rPr sz="2600" b="1">
                <a:solidFill>
                  <a:srgbClr val="2447D6"/>
                </a:solidFill>
                <a:latin typeface="Georgia"/>
              </a:rPr>
              <a:t>06</a:t>
            </a:r>
          </a:p>
        </p:txBody>
      </p:sp>
      <p:sp>
        <p:nvSpPr>
          <p:cNvPr id="26" name="TextBox 25"/>
          <p:cNvSpPr txBox="1"/>
          <p:nvPr/>
        </p:nvSpPr>
        <p:spPr>
          <a:xfrm>
            <a:off x="7467447" y="3703320"/>
            <a:ext cx="3901287" cy="786384"/>
          </a:xfrm>
          <a:prstGeom prst="rect">
            <a:avLst/>
          </a:prstGeom>
          <a:noFill/>
        </p:spPr>
        <p:txBody>
          <a:bodyPr wrap="square" lIns="0" tIns="0" rIns="0" bIns="0" anchor="ctr"/>
          <a:lstStyle/>
          <a:p>
            <a:pPr algn="l">
              <a:lnSpc>
                <a:spcPct val="105000"/>
              </a:lnSpc>
            </a:pPr>
            <a:r>
              <a:rPr sz="2200" b="0">
                <a:solidFill>
                  <a:srgbClr val="1B1F3B"/>
                </a:solidFill>
                <a:latin typeface="Candara"/>
              </a:rPr>
              <a:t>Ключевые выводы и рекомендации</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1">
                <a:solidFill>
                  <a:srgbClr val="FFFFFF"/>
                </a:solidFill>
                <a:latin typeface="Georgia"/>
              </a:rPr>
              <a:t>01</a:t>
            </a:r>
          </a:p>
        </p:txBody>
      </p:sp>
      <p:sp>
        <p:nvSpPr>
          <p:cNvPr id="4" name="Rectangle 3"/>
          <p:cNvSpPr/>
          <p:nvPr/>
        </p:nvSpPr>
        <p:spPr>
          <a:xfrm>
            <a:off x="3840480" y="2651760"/>
            <a:ext cx="54864" cy="1463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1">
                <a:solidFill>
                  <a:srgbClr val="FFFFFF"/>
                </a:solidFill>
                <a:latin typeface="Georgia"/>
              </a:rPr>
              <a:t>Эпидемиология и физиология</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5F6380"/>
                </a:solidFill>
                <a:latin typeface="Candara"/>
              </a:rPr>
              <a:t>Изменения системы крови в гестационном периоде</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Ключевые цифры распространённости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4</a:t>
            </a:r>
          </a:p>
        </p:txBody>
      </p:sp>
      <p:sp>
        <p:nvSpPr>
          <p:cNvPr id="9" name="TextBox 8"/>
          <p:cNvSpPr txBox="1"/>
          <p:nvPr/>
        </p:nvSpPr>
        <p:spPr>
          <a:xfrm>
            <a:off x="731519" y="2240280"/>
            <a:ext cx="2875178" cy="1280160"/>
          </a:xfrm>
          <a:prstGeom prst="rect">
            <a:avLst/>
          </a:prstGeom>
          <a:noFill/>
        </p:spPr>
        <p:txBody>
          <a:bodyPr wrap="square" lIns="0" tIns="0" rIns="0" bIns="0" anchor="ctr"/>
          <a:lstStyle/>
          <a:p>
            <a:pPr algn="l">
              <a:lnSpc>
                <a:spcPct val="105000"/>
              </a:lnSpc>
            </a:pPr>
            <a:r>
              <a:rPr sz="5700" b="1">
                <a:solidFill>
                  <a:srgbClr val="1F9C80"/>
                </a:solidFill>
                <a:latin typeface="Georgia"/>
              </a:rPr>
              <a:t>20-40%</a:t>
            </a:r>
          </a:p>
        </p:txBody>
      </p:sp>
      <p:sp>
        <p:nvSpPr>
          <p:cNvPr id="10" name="Rectangle 9"/>
          <p:cNvSpPr/>
          <p:nvPr/>
        </p:nvSpPr>
        <p:spPr>
          <a:xfrm>
            <a:off x="731519" y="3657600"/>
            <a:ext cx="457200" cy="45720"/>
          </a:xfrm>
          <a:prstGeom prst="rect">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19" y="3840480"/>
            <a:ext cx="2875178" cy="960120"/>
          </a:xfrm>
          <a:prstGeom prst="rect">
            <a:avLst/>
          </a:prstGeom>
          <a:noFill/>
        </p:spPr>
        <p:txBody>
          <a:bodyPr wrap="square" lIns="0" tIns="0" rIns="0" bIns="0" anchor="t"/>
          <a:lstStyle/>
          <a:p>
            <a:pPr algn="l">
              <a:lnSpc>
                <a:spcPct val="105000"/>
              </a:lnSpc>
            </a:pPr>
            <a:r>
              <a:rPr sz="2000" b="0">
                <a:solidFill>
                  <a:srgbClr val="1B1F3B"/>
                </a:solidFill>
                <a:latin typeface="Candara"/>
              </a:rPr>
              <a:t>Беременных с железодефицитной анемией в России</a:t>
            </a:r>
          </a:p>
        </p:txBody>
      </p:sp>
      <p:sp>
        <p:nvSpPr>
          <p:cNvPr id="12" name="TextBox 11"/>
          <p:cNvSpPr txBox="1"/>
          <p:nvPr/>
        </p:nvSpPr>
        <p:spPr>
          <a:xfrm>
            <a:off x="731519" y="4892040"/>
            <a:ext cx="2875178" cy="320040"/>
          </a:xfrm>
          <a:prstGeom prst="rect">
            <a:avLst/>
          </a:prstGeom>
          <a:noFill/>
        </p:spPr>
        <p:txBody>
          <a:bodyPr wrap="square" lIns="0" tIns="0" rIns="0" bIns="0" anchor="t"/>
          <a:lstStyle/>
          <a:p>
            <a:pPr algn="l">
              <a:lnSpc>
                <a:spcPct val="105000"/>
              </a:lnSpc>
            </a:pPr>
            <a:r>
              <a:rPr sz="1100" b="0">
                <a:solidFill>
                  <a:srgbClr val="5F6380"/>
                </a:solidFill>
                <a:latin typeface="Candara"/>
              </a:rPr>
              <a:t>Источник: Минздрав РФ, 2024</a:t>
            </a:r>
          </a:p>
        </p:txBody>
      </p:sp>
      <p:sp>
        <p:nvSpPr>
          <p:cNvPr id="13" name="Rectangle 12"/>
          <p:cNvSpPr/>
          <p:nvPr/>
        </p:nvSpPr>
        <p:spPr>
          <a:xfrm>
            <a:off x="4223918" y="2103120"/>
            <a:ext cx="18288" cy="3108960"/>
          </a:xfrm>
          <a:prstGeom prst="rect">
            <a:avLst/>
          </a:prstGeom>
          <a:solidFill>
            <a:srgbClr val="5F6380">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475378" y="2240280"/>
            <a:ext cx="2875178" cy="1280160"/>
          </a:xfrm>
          <a:prstGeom prst="rect">
            <a:avLst/>
          </a:prstGeom>
          <a:noFill/>
        </p:spPr>
        <p:txBody>
          <a:bodyPr wrap="square" lIns="0" tIns="0" rIns="0" bIns="0" anchor="ctr"/>
          <a:lstStyle/>
          <a:p>
            <a:pPr algn="l">
              <a:lnSpc>
                <a:spcPct val="105000"/>
              </a:lnSpc>
            </a:pPr>
            <a:r>
              <a:rPr sz="5700" b="1">
                <a:solidFill>
                  <a:srgbClr val="2447D6"/>
                </a:solidFill>
                <a:latin typeface="Georgia"/>
              </a:rPr>
              <a:t>7-11%</a:t>
            </a:r>
          </a:p>
        </p:txBody>
      </p:sp>
      <p:sp>
        <p:nvSpPr>
          <p:cNvPr id="15" name="Rectangle 14"/>
          <p:cNvSpPr/>
          <p:nvPr/>
        </p:nvSpPr>
        <p:spPr>
          <a:xfrm>
            <a:off x="4475378" y="3657600"/>
            <a:ext cx="457200" cy="4572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475378" y="3840480"/>
            <a:ext cx="2875178" cy="960120"/>
          </a:xfrm>
          <a:prstGeom prst="rect">
            <a:avLst/>
          </a:prstGeom>
          <a:noFill/>
        </p:spPr>
        <p:txBody>
          <a:bodyPr wrap="square" lIns="0" tIns="0" rIns="0" bIns="0" anchor="t"/>
          <a:lstStyle/>
          <a:p>
            <a:pPr algn="l">
              <a:lnSpc>
                <a:spcPct val="105000"/>
              </a:lnSpc>
            </a:pPr>
            <a:r>
              <a:rPr sz="2000" b="0">
                <a:solidFill>
                  <a:srgbClr val="1B1F3B"/>
                </a:solidFill>
                <a:latin typeface="Candara"/>
              </a:rPr>
              <a:t>Частота встречаемости тромбоцитопении</a:t>
            </a:r>
          </a:p>
        </p:txBody>
      </p:sp>
      <p:sp>
        <p:nvSpPr>
          <p:cNvPr id="17" name="TextBox 16"/>
          <p:cNvSpPr txBox="1"/>
          <p:nvPr/>
        </p:nvSpPr>
        <p:spPr>
          <a:xfrm>
            <a:off x="4475378" y="4892040"/>
            <a:ext cx="2875178" cy="320040"/>
          </a:xfrm>
          <a:prstGeom prst="rect">
            <a:avLst/>
          </a:prstGeom>
          <a:noFill/>
        </p:spPr>
        <p:txBody>
          <a:bodyPr wrap="square" lIns="0" tIns="0" rIns="0" bIns="0" anchor="t"/>
          <a:lstStyle/>
          <a:p>
            <a:pPr algn="l">
              <a:lnSpc>
                <a:spcPct val="105000"/>
              </a:lnSpc>
            </a:pPr>
            <a:r>
              <a:rPr sz="1100" b="0">
                <a:solidFill>
                  <a:srgbClr val="5F6380"/>
                </a:solidFill>
                <a:latin typeface="Candara"/>
              </a:rPr>
              <a:t>Источник: Акушерство и гинекология, 2024</a:t>
            </a:r>
          </a:p>
        </p:txBody>
      </p:sp>
      <p:sp>
        <p:nvSpPr>
          <p:cNvPr id="18" name="Rectangle 17"/>
          <p:cNvSpPr/>
          <p:nvPr/>
        </p:nvSpPr>
        <p:spPr>
          <a:xfrm>
            <a:off x="7967776" y="2103120"/>
            <a:ext cx="18288" cy="3108960"/>
          </a:xfrm>
          <a:prstGeom prst="rect">
            <a:avLst/>
          </a:prstGeom>
          <a:solidFill>
            <a:srgbClr val="5F6380">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19236" y="2240280"/>
            <a:ext cx="2875178" cy="1280160"/>
          </a:xfrm>
          <a:prstGeom prst="rect">
            <a:avLst/>
          </a:prstGeom>
          <a:noFill/>
        </p:spPr>
        <p:txBody>
          <a:bodyPr wrap="square" lIns="0" tIns="0" rIns="0" bIns="0" anchor="ctr"/>
          <a:lstStyle/>
          <a:p>
            <a:pPr algn="l">
              <a:lnSpc>
                <a:spcPct val="105000"/>
              </a:lnSpc>
            </a:pPr>
            <a:r>
              <a:rPr sz="5700" b="1">
                <a:solidFill>
                  <a:srgbClr val="BE751A"/>
                </a:solidFill>
                <a:latin typeface="Georgia"/>
              </a:rPr>
              <a:t>0,5-1%</a:t>
            </a:r>
          </a:p>
        </p:txBody>
      </p:sp>
      <p:sp>
        <p:nvSpPr>
          <p:cNvPr id="20" name="Rectangle 19"/>
          <p:cNvSpPr/>
          <p:nvPr/>
        </p:nvSpPr>
        <p:spPr>
          <a:xfrm>
            <a:off x="8219236" y="3657600"/>
            <a:ext cx="457200" cy="45720"/>
          </a:xfrm>
          <a:prstGeom prst="rect">
            <a:avLst/>
          </a:prstGeom>
          <a:solidFill>
            <a:srgbClr val="BE75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219236" y="3840480"/>
            <a:ext cx="2875178" cy="960120"/>
          </a:xfrm>
          <a:prstGeom prst="rect">
            <a:avLst/>
          </a:prstGeom>
          <a:noFill/>
        </p:spPr>
        <p:txBody>
          <a:bodyPr wrap="square" lIns="0" tIns="0" rIns="0" bIns="0" anchor="t"/>
          <a:lstStyle/>
          <a:p>
            <a:pPr algn="l">
              <a:lnSpc>
                <a:spcPct val="105000"/>
              </a:lnSpc>
            </a:pPr>
            <a:r>
              <a:rPr sz="2000" b="0">
                <a:solidFill>
                  <a:srgbClr val="1B1F3B"/>
                </a:solidFill>
                <a:latin typeface="Candara"/>
              </a:rPr>
              <a:t>Распространённость болезни Виллебранда в популяции</a:t>
            </a:r>
          </a:p>
        </p:txBody>
      </p:sp>
      <p:sp>
        <p:nvSpPr>
          <p:cNvPr id="22" name="TextBox 21"/>
          <p:cNvSpPr txBox="1"/>
          <p:nvPr/>
        </p:nvSpPr>
        <p:spPr>
          <a:xfrm>
            <a:off x="8219236" y="4892040"/>
            <a:ext cx="2875178" cy="320040"/>
          </a:xfrm>
          <a:prstGeom prst="rect">
            <a:avLst/>
          </a:prstGeom>
          <a:noFill/>
        </p:spPr>
        <p:txBody>
          <a:bodyPr wrap="square" lIns="0" tIns="0" rIns="0" bIns="0" anchor="t"/>
          <a:lstStyle/>
          <a:p>
            <a:pPr algn="l">
              <a:lnSpc>
                <a:spcPct val="105000"/>
              </a:lnSpc>
            </a:pPr>
            <a:r>
              <a:rPr sz="1100" b="0">
                <a:solidFill>
                  <a:srgbClr val="5F6380"/>
                </a:solidFill>
                <a:latin typeface="Candara"/>
              </a:rPr>
              <a:t>Источник: Нац. гематологическое общество, 2024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Физиологические изменения гемостаза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5</a:t>
            </a:r>
          </a:p>
        </p:txBody>
      </p:sp>
      <p:sp>
        <p:nvSpPr>
          <p:cNvPr id="9" name="Rounded Rectangle 8"/>
          <p:cNvSpPr/>
          <p:nvPr/>
        </p:nvSpPr>
        <p:spPr>
          <a:xfrm>
            <a:off x="640080"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Увеличение объёма циркулирующей плазмы на сорок-пятьдесят процентов</a:t>
            </a:r>
          </a:p>
        </p:txBody>
      </p:sp>
      <p:sp>
        <p:nvSpPr>
          <p:cNvPr id="12" name="Rounded Rectangle 11"/>
          <p:cNvSpPr/>
          <p:nvPr/>
        </p:nvSpPr>
        <p:spPr>
          <a:xfrm>
            <a:off x="640080"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Физиологическая гемодилюция, снижающая концентрацию гемоглобина</a:t>
            </a:r>
          </a:p>
        </p:txBody>
      </p:sp>
      <p:sp>
        <p:nvSpPr>
          <p:cNvPr id="15" name="Rounded Rectangle 14"/>
          <p:cNvSpPr/>
          <p:nvPr/>
        </p:nvSpPr>
        <p:spPr>
          <a:xfrm>
            <a:off x="640080" y="4724399"/>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524012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Повышение уровня фактора Виллебранда и фибриногена</a:t>
            </a:r>
          </a:p>
        </p:txBody>
      </p:sp>
      <p:sp>
        <p:nvSpPr>
          <p:cNvPr id="18" name="Rounded Rectangle 17"/>
          <p:cNvSpPr/>
          <p:nvPr/>
        </p:nvSpPr>
        <p:spPr>
          <a:xfrm>
            <a:off x="6415887"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90207"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Умеренное снижение количества тромбоцитов на десять-двадцать процентов</a:t>
            </a:r>
          </a:p>
        </p:txBody>
      </p:sp>
      <p:sp>
        <p:nvSpPr>
          <p:cNvPr id="21" name="Rounded Rectangle 20"/>
          <p:cNvSpPr/>
          <p:nvPr/>
        </p:nvSpPr>
        <p:spPr>
          <a:xfrm>
            <a:off x="6415887"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Состояние контролируемой гиперкоагуляции для профилактики кровопотери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1">
                <a:solidFill>
                  <a:srgbClr val="FFFFFF"/>
                </a:solidFill>
                <a:latin typeface="Georgia"/>
              </a:rPr>
              <a:t>02</a:t>
            </a:r>
          </a:p>
        </p:txBody>
      </p:sp>
      <p:sp>
        <p:nvSpPr>
          <p:cNvPr id="4" name="Rectangle 3"/>
          <p:cNvSpPr/>
          <p:nvPr/>
        </p:nvSpPr>
        <p:spPr>
          <a:xfrm>
            <a:off x="3840480" y="2651760"/>
            <a:ext cx="54864" cy="1463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1">
                <a:solidFill>
                  <a:srgbClr val="FFFFFF"/>
                </a:solidFill>
                <a:latin typeface="Georgia"/>
              </a:rPr>
              <a:t>Анемии у беременных</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5F6380"/>
                </a:solidFill>
                <a:latin typeface="Candara"/>
              </a:rPr>
              <a:t>Диагностика, классификация и современные подходы к терапии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Железодефицитная анемия: критерии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7</a:t>
            </a:r>
          </a:p>
        </p:txBody>
      </p:sp>
      <p:sp>
        <p:nvSpPr>
          <p:cNvPr id="9" name="Rounded Rectangle 8"/>
          <p:cNvSpPr/>
          <p:nvPr/>
        </p:nvSpPr>
        <p:spPr>
          <a:xfrm>
            <a:off x="640080"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Hexagon 10"/>
          <p:cNvSpPr/>
          <p:nvPr/>
        </p:nvSpPr>
        <p:spPr>
          <a:xfrm>
            <a:off x="914400"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1</a:t>
            </a:r>
          </a:p>
        </p:txBody>
      </p:sp>
      <p:sp>
        <p:nvSpPr>
          <p:cNvPr id="13" name="TextBox 12"/>
          <p:cNvSpPr txBox="1"/>
          <p:nvPr/>
        </p:nvSpPr>
        <p:spPr>
          <a:xfrm>
            <a:off x="914400"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1 триместр</a:t>
            </a:r>
          </a:p>
        </p:txBody>
      </p:sp>
      <p:sp>
        <p:nvSpPr>
          <p:cNvPr id="14" name="TextBox 13"/>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Снижение гемоглобина менее ста десяти грамм на литр</a:t>
            </a:r>
          </a:p>
        </p:txBody>
      </p:sp>
      <p:sp>
        <p:nvSpPr>
          <p:cNvPr id="15" name="Rounded Rectangle 14"/>
          <p:cNvSpPr/>
          <p:nvPr/>
        </p:nvSpPr>
        <p:spPr>
          <a:xfrm>
            <a:off x="3447973"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722293"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Hexagon 16"/>
          <p:cNvSpPr/>
          <p:nvPr/>
        </p:nvSpPr>
        <p:spPr>
          <a:xfrm>
            <a:off x="3722293"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2</a:t>
            </a:r>
          </a:p>
        </p:txBody>
      </p:sp>
      <p:sp>
        <p:nvSpPr>
          <p:cNvPr id="19" name="TextBox 18"/>
          <p:cNvSpPr txBox="1"/>
          <p:nvPr/>
        </p:nvSpPr>
        <p:spPr>
          <a:xfrm>
            <a:off x="3722293"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2 триместр</a:t>
            </a:r>
          </a:p>
        </p:txBody>
      </p:sp>
      <p:sp>
        <p:nvSpPr>
          <p:cNvPr id="20" name="TextBox 19"/>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Снижение гемоглобина менее ста пяти грамм на литр</a:t>
            </a:r>
          </a:p>
        </p:txBody>
      </p:sp>
      <p:sp>
        <p:nvSpPr>
          <p:cNvPr id="21" name="Rounded Rectangle 20"/>
          <p:cNvSpPr/>
          <p:nvPr/>
        </p:nvSpPr>
        <p:spPr>
          <a:xfrm>
            <a:off x="6255867"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530187"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Hexagon 22"/>
          <p:cNvSpPr/>
          <p:nvPr/>
        </p:nvSpPr>
        <p:spPr>
          <a:xfrm>
            <a:off x="6530187"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3</a:t>
            </a:r>
          </a:p>
        </p:txBody>
      </p:sp>
      <p:sp>
        <p:nvSpPr>
          <p:cNvPr id="25" name="TextBox 24"/>
          <p:cNvSpPr txBox="1"/>
          <p:nvPr/>
        </p:nvSpPr>
        <p:spPr>
          <a:xfrm>
            <a:off x="6530187"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3 триместр</a:t>
            </a:r>
          </a:p>
        </p:txBody>
      </p:sp>
      <p:sp>
        <p:nvSpPr>
          <p:cNvPr id="26" name="TextBox 25"/>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Снижение гемоглобина менее ста грамм на литр</a:t>
            </a:r>
          </a:p>
        </p:txBody>
      </p:sp>
      <p:sp>
        <p:nvSpPr>
          <p:cNvPr id="27" name="Rounded Rectangle 26"/>
          <p:cNvSpPr/>
          <p:nvPr/>
        </p:nvSpPr>
        <p:spPr>
          <a:xfrm>
            <a:off x="9063761"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338081"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Hexagon 28"/>
          <p:cNvSpPr/>
          <p:nvPr/>
        </p:nvSpPr>
        <p:spPr>
          <a:xfrm>
            <a:off x="9338081"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4</a:t>
            </a:r>
          </a:p>
        </p:txBody>
      </p:sp>
      <p:sp>
        <p:nvSpPr>
          <p:cNvPr id="31" name="TextBox 30"/>
          <p:cNvSpPr txBox="1"/>
          <p:nvPr/>
        </p:nvSpPr>
        <p:spPr>
          <a:xfrm>
            <a:off x="9338081"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Ферритин</a:t>
            </a:r>
          </a:p>
        </p:txBody>
      </p:sp>
      <p:sp>
        <p:nvSpPr>
          <p:cNvPr id="32" name="TextBox 31"/>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Уровень менее тридцати мкг на литр указывает на латентный дефицит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Лабораторная диагностика ЖДА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8</a:t>
            </a:r>
          </a:p>
        </p:txBody>
      </p:sp>
      <p:graphicFrame>
        <p:nvGraphicFramePr>
          <p:cNvPr id="9" name="Table 8"/>
          <p:cNvGraphicFramePr>
            <a:graphicFrameLocks noGrp="1"/>
          </p:cNvGraphicFramePr>
          <p:nvPr/>
        </p:nvGraphicFramePr>
        <p:xfrm>
          <a:off x="640080" y="1920240"/>
          <a:ext cx="10911535" cy="356616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800" b="1">
                          <a:solidFill>
                            <a:srgbClr val="FFFFFF"/>
                          </a:solidFill>
                          <a:latin typeface="Georgia"/>
                        </a:rPr>
                        <a:t>Показатель</a:t>
                      </a:r>
                    </a:p>
                  </a:txBody>
                  <a:tcPr marL="137160" marR="137160" anchor="ctr">
                    <a:solidFill>
                      <a:srgbClr val="2447D6"/>
                    </a:solidFill>
                  </a:tcPr>
                </a:tc>
                <a:tc>
                  <a:txBody>
                    <a:bodyPr/>
                    <a:lstStyle/>
                    <a:p>
                      <a:r>
                        <a:rPr sz="1800" b="1">
                          <a:solidFill>
                            <a:srgbClr val="FFFFFF"/>
                          </a:solidFill>
                          <a:latin typeface="Georgia"/>
                        </a:rPr>
                        <a:t>Норма при беременности</a:t>
                      </a:r>
                    </a:p>
                  </a:txBody>
                  <a:tcPr marL="137160" marR="137160" anchor="ctr">
                    <a:solidFill>
                      <a:srgbClr val="2447D6"/>
                    </a:solidFill>
                  </a:tcPr>
                </a:tc>
                <a:tc>
                  <a:txBody>
                    <a:bodyPr/>
                    <a:lstStyle/>
                    <a:p>
                      <a:r>
                        <a:rPr sz="1800" b="1">
                          <a:solidFill>
                            <a:srgbClr val="FFFFFF"/>
                          </a:solidFill>
                          <a:latin typeface="Georgia"/>
                        </a:rPr>
                        <a:t>Изменение при ЖДА</a:t>
                      </a:r>
                    </a:p>
                  </a:txBody>
                  <a:tcPr marL="137160" marR="137160" anchor="ctr">
                    <a:solidFill>
                      <a:srgbClr val="2447D6"/>
                    </a:solidFill>
                  </a:tcPr>
                </a:tc>
                <a:extLst>
                  <a:ext uri="{0D108BD9-81ED-4DB2-BD59-A6C34878D82A}">
                    <a16:rowId xmlns:a16="http://schemas.microsoft.com/office/drawing/2014/main" val="10000"/>
                  </a:ext>
                </a:extLst>
              </a:tr>
              <a:tr h="594360">
                <a:tc>
                  <a:txBody>
                    <a:bodyPr/>
                    <a:lstStyle/>
                    <a:p>
                      <a:r>
                        <a:rPr sz="1800" b="0">
                          <a:solidFill>
                            <a:srgbClr val="1B1F3B"/>
                          </a:solidFill>
                          <a:latin typeface="Candara"/>
                        </a:rPr>
                        <a:t>Гемоглобин</a:t>
                      </a:r>
                    </a:p>
                  </a:txBody>
                  <a:tcPr marL="137160" marR="137160" anchor="ctr">
                    <a:solidFill>
                      <a:srgbClr val="FFFFFF"/>
                    </a:solidFill>
                  </a:tcPr>
                </a:tc>
                <a:tc>
                  <a:txBody>
                    <a:bodyPr/>
                    <a:lstStyle/>
                    <a:p>
                      <a:r>
                        <a:rPr sz="1800" b="0">
                          <a:solidFill>
                            <a:srgbClr val="1B1F3B"/>
                          </a:solidFill>
                          <a:latin typeface="Candara"/>
                        </a:rPr>
                        <a:t>&gt; 110 г/л (1 тр)</a:t>
                      </a:r>
                    </a:p>
                  </a:txBody>
                  <a:tcPr marL="137160" marR="137160" anchor="ctr">
                    <a:solidFill>
                      <a:srgbClr val="FFFFFF"/>
                    </a:solidFill>
                  </a:tcPr>
                </a:tc>
                <a:tc>
                  <a:txBody>
                    <a:bodyPr/>
                    <a:lstStyle/>
                    <a:p>
                      <a:r>
                        <a:rPr sz="1800" b="0">
                          <a:solidFill>
                            <a:srgbClr val="1B1F3B"/>
                          </a:solidFill>
                          <a:latin typeface="Candara"/>
                        </a:rPr>
                        <a:t>Снижен</a:t>
                      </a:r>
                    </a:p>
                  </a:txBody>
                  <a:tcPr marL="137160" marR="137160" anchor="ctr">
                    <a:solidFill>
                      <a:srgbClr val="FFFFFF"/>
                    </a:solidFill>
                  </a:tcPr>
                </a:tc>
                <a:extLst>
                  <a:ext uri="{0D108BD9-81ED-4DB2-BD59-A6C34878D82A}">
                    <a16:rowId xmlns:a16="http://schemas.microsoft.com/office/drawing/2014/main" val="10001"/>
                  </a:ext>
                </a:extLst>
              </a:tr>
              <a:tr h="594360">
                <a:tc>
                  <a:txBody>
                    <a:bodyPr/>
                    <a:lstStyle/>
                    <a:p>
                      <a:r>
                        <a:rPr sz="1800" b="0">
                          <a:solidFill>
                            <a:srgbClr val="1B1F3B"/>
                          </a:solidFill>
                          <a:latin typeface="Candara"/>
                        </a:rPr>
                        <a:t>Ферритин</a:t>
                      </a:r>
                    </a:p>
                  </a:txBody>
                  <a:tcPr marL="137160" marR="137160" anchor="ctr">
                    <a:solidFill>
                      <a:srgbClr val="FAF8F3"/>
                    </a:solidFill>
                  </a:tcPr>
                </a:tc>
                <a:tc>
                  <a:txBody>
                    <a:bodyPr/>
                    <a:lstStyle/>
                    <a:p>
                      <a:r>
                        <a:rPr sz="1800" b="0">
                          <a:solidFill>
                            <a:srgbClr val="1B1F3B"/>
                          </a:solidFill>
                          <a:latin typeface="Candara"/>
                        </a:rPr>
                        <a:t>&gt; 30 мкг/л</a:t>
                      </a:r>
                    </a:p>
                  </a:txBody>
                  <a:tcPr marL="137160" marR="137160" anchor="ctr">
                    <a:solidFill>
                      <a:srgbClr val="FAF8F3"/>
                    </a:solidFill>
                  </a:tcPr>
                </a:tc>
                <a:tc>
                  <a:txBody>
                    <a:bodyPr/>
                    <a:lstStyle/>
                    <a:p>
                      <a:r>
                        <a:rPr sz="1800" b="0">
                          <a:solidFill>
                            <a:srgbClr val="1B1F3B"/>
                          </a:solidFill>
                          <a:latin typeface="Candara"/>
                        </a:rPr>
                        <a:t>Снижен</a:t>
                      </a:r>
                    </a:p>
                  </a:txBody>
                  <a:tcPr marL="137160" marR="137160" anchor="ctr">
                    <a:solidFill>
                      <a:srgbClr val="FAF8F3"/>
                    </a:solidFill>
                  </a:tcPr>
                </a:tc>
                <a:extLst>
                  <a:ext uri="{0D108BD9-81ED-4DB2-BD59-A6C34878D82A}">
                    <a16:rowId xmlns:a16="http://schemas.microsoft.com/office/drawing/2014/main" val="10002"/>
                  </a:ext>
                </a:extLst>
              </a:tr>
              <a:tr h="594360">
                <a:tc>
                  <a:txBody>
                    <a:bodyPr/>
                    <a:lstStyle/>
                    <a:p>
                      <a:r>
                        <a:rPr sz="1800" b="0">
                          <a:solidFill>
                            <a:srgbClr val="1B1F3B"/>
                          </a:solidFill>
                          <a:latin typeface="Candara"/>
                        </a:rPr>
                        <a:t>Сывороточное железо</a:t>
                      </a:r>
                    </a:p>
                  </a:txBody>
                  <a:tcPr marL="137160" marR="137160" anchor="ctr">
                    <a:solidFill>
                      <a:srgbClr val="FFFFFF"/>
                    </a:solidFill>
                  </a:tcPr>
                </a:tc>
                <a:tc>
                  <a:txBody>
                    <a:bodyPr/>
                    <a:lstStyle/>
                    <a:p>
                      <a:r>
                        <a:rPr sz="1800" b="0">
                          <a:solidFill>
                            <a:srgbClr val="1B1F3B"/>
                          </a:solidFill>
                          <a:latin typeface="Candara"/>
                        </a:rPr>
                        <a:t>9-30 мкмоль/л</a:t>
                      </a:r>
                    </a:p>
                  </a:txBody>
                  <a:tcPr marL="137160" marR="137160" anchor="ctr">
                    <a:solidFill>
                      <a:srgbClr val="FFFFFF"/>
                    </a:solidFill>
                  </a:tcPr>
                </a:tc>
                <a:tc>
                  <a:txBody>
                    <a:bodyPr/>
                    <a:lstStyle/>
                    <a:p>
                      <a:r>
                        <a:rPr sz="1800" b="0">
                          <a:solidFill>
                            <a:srgbClr val="1B1F3B"/>
                          </a:solidFill>
                          <a:latin typeface="Candara"/>
                        </a:rPr>
                        <a:t>Снижено</a:t>
                      </a:r>
                    </a:p>
                  </a:txBody>
                  <a:tcPr marL="137160" marR="137160" anchor="ctr">
                    <a:solidFill>
                      <a:srgbClr val="FFFFFF"/>
                    </a:solidFill>
                  </a:tcPr>
                </a:tc>
                <a:extLst>
                  <a:ext uri="{0D108BD9-81ED-4DB2-BD59-A6C34878D82A}">
                    <a16:rowId xmlns:a16="http://schemas.microsoft.com/office/drawing/2014/main" val="10003"/>
                  </a:ext>
                </a:extLst>
              </a:tr>
              <a:tr h="594360">
                <a:tc>
                  <a:txBody>
                    <a:bodyPr/>
                    <a:lstStyle/>
                    <a:p>
                      <a:r>
                        <a:rPr sz="1800" b="0">
                          <a:solidFill>
                            <a:srgbClr val="1B1F3B"/>
                          </a:solidFill>
                          <a:latin typeface="Candara"/>
                        </a:rPr>
                        <a:t>ОЖСС</a:t>
                      </a:r>
                    </a:p>
                  </a:txBody>
                  <a:tcPr marL="137160" marR="137160" anchor="ctr">
                    <a:solidFill>
                      <a:srgbClr val="FAF8F3"/>
                    </a:solidFill>
                  </a:tcPr>
                </a:tc>
                <a:tc>
                  <a:txBody>
                    <a:bodyPr/>
                    <a:lstStyle/>
                    <a:p>
                      <a:r>
                        <a:rPr sz="1800" b="0">
                          <a:solidFill>
                            <a:srgbClr val="1B1F3B"/>
                          </a:solidFill>
                          <a:latin typeface="Candara"/>
                        </a:rPr>
                        <a:t>40-60 мкмоль/л</a:t>
                      </a:r>
                    </a:p>
                  </a:txBody>
                  <a:tcPr marL="137160" marR="137160" anchor="ctr">
                    <a:solidFill>
                      <a:srgbClr val="FAF8F3"/>
                    </a:solidFill>
                  </a:tcPr>
                </a:tc>
                <a:tc>
                  <a:txBody>
                    <a:bodyPr/>
                    <a:lstStyle/>
                    <a:p>
                      <a:r>
                        <a:rPr sz="1800" b="0">
                          <a:solidFill>
                            <a:srgbClr val="1B1F3B"/>
                          </a:solidFill>
                          <a:latin typeface="Candara"/>
                        </a:rPr>
                        <a:t>Повышена</a:t>
                      </a:r>
                    </a:p>
                  </a:txBody>
                  <a:tcPr marL="137160" marR="137160" anchor="ctr">
                    <a:solidFill>
                      <a:srgbClr val="FAF8F3"/>
                    </a:solidFill>
                  </a:tcPr>
                </a:tc>
                <a:extLst>
                  <a:ext uri="{0D108BD9-81ED-4DB2-BD59-A6C34878D82A}">
                    <a16:rowId xmlns:a16="http://schemas.microsoft.com/office/drawing/2014/main" val="10004"/>
                  </a:ext>
                </a:extLst>
              </a:tr>
              <a:tr h="594360">
                <a:tc>
                  <a:txBody>
                    <a:bodyPr/>
                    <a:lstStyle/>
                    <a:p>
                      <a:r>
                        <a:rPr sz="1800" b="0">
                          <a:solidFill>
                            <a:srgbClr val="1B1F3B"/>
                          </a:solidFill>
                          <a:latin typeface="Candara"/>
                        </a:rPr>
                        <a:t>Эритроциты</a:t>
                      </a:r>
                    </a:p>
                  </a:txBody>
                  <a:tcPr marL="137160" marR="137160" anchor="ctr">
                    <a:solidFill>
                      <a:srgbClr val="FFFFFF"/>
                    </a:solidFill>
                  </a:tcPr>
                </a:tc>
                <a:tc>
                  <a:txBody>
                    <a:bodyPr/>
                    <a:lstStyle/>
                    <a:p>
                      <a:r>
                        <a:rPr sz="1800" b="0">
                          <a:solidFill>
                            <a:srgbClr val="1B1F3B"/>
                          </a:solidFill>
                          <a:latin typeface="Candara"/>
                        </a:rPr>
                        <a:t>Норма или снижены</a:t>
                      </a:r>
                    </a:p>
                  </a:txBody>
                  <a:tcPr marL="137160" marR="137160" anchor="ctr">
                    <a:solidFill>
                      <a:srgbClr val="FFFFFF"/>
                    </a:solidFill>
                  </a:tcPr>
                </a:tc>
                <a:tc>
                  <a:txBody>
                    <a:bodyPr/>
                    <a:lstStyle/>
                    <a:p>
                      <a:r>
                        <a:rPr sz="1800" b="0">
                          <a:solidFill>
                            <a:srgbClr val="1B1F3B"/>
                          </a:solidFill>
                          <a:latin typeface="Candara"/>
                        </a:rPr>
                        <a:t>Микроцитоз, гипохромия</a:t>
                      </a:r>
                    </a:p>
                  </a:txBody>
                  <a:tcPr marL="137160" marR="137160" anchor="ctr">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Влияние анемии на мать и плод</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9</a:t>
            </a:r>
          </a:p>
        </p:txBody>
      </p:sp>
      <p:sp>
        <p:nvSpPr>
          <p:cNvPr id="9" name="Oval 8"/>
          <p:cNvSpPr/>
          <p:nvPr/>
        </p:nvSpPr>
        <p:spPr>
          <a:xfrm>
            <a:off x="5516575" y="20299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973775" y="1920240"/>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Риск преждевременных родов</a:t>
            </a:r>
          </a:p>
        </p:txBody>
      </p:sp>
      <p:sp>
        <p:nvSpPr>
          <p:cNvPr id="11" name="Oval 10"/>
          <p:cNvSpPr/>
          <p:nvPr/>
        </p:nvSpPr>
        <p:spPr>
          <a:xfrm>
            <a:off x="5516575" y="27157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73775" y="2606040"/>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Фетоплацентарная недостаточность</a:t>
            </a:r>
          </a:p>
        </p:txBody>
      </p:sp>
      <p:sp>
        <p:nvSpPr>
          <p:cNvPr id="13" name="Oval 12"/>
          <p:cNvSpPr/>
          <p:nvPr/>
        </p:nvSpPr>
        <p:spPr>
          <a:xfrm>
            <a:off x="5516575" y="34015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973775" y="3291840"/>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Задержка роста плода</a:t>
            </a:r>
          </a:p>
        </p:txBody>
      </p:sp>
      <p:sp>
        <p:nvSpPr>
          <p:cNvPr id="15" name="Oval 14"/>
          <p:cNvSpPr/>
          <p:nvPr/>
        </p:nvSpPr>
        <p:spPr>
          <a:xfrm>
            <a:off x="5516575" y="40873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973775" y="3977639"/>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Слабость родовой деятельности</a:t>
            </a:r>
          </a:p>
        </p:txBody>
      </p:sp>
      <p:sp>
        <p:nvSpPr>
          <p:cNvPr id="17" name="Oval 16"/>
          <p:cNvSpPr/>
          <p:nvPr/>
        </p:nvSpPr>
        <p:spPr>
          <a:xfrm>
            <a:off x="5516575" y="47731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973775" y="4663440"/>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Гипоксия новорождённого</a:t>
            </a:r>
          </a:p>
        </p:txBody>
      </p:sp>
      <p:sp>
        <p:nvSpPr>
          <p:cNvPr id="19" name="Oval 18"/>
          <p:cNvSpPr/>
          <p:nvPr/>
        </p:nvSpPr>
        <p:spPr>
          <a:xfrm>
            <a:off x="5516575" y="54589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5973775" y="5349240"/>
            <a:ext cx="5577840" cy="617220"/>
          </a:xfrm>
          <a:prstGeom prst="rect">
            <a:avLst/>
          </a:prstGeom>
          <a:noFill/>
        </p:spPr>
        <p:txBody>
          <a:bodyPr wrap="square" lIns="0" tIns="0" rIns="0" bIns="0" anchor="t"/>
          <a:lstStyle/>
          <a:p>
            <a:pPr algn="l">
              <a:lnSpc>
                <a:spcPct val="105000"/>
              </a:lnSpc>
            </a:pPr>
            <a:r>
              <a:rPr sz="2200" b="0">
                <a:solidFill>
                  <a:srgbClr val="1B1F3B"/>
                </a:solidFill>
                <a:latin typeface="Candara"/>
              </a:rPr>
              <a:t>Усиление послеродовых кровотечений</a:t>
            </a:r>
          </a:p>
        </p:txBody>
      </p:sp>
      <p:sp>
        <p:nvSpPr>
          <p:cNvPr id="21" name="Rounded Rectangle 20"/>
          <p:cNvSpPr/>
          <p:nvPr/>
        </p:nvSpPr>
        <p:spPr>
          <a:xfrm>
            <a:off x="640080" y="1920240"/>
            <a:ext cx="4327855" cy="4023360"/>
          </a:xfrm>
          <a:prstGeom prst="roundRect">
            <a:avLst>
              <a:gd name="adj" fmla="val 16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005840" y="2286000"/>
            <a:ext cx="3596335" cy="457200"/>
          </a:xfrm>
          <a:prstGeom prst="rect">
            <a:avLst/>
          </a:prstGeom>
          <a:noFill/>
        </p:spPr>
        <p:txBody>
          <a:bodyPr wrap="square" lIns="0" tIns="0" rIns="0" bIns="0" anchor="t"/>
          <a:lstStyle/>
          <a:p>
            <a:pPr algn="l">
              <a:lnSpc>
                <a:spcPct val="105000"/>
              </a:lnSpc>
            </a:pPr>
            <a:r>
              <a:rPr sz="1500" b="1">
                <a:solidFill>
                  <a:srgbClr val="FFFFFF"/>
                </a:solidFill>
                <a:latin typeface="Georgia"/>
              </a:rPr>
              <a:t>ГЛАВНЫЙ РИСК</a:t>
            </a:r>
          </a:p>
        </p:txBody>
      </p:sp>
      <p:sp>
        <p:nvSpPr>
          <p:cNvPr id="23" name="TextBox 22"/>
          <p:cNvSpPr txBox="1"/>
          <p:nvPr/>
        </p:nvSpPr>
        <p:spPr>
          <a:xfrm>
            <a:off x="1005840" y="2880360"/>
            <a:ext cx="3596335" cy="2743200"/>
          </a:xfrm>
          <a:prstGeom prst="rect">
            <a:avLst/>
          </a:prstGeom>
          <a:noFill/>
        </p:spPr>
        <p:txBody>
          <a:bodyPr wrap="square" lIns="0" tIns="0" rIns="0" bIns="0" anchor="t"/>
          <a:lstStyle/>
          <a:p>
            <a:pPr algn="l">
              <a:lnSpc>
                <a:spcPct val="105000"/>
              </a:lnSpc>
            </a:pPr>
            <a:r>
              <a:rPr sz="2200" b="0">
                <a:solidFill>
                  <a:srgbClr val="FFFFFF"/>
                </a:solidFill>
                <a:latin typeface="Georgia"/>
              </a:rPr>
              <a:t>Тяжёлая анемия с гемоглобином ниже семидесяти грамм на литр критически нарушает оксигенацию плода, повышая перинатальную заболеваемость.</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Лечение и профилактика ЖДА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10</a:t>
            </a:r>
          </a:p>
        </p:txBody>
      </p:sp>
      <p:sp>
        <p:nvSpPr>
          <p:cNvPr id="9" name="Rounded Rectangle 8"/>
          <p:cNvSpPr/>
          <p:nvPr/>
        </p:nvSpPr>
        <p:spPr>
          <a:xfrm>
            <a:off x="640080"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Приоритетное назначение препаратов железа внутрь</a:t>
            </a:r>
          </a:p>
        </p:txBody>
      </p:sp>
      <p:sp>
        <p:nvSpPr>
          <p:cNvPr id="12" name="Rounded Rectangle 11"/>
          <p:cNvSpPr/>
          <p:nvPr/>
        </p:nvSpPr>
        <p:spPr>
          <a:xfrm>
            <a:off x="640080"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Использование препаратов двухвалентного или трёхвалентного железа</a:t>
            </a:r>
          </a:p>
        </p:txBody>
      </p:sp>
      <p:sp>
        <p:nvSpPr>
          <p:cNvPr id="15" name="Rounded Rectangle 14"/>
          <p:cNvSpPr/>
          <p:nvPr/>
        </p:nvSpPr>
        <p:spPr>
          <a:xfrm>
            <a:off x="640080" y="4724399"/>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524012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Внутривенное введение железа при непереносимости или тяжёлой анемии</a:t>
            </a:r>
          </a:p>
        </p:txBody>
      </p:sp>
      <p:sp>
        <p:nvSpPr>
          <p:cNvPr id="18" name="Rounded Rectangle 17"/>
          <p:cNvSpPr/>
          <p:nvPr/>
        </p:nvSpPr>
        <p:spPr>
          <a:xfrm>
            <a:off x="6415887"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90207"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Обогащение рациона продуктами, богатыми гемовым железом</a:t>
            </a:r>
          </a:p>
        </p:txBody>
      </p:sp>
      <p:sp>
        <p:nvSpPr>
          <p:cNvPr id="21" name="Rounded Rectangle 20"/>
          <p:cNvSpPr/>
          <p:nvPr/>
        </p:nvSpPr>
        <p:spPr>
          <a:xfrm>
            <a:off x="6415887"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Контроль ферритина через четыре недели после начала терапии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В12- и фолиеводефицитные анемии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11</a:t>
            </a:r>
          </a:p>
        </p:txBody>
      </p:sp>
      <p:sp>
        <p:nvSpPr>
          <p:cNvPr id="9" name="Rounded Rectangle 8"/>
          <p:cNvSpPr/>
          <p:nvPr/>
        </p:nvSpPr>
        <p:spPr>
          <a:xfrm>
            <a:off x="640080"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Hexagon 10"/>
          <p:cNvSpPr/>
          <p:nvPr/>
        </p:nvSpPr>
        <p:spPr>
          <a:xfrm>
            <a:off x="914400"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1</a:t>
            </a:r>
          </a:p>
        </p:txBody>
      </p:sp>
      <p:sp>
        <p:nvSpPr>
          <p:cNvPr id="13" name="TextBox 12"/>
          <p:cNvSpPr txBox="1"/>
          <p:nvPr/>
        </p:nvSpPr>
        <p:spPr>
          <a:xfrm>
            <a:off x="914400"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Причина</a:t>
            </a:r>
          </a:p>
        </p:txBody>
      </p:sp>
      <p:sp>
        <p:nvSpPr>
          <p:cNvPr id="14" name="TextBox 13"/>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Недостаток витамина В12 или фолиевой кислоты</a:t>
            </a:r>
          </a:p>
        </p:txBody>
      </p:sp>
      <p:sp>
        <p:nvSpPr>
          <p:cNvPr id="15" name="Rounded Rectangle 14"/>
          <p:cNvSpPr/>
          <p:nvPr/>
        </p:nvSpPr>
        <p:spPr>
          <a:xfrm>
            <a:off x="3447973"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722293"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Hexagon 16"/>
          <p:cNvSpPr/>
          <p:nvPr/>
        </p:nvSpPr>
        <p:spPr>
          <a:xfrm>
            <a:off x="3722293"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2</a:t>
            </a:r>
          </a:p>
        </p:txBody>
      </p:sp>
      <p:sp>
        <p:nvSpPr>
          <p:cNvPr id="19" name="TextBox 18"/>
          <p:cNvSpPr txBox="1"/>
          <p:nvPr/>
        </p:nvSpPr>
        <p:spPr>
          <a:xfrm>
            <a:off x="3722293"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Диагностика</a:t>
            </a:r>
          </a:p>
        </p:txBody>
      </p:sp>
      <p:sp>
        <p:nvSpPr>
          <p:cNvPr id="20" name="TextBox 19"/>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Макроцитарная анемия, гиперсегментация нейтрофилов</a:t>
            </a:r>
          </a:p>
        </p:txBody>
      </p:sp>
      <p:sp>
        <p:nvSpPr>
          <p:cNvPr id="21" name="Rounded Rectangle 20"/>
          <p:cNvSpPr/>
          <p:nvPr/>
        </p:nvSpPr>
        <p:spPr>
          <a:xfrm>
            <a:off x="6255867"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530187"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Hexagon 22"/>
          <p:cNvSpPr/>
          <p:nvPr/>
        </p:nvSpPr>
        <p:spPr>
          <a:xfrm>
            <a:off x="6530187"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3</a:t>
            </a:r>
          </a:p>
        </p:txBody>
      </p:sp>
      <p:sp>
        <p:nvSpPr>
          <p:cNvPr id="25" name="TextBox 24"/>
          <p:cNvSpPr txBox="1"/>
          <p:nvPr/>
        </p:nvSpPr>
        <p:spPr>
          <a:xfrm>
            <a:off x="6530187"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Риски</a:t>
            </a:r>
          </a:p>
        </p:txBody>
      </p:sp>
      <p:sp>
        <p:nvSpPr>
          <p:cNvPr id="26" name="TextBox 25"/>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Дефекты нервной трубки у плода при дефиците фолатов</a:t>
            </a:r>
          </a:p>
        </p:txBody>
      </p:sp>
      <p:sp>
        <p:nvSpPr>
          <p:cNvPr id="27" name="Rounded Rectangle 26"/>
          <p:cNvSpPr/>
          <p:nvPr/>
        </p:nvSpPr>
        <p:spPr>
          <a:xfrm>
            <a:off x="9063761"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338081"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Hexagon 28"/>
          <p:cNvSpPr/>
          <p:nvPr/>
        </p:nvSpPr>
        <p:spPr>
          <a:xfrm>
            <a:off x="9338081"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4</a:t>
            </a:r>
          </a:p>
        </p:txBody>
      </p:sp>
      <p:sp>
        <p:nvSpPr>
          <p:cNvPr id="31" name="TextBox 30"/>
          <p:cNvSpPr txBox="1"/>
          <p:nvPr/>
        </p:nvSpPr>
        <p:spPr>
          <a:xfrm>
            <a:off x="9338081"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Лечение</a:t>
            </a:r>
          </a:p>
        </p:txBody>
      </p:sp>
      <p:sp>
        <p:nvSpPr>
          <p:cNvPr id="32" name="TextBox 31"/>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Заместительная терапия соответствующими витаминами</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1">
                <a:solidFill>
                  <a:srgbClr val="FFFFFF"/>
                </a:solidFill>
                <a:latin typeface="Georgia"/>
              </a:rPr>
              <a:t>03</a:t>
            </a:r>
          </a:p>
        </p:txBody>
      </p:sp>
      <p:sp>
        <p:nvSpPr>
          <p:cNvPr id="4" name="Rectangle 3"/>
          <p:cNvSpPr/>
          <p:nvPr/>
        </p:nvSpPr>
        <p:spPr>
          <a:xfrm>
            <a:off x="3840480" y="2651760"/>
            <a:ext cx="54864" cy="1463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1">
                <a:solidFill>
                  <a:srgbClr val="FFFFFF"/>
                </a:solidFill>
                <a:latin typeface="Georgia"/>
              </a:rPr>
              <a:t>Тромбоцитопении</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5F6380"/>
                </a:solidFill>
                <a:latin typeface="Candara"/>
              </a:rPr>
              <a:t>Классификация, дифференциальная диагностика и тактика ведения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Классификация тромбоцитопений по срокам</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13</a:t>
            </a:r>
          </a:p>
        </p:txBody>
      </p:sp>
      <p:sp>
        <p:nvSpPr>
          <p:cNvPr id="9" name="Rectangle 8"/>
          <p:cNvSpPr/>
          <p:nvPr/>
        </p:nvSpPr>
        <p:spPr>
          <a:xfrm>
            <a:off x="640080" y="2999232"/>
            <a:ext cx="10911535" cy="54864"/>
          </a:xfrm>
          <a:prstGeom prst="rect">
            <a:avLst/>
          </a:prstGeom>
          <a:solidFill>
            <a:srgbClr val="2447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0080" y="2194560"/>
            <a:ext cx="3545738" cy="548640"/>
          </a:xfrm>
          <a:prstGeom prst="rect">
            <a:avLst/>
          </a:prstGeom>
          <a:noFill/>
        </p:spPr>
        <p:txBody>
          <a:bodyPr wrap="square" lIns="0" tIns="0" rIns="0" bIns="0" anchor="b"/>
          <a:lstStyle/>
          <a:p>
            <a:pPr algn="l">
              <a:lnSpc>
                <a:spcPct val="105000"/>
              </a:lnSpc>
            </a:pPr>
            <a:r>
              <a:rPr sz="3000" b="1">
                <a:solidFill>
                  <a:srgbClr val="1F9C80"/>
                </a:solidFill>
                <a:latin typeface="Georgia"/>
              </a:rPr>
              <a:t>1 триместр</a:t>
            </a:r>
          </a:p>
        </p:txBody>
      </p:sp>
      <p:sp>
        <p:nvSpPr>
          <p:cNvPr id="11" name="Oval 10"/>
          <p:cNvSpPr/>
          <p:nvPr/>
        </p:nvSpPr>
        <p:spPr>
          <a:xfrm>
            <a:off x="640080" y="2834640"/>
            <a:ext cx="384048" cy="384048"/>
          </a:xfrm>
          <a:prstGeom prst="ellips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58952" y="2953512"/>
            <a:ext cx="146304" cy="146304"/>
          </a:xfrm>
          <a:prstGeom prst="ellipse">
            <a:avLst/>
          </a:prstGeom>
          <a:solidFill>
            <a:srgbClr val="F6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3520440"/>
            <a:ext cx="3362858" cy="822960"/>
          </a:xfrm>
          <a:prstGeom prst="rect">
            <a:avLst/>
          </a:prstGeom>
          <a:noFill/>
        </p:spPr>
        <p:txBody>
          <a:bodyPr wrap="square" lIns="0" tIns="0" rIns="0" bIns="0" anchor="t"/>
          <a:lstStyle/>
          <a:p>
            <a:pPr algn="l">
              <a:lnSpc>
                <a:spcPct val="105000"/>
              </a:lnSpc>
            </a:pPr>
            <a:r>
              <a:rPr sz="2000" b="1">
                <a:solidFill>
                  <a:srgbClr val="1B1F3B"/>
                </a:solidFill>
                <a:latin typeface="Georgia"/>
              </a:rPr>
              <a:t>До беременности</a:t>
            </a:r>
          </a:p>
        </p:txBody>
      </p:sp>
      <p:sp>
        <p:nvSpPr>
          <p:cNvPr id="14" name="TextBox 13"/>
          <p:cNvSpPr txBox="1"/>
          <p:nvPr/>
        </p:nvSpPr>
        <p:spPr>
          <a:xfrm>
            <a:off x="640080" y="4389120"/>
            <a:ext cx="3362858" cy="1737360"/>
          </a:xfrm>
          <a:prstGeom prst="rect">
            <a:avLst/>
          </a:prstGeom>
          <a:noFill/>
        </p:spPr>
        <p:txBody>
          <a:bodyPr wrap="square" lIns="0" tIns="0" rIns="0" bIns="0" anchor="t"/>
          <a:lstStyle/>
          <a:p>
            <a:pPr algn="l">
              <a:lnSpc>
                <a:spcPct val="105000"/>
              </a:lnSpc>
            </a:pPr>
            <a:r>
              <a:rPr sz="1700" b="0">
                <a:solidFill>
                  <a:srgbClr val="5F6380"/>
                </a:solidFill>
                <a:latin typeface="Candara"/>
              </a:rPr>
              <a:t>Иммунная тромбоцитопения, наследственные патологии</a:t>
            </a:r>
          </a:p>
        </p:txBody>
      </p:sp>
      <p:sp>
        <p:nvSpPr>
          <p:cNvPr id="15" name="TextBox 14"/>
          <p:cNvSpPr txBox="1"/>
          <p:nvPr/>
        </p:nvSpPr>
        <p:spPr>
          <a:xfrm>
            <a:off x="4277258" y="2194560"/>
            <a:ext cx="3545738" cy="548640"/>
          </a:xfrm>
          <a:prstGeom prst="rect">
            <a:avLst/>
          </a:prstGeom>
          <a:noFill/>
        </p:spPr>
        <p:txBody>
          <a:bodyPr wrap="square" lIns="0" tIns="0" rIns="0" bIns="0" anchor="b"/>
          <a:lstStyle/>
          <a:p>
            <a:pPr algn="l">
              <a:lnSpc>
                <a:spcPct val="105000"/>
              </a:lnSpc>
            </a:pPr>
            <a:r>
              <a:rPr sz="3000" b="1">
                <a:solidFill>
                  <a:srgbClr val="2447D6"/>
                </a:solidFill>
                <a:latin typeface="Georgia"/>
              </a:rPr>
              <a:t>2 триместр</a:t>
            </a:r>
          </a:p>
        </p:txBody>
      </p:sp>
      <p:sp>
        <p:nvSpPr>
          <p:cNvPr id="16" name="Oval 15"/>
          <p:cNvSpPr/>
          <p:nvPr/>
        </p:nvSpPr>
        <p:spPr>
          <a:xfrm>
            <a:off x="4277258" y="2834640"/>
            <a:ext cx="384048" cy="384048"/>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4396130" y="2953512"/>
            <a:ext cx="146304" cy="146304"/>
          </a:xfrm>
          <a:prstGeom prst="ellipse">
            <a:avLst/>
          </a:prstGeom>
          <a:solidFill>
            <a:srgbClr val="F6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277258" y="3520440"/>
            <a:ext cx="3362858" cy="822960"/>
          </a:xfrm>
          <a:prstGeom prst="rect">
            <a:avLst/>
          </a:prstGeom>
          <a:noFill/>
        </p:spPr>
        <p:txBody>
          <a:bodyPr wrap="square" lIns="0" tIns="0" rIns="0" bIns="0" anchor="t"/>
          <a:lstStyle/>
          <a:p>
            <a:pPr algn="l">
              <a:lnSpc>
                <a:spcPct val="105000"/>
              </a:lnSpc>
            </a:pPr>
            <a:r>
              <a:rPr sz="2000" b="1">
                <a:solidFill>
                  <a:srgbClr val="1B1F3B"/>
                </a:solidFill>
                <a:latin typeface="Georgia"/>
              </a:rPr>
              <a:t>Гестационная</a:t>
            </a:r>
          </a:p>
        </p:txBody>
      </p:sp>
      <p:sp>
        <p:nvSpPr>
          <p:cNvPr id="19" name="TextBox 18"/>
          <p:cNvSpPr txBox="1"/>
          <p:nvPr/>
        </p:nvSpPr>
        <p:spPr>
          <a:xfrm>
            <a:off x="4277258" y="4389120"/>
            <a:ext cx="3362858" cy="1737360"/>
          </a:xfrm>
          <a:prstGeom prst="rect">
            <a:avLst/>
          </a:prstGeom>
          <a:noFill/>
        </p:spPr>
        <p:txBody>
          <a:bodyPr wrap="square" lIns="0" tIns="0" rIns="0" bIns="0" anchor="t"/>
          <a:lstStyle/>
          <a:p>
            <a:pPr algn="l">
              <a:lnSpc>
                <a:spcPct val="105000"/>
              </a:lnSpc>
            </a:pPr>
            <a:r>
              <a:rPr sz="1700" b="0">
                <a:solidFill>
                  <a:srgbClr val="5F6380"/>
                </a:solidFill>
                <a:latin typeface="Candara"/>
              </a:rPr>
              <a:t>Доброкачественное разведение тромбоцитов плазмой</a:t>
            </a:r>
          </a:p>
        </p:txBody>
      </p:sp>
      <p:sp>
        <p:nvSpPr>
          <p:cNvPr id="20" name="TextBox 19"/>
          <p:cNvSpPr txBox="1"/>
          <p:nvPr/>
        </p:nvSpPr>
        <p:spPr>
          <a:xfrm>
            <a:off x="7914436" y="2194560"/>
            <a:ext cx="3545738" cy="548640"/>
          </a:xfrm>
          <a:prstGeom prst="rect">
            <a:avLst/>
          </a:prstGeom>
          <a:noFill/>
        </p:spPr>
        <p:txBody>
          <a:bodyPr wrap="square" lIns="0" tIns="0" rIns="0" bIns="0" anchor="b"/>
          <a:lstStyle/>
          <a:p>
            <a:pPr algn="l">
              <a:lnSpc>
                <a:spcPct val="105000"/>
              </a:lnSpc>
            </a:pPr>
            <a:r>
              <a:rPr sz="3000" b="1">
                <a:solidFill>
                  <a:srgbClr val="BE751A"/>
                </a:solidFill>
                <a:latin typeface="Georgia"/>
              </a:rPr>
              <a:t>3 триместр</a:t>
            </a:r>
          </a:p>
        </p:txBody>
      </p:sp>
      <p:sp>
        <p:nvSpPr>
          <p:cNvPr id="21" name="Oval 20"/>
          <p:cNvSpPr/>
          <p:nvPr/>
        </p:nvSpPr>
        <p:spPr>
          <a:xfrm>
            <a:off x="7914436" y="2834640"/>
            <a:ext cx="384048" cy="384048"/>
          </a:xfrm>
          <a:prstGeom prst="ellipse">
            <a:avLst/>
          </a:prstGeom>
          <a:solidFill>
            <a:srgbClr val="BE75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8033308" y="2953512"/>
            <a:ext cx="146304" cy="146304"/>
          </a:xfrm>
          <a:prstGeom prst="ellipse">
            <a:avLst/>
          </a:prstGeom>
          <a:solidFill>
            <a:srgbClr val="F6F1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914436" y="3520440"/>
            <a:ext cx="3362858" cy="822960"/>
          </a:xfrm>
          <a:prstGeom prst="rect">
            <a:avLst/>
          </a:prstGeom>
          <a:noFill/>
        </p:spPr>
        <p:txBody>
          <a:bodyPr wrap="square" lIns="0" tIns="0" rIns="0" bIns="0" anchor="t"/>
          <a:lstStyle/>
          <a:p>
            <a:pPr algn="l">
              <a:lnSpc>
                <a:spcPct val="105000"/>
              </a:lnSpc>
            </a:pPr>
            <a:r>
              <a:rPr sz="2000" b="1">
                <a:solidFill>
                  <a:srgbClr val="1B1F3B"/>
                </a:solidFill>
                <a:latin typeface="Georgia"/>
              </a:rPr>
              <a:t>Поздние сроки</a:t>
            </a:r>
          </a:p>
        </p:txBody>
      </p:sp>
      <p:sp>
        <p:nvSpPr>
          <p:cNvPr id="24" name="TextBox 23"/>
          <p:cNvSpPr txBox="1"/>
          <p:nvPr/>
        </p:nvSpPr>
        <p:spPr>
          <a:xfrm>
            <a:off x="7914436" y="4389120"/>
            <a:ext cx="3362858" cy="1737360"/>
          </a:xfrm>
          <a:prstGeom prst="rect">
            <a:avLst/>
          </a:prstGeom>
          <a:noFill/>
        </p:spPr>
        <p:txBody>
          <a:bodyPr wrap="square" lIns="0" tIns="0" rIns="0" bIns="0" anchor="t"/>
          <a:lstStyle/>
          <a:p>
            <a:pPr algn="l">
              <a:lnSpc>
                <a:spcPct val="105000"/>
              </a:lnSpc>
            </a:pPr>
            <a:r>
              <a:rPr sz="1700" b="0">
                <a:solidFill>
                  <a:srgbClr val="5F6380"/>
                </a:solidFill>
                <a:latin typeface="Candara"/>
              </a:rPr>
              <a:t>Преэклампсия, HELLP-синдром, ДВС-синдром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Гестационная тромбоцитопения: тактика</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14</a:t>
            </a:r>
          </a:p>
        </p:txBody>
      </p:sp>
      <p:sp>
        <p:nvSpPr>
          <p:cNvPr id="9" name="Rounded Rectangle 8"/>
          <p:cNvSpPr/>
          <p:nvPr/>
        </p:nvSpPr>
        <p:spPr>
          <a:xfrm>
            <a:off x="640080"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Составляет семьдесят пять процентов всех случаев</a:t>
            </a:r>
          </a:p>
        </p:txBody>
      </p:sp>
      <p:sp>
        <p:nvSpPr>
          <p:cNvPr id="12" name="Rounded Rectangle 11"/>
          <p:cNvSpPr/>
          <p:nvPr/>
        </p:nvSpPr>
        <p:spPr>
          <a:xfrm>
            <a:off x="640080"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Уровень тромбоцитов редко опускается ниже семидесяти тысяч</a:t>
            </a:r>
          </a:p>
        </p:txBody>
      </p:sp>
      <p:sp>
        <p:nvSpPr>
          <p:cNvPr id="15" name="Rounded Rectangle 14"/>
          <p:cNvSpPr/>
          <p:nvPr/>
        </p:nvSpPr>
        <p:spPr>
          <a:xfrm>
            <a:off x="640080" y="4724399"/>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524012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Отсутствие геморрагических проявлений в анамнезе</a:t>
            </a:r>
          </a:p>
        </p:txBody>
      </p:sp>
      <p:sp>
        <p:nvSpPr>
          <p:cNvPr id="18" name="Rounded Rectangle 17"/>
          <p:cNvSpPr/>
          <p:nvPr/>
        </p:nvSpPr>
        <p:spPr>
          <a:xfrm>
            <a:off x="6415887"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90207"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Спонтанная нормализация показателей после родов</a:t>
            </a:r>
          </a:p>
        </p:txBody>
      </p:sp>
      <p:sp>
        <p:nvSpPr>
          <p:cNvPr id="21" name="Rounded Rectangle 20"/>
          <p:cNvSpPr/>
          <p:nvPr/>
        </p:nvSpPr>
        <p:spPr>
          <a:xfrm>
            <a:off x="6415887"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Не требует специфического лечения, только наблюдение</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Иммунная тромбоцитопения (ИТП)</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15</a:t>
            </a:r>
          </a:p>
        </p:txBody>
      </p:sp>
      <p:sp>
        <p:nvSpPr>
          <p:cNvPr id="9" name="Oval 8"/>
          <p:cNvSpPr/>
          <p:nvPr/>
        </p:nvSpPr>
        <p:spPr>
          <a:xfrm>
            <a:off x="5516575" y="202996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973775" y="1920240"/>
            <a:ext cx="5577840" cy="740664"/>
          </a:xfrm>
          <a:prstGeom prst="rect">
            <a:avLst/>
          </a:prstGeom>
          <a:noFill/>
        </p:spPr>
        <p:txBody>
          <a:bodyPr wrap="square" lIns="0" tIns="0" rIns="0" bIns="0" anchor="t"/>
          <a:lstStyle/>
          <a:p>
            <a:pPr algn="l">
              <a:lnSpc>
                <a:spcPct val="105000"/>
              </a:lnSpc>
            </a:pPr>
            <a:r>
              <a:rPr sz="2200" b="0">
                <a:solidFill>
                  <a:srgbClr val="1B1F3B"/>
                </a:solidFill>
                <a:latin typeface="Candara"/>
              </a:rPr>
              <a:t>Аутоиммунное разрушение тромбоцитов</a:t>
            </a:r>
          </a:p>
        </p:txBody>
      </p:sp>
      <p:sp>
        <p:nvSpPr>
          <p:cNvPr id="11" name="Oval 10"/>
          <p:cNvSpPr/>
          <p:nvPr/>
        </p:nvSpPr>
        <p:spPr>
          <a:xfrm>
            <a:off x="5516575" y="285292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73775" y="2743200"/>
            <a:ext cx="5577840" cy="740664"/>
          </a:xfrm>
          <a:prstGeom prst="rect">
            <a:avLst/>
          </a:prstGeom>
          <a:noFill/>
        </p:spPr>
        <p:txBody>
          <a:bodyPr wrap="square" lIns="0" tIns="0" rIns="0" bIns="0" anchor="t"/>
          <a:lstStyle/>
          <a:p>
            <a:pPr algn="l">
              <a:lnSpc>
                <a:spcPct val="105000"/>
              </a:lnSpc>
            </a:pPr>
            <a:r>
              <a:rPr sz="2200" b="0">
                <a:solidFill>
                  <a:srgbClr val="1B1F3B"/>
                </a:solidFill>
                <a:latin typeface="Candara"/>
              </a:rPr>
              <a:t>Риск тромбоцитопении у новорождённого</a:t>
            </a:r>
          </a:p>
        </p:txBody>
      </p:sp>
      <p:sp>
        <p:nvSpPr>
          <p:cNvPr id="13" name="Oval 12"/>
          <p:cNvSpPr/>
          <p:nvPr/>
        </p:nvSpPr>
        <p:spPr>
          <a:xfrm>
            <a:off x="5516575" y="367588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973775" y="3566160"/>
            <a:ext cx="5577840" cy="740664"/>
          </a:xfrm>
          <a:prstGeom prst="rect">
            <a:avLst/>
          </a:prstGeom>
          <a:noFill/>
        </p:spPr>
        <p:txBody>
          <a:bodyPr wrap="square" lIns="0" tIns="0" rIns="0" bIns="0" anchor="t"/>
          <a:lstStyle/>
          <a:p>
            <a:pPr algn="l">
              <a:lnSpc>
                <a:spcPct val="105000"/>
              </a:lnSpc>
            </a:pPr>
            <a:r>
              <a:rPr sz="2200" b="0">
                <a:solidFill>
                  <a:srgbClr val="1B1F3B"/>
                </a:solidFill>
                <a:latin typeface="Candara"/>
              </a:rPr>
              <a:t>Возможность обострения в третьем триместре</a:t>
            </a:r>
          </a:p>
        </p:txBody>
      </p:sp>
      <p:sp>
        <p:nvSpPr>
          <p:cNvPr id="15" name="Oval 14"/>
          <p:cNvSpPr/>
          <p:nvPr/>
        </p:nvSpPr>
        <p:spPr>
          <a:xfrm>
            <a:off x="5516575" y="449884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5973775" y="4389120"/>
            <a:ext cx="5577840" cy="740664"/>
          </a:xfrm>
          <a:prstGeom prst="rect">
            <a:avLst/>
          </a:prstGeom>
          <a:noFill/>
        </p:spPr>
        <p:txBody>
          <a:bodyPr wrap="square" lIns="0" tIns="0" rIns="0" bIns="0" anchor="t"/>
          <a:lstStyle/>
          <a:p>
            <a:pPr algn="l">
              <a:lnSpc>
                <a:spcPct val="105000"/>
              </a:lnSpc>
            </a:pPr>
            <a:r>
              <a:rPr sz="2200" b="0">
                <a:solidFill>
                  <a:srgbClr val="1B1F3B"/>
                </a:solidFill>
                <a:latin typeface="Candara"/>
              </a:rPr>
              <a:t>Необходимость контроля антитромбоцитарных антител</a:t>
            </a:r>
          </a:p>
        </p:txBody>
      </p:sp>
      <p:sp>
        <p:nvSpPr>
          <p:cNvPr id="17" name="Oval 16"/>
          <p:cNvSpPr/>
          <p:nvPr/>
        </p:nvSpPr>
        <p:spPr>
          <a:xfrm>
            <a:off x="5516575" y="532180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973775" y="5212080"/>
            <a:ext cx="5577840" cy="740664"/>
          </a:xfrm>
          <a:prstGeom prst="rect">
            <a:avLst/>
          </a:prstGeom>
          <a:noFill/>
        </p:spPr>
        <p:txBody>
          <a:bodyPr wrap="square" lIns="0" tIns="0" rIns="0" bIns="0" anchor="t"/>
          <a:lstStyle/>
          <a:p>
            <a:pPr algn="l">
              <a:lnSpc>
                <a:spcPct val="105000"/>
              </a:lnSpc>
            </a:pPr>
            <a:r>
              <a:rPr sz="2200" b="0">
                <a:solidFill>
                  <a:srgbClr val="1B1F3B"/>
                </a:solidFill>
                <a:latin typeface="Candara"/>
              </a:rPr>
              <a:t>Риск кровотечений при уровне ниже тридцати тысяч</a:t>
            </a:r>
          </a:p>
        </p:txBody>
      </p:sp>
      <p:sp>
        <p:nvSpPr>
          <p:cNvPr id="19" name="Rounded Rectangle 18"/>
          <p:cNvSpPr/>
          <p:nvPr/>
        </p:nvSpPr>
        <p:spPr>
          <a:xfrm>
            <a:off x="640080" y="1920240"/>
            <a:ext cx="4327855" cy="4023360"/>
          </a:xfrm>
          <a:prstGeom prst="roundRect">
            <a:avLst>
              <a:gd name="adj" fmla="val 16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005840" y="2286000"/>
            <a:ext cx="3596335" cy="457200"/>
          </a:xfrm>
          <a:prstGeom prst="rect">
            <a:avLst/>
          </a:prstGeom>
          <a:noFill/>
        </p:spPr>
        <p:txBody>
          <a:bodyPr wrap="square" lIns="0" tIns="0" rIns="0" bIns="0" anchor="t"/>
          <a:lstStyle/>
          <a:p>
            <a:pPr algn="l">
              <a:lnSpc>
                <a:spcPct val="105000"/>
              </a:lnSpc>
            </a:pPr>
            <a:r>
              <a:rPr sz="1500" b="1">
                <a:solidFill>
                  <a:srgbClr val="FFFFFF"/>
                </a:solidFill>
                <a:latin typeface="Georgia"/>
              </a:rPr>
              <a:t>ЦЕЛЬ ТЕРАПИИ</a:t>
            </a:r>
          </a:p>
        </p:txBody>
      </p:sp>
      <p:sp>
        <p:nvSpPr>
          <p:cNvPr id="21" name="TextBox 20"/>
          <p:cNvSpPr txBox="1"/>
          <p:nvPr/>
        </p:nvSpPr>
        <p:spPr>
          <a:xfrm>
            <a:off x="1005840" y="2880360"/>
            <a:ext cx="3596335" cy="2743200"/>
          </a:xfrm>
          <a:prstGeom prst="rect">
            <a:avLst/>
          </a:prstGeom>
          <a:noFill/>
        </p:spPr>
        <p:txBody>
          <a:bodyPr wrap="square" lIns="0" tIns="0" rIns="0" bIns="0" anchor="t"/>
          <a:lstStyle/>
          <a:p>
            <a:pPr algn="l">
              <a:lnSpc>
                <a:spcPct val="105000"/>
              </a:lnSpc>
            </a:pPr>
            <a:r>
              <a:rPr sz="2500" b="0">
                <a:solidFill>
                  <a:srgbClr val="FFFFFF"/>
                </a:solidFill>
                <a:latin typeface="Georgia"/>
              </a:rPr>
              <a:t>Поддержание уровня тромбоцитов выше пятидесяти тысяч для безопасных родов и выше тридцати тысяч для регионарной анестезии.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HELLP-синдром: алгоритм действий</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16</a:t>
            </a:r>
          </a:p>
        </p:txBody>
      </p:sp>
      <p:sp>
        <p:nvSpPr>
          <p:cNvPr id="9" name="Pentagon 8"/>
          <p:cNvSpPr/>
          <p:nvPr/>
        </p:nvSpPr>
        <p:spPr>
          <a:xfrm>
            <a:off x="640080" y="1965960"/>
            <a:ext cx="2682163" cy="914400"/>
          </a:xfrm>
          <a:prstGeom prst="homePlat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1965960"/>
            <a:ext cx="1813483" cy="914400"/>
          </a:xfrm>
          <a:prstGeom prst="rect">
            <a:avLst/>
          </a:prstGeom>
          <a:noFill/>
        </p:spPr>
        <p:txBody>
          <a:bodyPr wrap="square" lIns="0" tIns="0" rIns="0" bIns="0" anchor="ctr"/>
          <a:lstStyle/>
          <a:p>
            <a:pPr algn="ctr">
              <a:lnSpc>
                <a:spcPct val="105000"/>
              </a:lnSpc>
            </a:pPr>
            <a:r>
              <a:rPr sz="2800" b="1" dirty="0">
                <a:solidFill>
                  <a:srgbClr val="0B0B0B"/>
                </a:solidFill>
                <a:latin typeface="Georgia"/>
              </a:rPr>
              <a:t>01</a:t>
            </a:r>
          </a:p>
        </p:txBody>
      </p:sp>
      <p:sp>
        <p:nvSpPr>
          <p:cNvPr id="11" name="TextBox 10"/>
          <p:cNvSpPr txBox="1"/>
          <p:nvPr/>
        </p:nvSpPr>
        <p:spPr>
          <a:xfrm>
            <a:off x="731519"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Подозрение</a:t>
            </a:r>
          </a:p>
        </p:txBody>
      </p:sp>
      <p:sp>
        <p:nvSpPr>
          <p:cNvPr id="12" name="TextBox 11"/>
          <p:cNvSpPr txBox="1"/>
          <p:nvPr/>
        </p:nvSpPr>
        <p:spPr>
          <a:xfrm>
            <a:off x="731519"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Боль в эпигастрии, тошнота, повышение артериального давления</a:t>
            </a:r>
          </a:p>
        </p:txBody>
      </p:sp>
      <p:sp>
        <p:nvSpPr>
          <p:cNvPr id="13" name="Chevron 12"/>
          <p:cNvSpPr/>
          <p:nvPr/>
        </p:nvSpPr>
        <p:spPr>
          <a:xfrm>
            <a:off x="3367963" y="1965960"/>
            <a:ext cx="2819323" cy="914400"/>
          </a:xfrm>
          <a:prstGeom prst="chevr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825163" y="1965960"/>
            <a:ext cx="1813483" cy="914400"/>
          </a:xfrm>
          <a:prstGeom prst="rect">
            <a:avLst/>
          </a:prstGeom>
          <a:noFill/>
        </p:spPr>
        <p:txBody>
          <a:bodyPr wrap="square" lIns="0" tIns="0" rIns="0" bIns="0" anchor="ctr"/>
          <a:lstStyle/>
          <a:p>
            <a:pPr algn="ctr">
              <a:lnSpc>
                <a:spcPct val="105000"/>
              </a:lnSpc>
            </a:pPr>
            <a:r>
              <a:rPr sz="2800" b="1">
                <a:solidFill>
                  <a:srgbClr val="FFFFFF"/>
                </a:solidFill>
                <a:latin typeface="Georgia"/>
              </a:rPr>
              <a:t>02</a:t>
            </a:r>
          </a:p>
        </p:txBody>
      </p:sp>
      <p:sp>
        <p:nvSpPr>
          <p:cNvPr id="15" name="TextBox 14"/>
          <p:cNvSpPr txBox="1"/>
          <p:nvPr/>
        </p:nvSpPr>
        <p:spPr>
          <a:xfrm>
            <a:off x="3459403"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Диагностика</a:t>
            </a:r>
          </a:p>
        </p:txBody>
      </p:sp>
      <p:sp>
        <p:nvSpPr>
          <p:cNvPr id="16" name="TextBox 15"/>
          <p:cNvSpPr txBox="1"/>
          <p:nvPr/>
        </p:nvSpPr>
        <p:spPr>
          <a:xfrm>
            <a:off x="3459403"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Гемолиз, повышение печёночных ферментов, тромбоцитопения</a:t>
            </a:r>
          </a:p>
        </p:txBody>
      </p:sp>
      <p:sp>
        <p:nvSpPr>
          <p:cNvPr id="17" name="Chevron 16"/>
          <p:cNvSpPr/>
          <p:nvPr/>
        </p:nvSpPr>
        <p:spPr>
          <a:xfrm>
            <a:off x="6095847" y="1965960"/>
            <a:ext cx="2819323" cy="914400"/>
          </a:xfrm>
          <a:prstGeom prst="chevron">
            <a:avLst/>
          </a:prstGeom>
          <a:solidFill>
            <a:srgbClr val="BE75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53047" y="1965960"/>
            <a:ext cx="1813483" cy="914400"/>
          </a:xfrm>
          <a:prstGeom prst="rect">
            <a:avLst/>
          </a:prstGeom>
          <a:noFill/>
        </p:spPr>
        <p:txBody>
          <a:bodyPr wrap="square" lIns="0" tIns="0" rIns="0" bIns="0" anchor="ctr"/>
          <a:lstStyle/>
          <a:p>
            <a:pPr algn="ctr">
              <a:lnSpc>
                <a:spcPct val="105000"/>
              </a:lnSpc>
            </a:pPr>
            <a:r>
              <a:rPr sz="2800" b="1">
                <a:solidFill>
                  <a:srgbClr val="0B0B0B"/>
                </a:solidFill>
                <a:latin typeface="Georgia"/>
              </a:rPr>
              <a:t>03</a:t>
            </a:r>
          </a:p>
        </p:txBody>
      </p:sp>
      <p:sp>
        <p:nvSpPr>
          <p:cNvPr id="19" name="TextBox 18"/>
          <p:cNvSpPr txBox="1"/>
          <p:nvPr/>
        </p:nvSpPr>
        <p:spPr>
          <a:xfrm>
            <a:off x="6187287"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Решение</a:t>
            </a:r>
          </a:p>
        </p:txBody>
      </p:sp>
      <p:sp>
        <p:nvSpPr>
          <p:cNvPr id="20" name="TextBox 19"/>
          <p:cNvSpPr txBox="1"/>
          <p:nvPr/>
        </p:nvSpPr>
        <p:spPr>
          <a:xfrm>
            <a:off x="6187287"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Экстренная оценка срока беременности и состояния плода</a:t>
            </a:r>
          </a:p>
        </p:txBody>
      </p:sp>
      <p:sp>
        <p:nvSpPr>
          <p:cNvPr id="21" name="Chevron 20"/>
          <p:cNvSpPr/>
          <p:nvPr/>
        </p:nvSpPr>
        <p:spPr>
          <a:xfrm>
            <a:off x="8823731" y="1965960"/>
            <a:ext cx="2819323" cy="914400"/>
          </a:xfrm>
          <a:prstGeom prst="chevron">
            <a:avLst/>
          </a:prstGeom>
          <a:solidFill>
            <a:srgbClr val="D84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280931" y="1965960"/>
            <a:ext cx="1813483" cy="914400"/>
          </a:xfrm>
          <a:prstGeom prst="rect">
            <a:avLst/>
          </a:prstGeom>
          <a:noFill/>
        </p:spPr>
        <p:txBody>
          <a:bodyPr wrap="square" lIns="0" tIns="0" rIns="0" bIns="0" anchor="ctr"/>
          <a:lstStyle/>
          <a:p>
            <a:pPr algn="ctr">
              <a:lnSpc>
                <a:spcPct val="105000"/>
              </a:lnSpc>
            </a:pPr>
            <a:r>
              <a:rPr sz="2800" b="1">
                <a:solidFill>
                  <a:srgbClr val="0B0B0B"/>
                </a:solidFill>
                <a:latin typeface="Georgia"/>
              </a:rPr>
              <a:t>04</a:t>
            </a:r>
          </a:p>
        </p:txBody>
      </p:sp>
      <p:sp>
        <p:nvSpPr>
          <p:cNvPr id="23" name="TextBox 22"/>
          <p:cNvSpPr txBox="1"/>
          <p:nvPr/>
        </p:nvSpPr>
        <p:spPr>
          <a:xfrm>
            <a:off x="8915171"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Действие</a:t>
            </a:r>
          </a:p>
        </p:txBody>
      </p:sp>
      <p:sp>
        <p:nvSpPr>
          <p:cNvPr id="24" name="TextBox 23"/>
          <p:cNvSpPr txBox="1"/>
          <p:nvPr/>
        </p:nvSpPr>
        <p:spPr>
          <a:xfrm>
            <a:off x="8915171"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Стабилизация матери и срочное родоразрешение</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1">
                <a:solidFill>
                  <a:srgbClr val="FFFFFF"/>
                </a:solidFill>
                <a:latin typeface="Georgia"/>
              </a:rPr>
              <a:t>04</a:t>
            </a:r>
          </a:p>
        </p:txBody>
      </p:sp>
      <p:sp>
        <p:nvSpPr>
          <p:cNvPr id="4" name="Rectangle 3"/>
          <p:cNvSpPr/>
          <p:nvPr/>
        </p:nvSpPr>
        <p:spPr>
          <a:xfrm>
            <a:off x="3840480" y="2651760"/>
            <a:ext cx="54864" cy="1463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1">
                <a:solidFill>
                  <a:srgbClr val="FFFFFF"/>
                </a:solidFill>
                <a:latin typeface="Georgia"/>
              </a:rPr>
              <a:t>Врождённые нарушения гемостаза</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5F6380"/>
                </a:solidFill>
                <a:latin typeface="Candara"/>
              </a:rPr>
              <a:t>Болезнь Виллебранда и наследственные тромбофилии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Болезнь Виллебранда: основы</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18</a:t>
            </a:r>
          </a:p>
        </p:txBody>
      </p:sp>
      <p:sp>
        <p:nvSpPr>
          <p:cNvPr id="9" name="Rounded Rectangle 8"/>
          <p:cNvSpPr/>
          <p:nvPr/>
        </p:nvSpPr>
        <p:spPr>
          <a:xfrm>
            <a:off x="640080"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Hexagon 10"/>
          <p:cNvSpPr/>
          <p:nvPr/>
        </p:nvSpPr>
        <p:spPr>
          <a:xfrm>
            <a:off x="914400"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1</a:t>
            </a:r>
          </a:p>
        </p:txBody>
      </p:sp>
      <p:sp>
        <p:nvSpPr>
          <p:cNvPr id="13" name="TextBox 12"/>
          <p:cNvSpPr txBox="1"/>
          <p:nvPr/>
        </p:nvSpPr>
        <p:spPr>
          <a:xfrm>
            <a:off x="914400"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Суть</a:t>
            </a:r>
          </a:p>
        </p:txBody>
      </p:sp>
      <p:sp>
        <p:nvSpPr>
          <p:cNvPr id="14" name="TextBox 13"/>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Дефицит или дефект фактора Виллебранда</a:t>
            </a:r>
          </a:p>
        </p:txBody>
      </p:sp>
      <p:sp>
        <p:nvSpPr>
          <p:cNvPr id="15" name="Rounded Rectangle 14"/>
          <p:cNvSpPr/>
          <p:nvPr/>
        </p:nvSpPr>
        <p:spPr>
          <a:xfrm>
            <a:off x="3447973"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722293"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Hexagon 16"/>
          <p:cNvSpPr/>
          <p:nvPr/>
        </p:nvSpPr>
        <p:spPr>
          <a:xfrm>
            <a:off x="3722293"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2</a:t>
            </a:r>
          </a:p>
        </p:txBody>
      </p:sp>
      <p:sp>
        <p:nvSpPr>
          <p:cNvPr id="19" name="TextBox 18"/>
          <p:cNvSpPr txBox="1"/>
          <p:nvPr/>
        </p:nvSpPr>
        <p:spPr>
          <a:xfrm>
            <a:off x="3722293"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Частота</a:t>
            </a:r>
          </a:p>
        </p:txBody>
      </p:sp>
      <p:sp>
        <p:nvSpPr>
          <p:cNvPr id="20" name="TextBox 19"/>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Встречается у нуля целых пяти-одного процента населения</a:t>
            </a:r>
          </a:p>
        </p:txBody>
      </p:sp>
      <p:sp>
        <p:nvSpPr>
          <p:cNvPr id="21" name="Rounded Rectangle 20"/>
          <p:cNvSpPr/>
          <p:nvPr/>
        </p:nvSpPr>
        <p:spPr>
          <a:xfrm>
            <a:off x="6255867"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530187"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Hexagon 22"/>
          <p:cNvSpPr/>
          <p:nvPr/>
        </p:nvSpPr>
        <p:spPr>
          <a:xfrm>
            <a:off x="6530187"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3</a:t>
            </a:r>
          </a:p>
        </p:txBody>
      </p:sp>
      <p:sp>
        <p:nvSpPr>
          <p:cNvPr id="25" name="TextBox 24"/>
          <p:cNvSpPr txBox="1"/>
          <p:nvPr/>
        </p:nvSpPr>
        <p:spPr>
          <a:xfrm>
            <a:off x="6530187"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Типы</a:t>
            </a:r>
          </a:p>
        </p:txBody>
      </p:sp>
      <p:sp>
        <p:nvSpPr>
          <p:cNvPr id="26" name="TextBox 25"/>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Наиболее часты лёгкие формы первого типа</a:t>
            </a:r>
          </a:p>
        </p:txBody>
      </p:sp>
      <p:sp>
        <p:nvSpPr>
          <p:cNvPr id="27" name="Rounded Rectangle 26"/>
          <p:cNvSpPr/>
          <p:nvPr/>
        </p:nvSpPr>
        <p:spPr>
          <a:xfrm>
            <a:off x="9063761" y="1920240"/>
            <a:ext cx="2487853" cy="416052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338081" y="1920240"/>
            <a:ext cx="731520" cy="64008"/>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Hexagon 28"/>
          <p:cNvSpPr/>
          <p:nvPr/>
        </p:nvSpPr>
        <p:spPr>
          <a:xfrm>
            <a:off x="9338081" y="2194560"/>
            <a:ext cx="502920" cy="502920"/>
          </a:xfrm>
          <a:prstGeom prst="hexag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1">
                <a:solidFill>
                  <a:srgbClr val="FFFFFF"/>
                </a:solidFill>
                <a:latin typeface="Georgia"/>
              </a:rPr>
              <a:t>4</a:t>
            </a:r>
          </a:p>
        </p:txBody>
      </p:sp>
      <p:sp>
        <p:nvSpPr>
          <p:cNvPr id="31" name="TextBox 30"/>
          <p:cNvSpPr txBox="1"/>
          <p:nvPr/>
        </p:nvSpPr>
        <p:spPr>
          <a:xfrm>
            <a:off x="9338081" y="2834640"/>
            <a:ext cx="1939213" cy="822960"/>
          </a:xfrm>
          <a:prstGeom prst="rect">
            <a:avLst/>
          </a:prstGeom>
          <a:noFill/>
        </p:spPr>
        <p:txBody>
          <a:bodyPr wrap="square" lIns="0" tIns="0" rIns="0" bIns="0" anchor="t"/>
          <a:lstStyle/>
          <a:p>
            <a:pPr algn="l">
              <a:lnSpc>
                <a:spcPct val="105000"/>
              </a:lnSpc>
            </a:pPr>
            <a:r>
              <a:rPr sz="2400" b="1">
                <a:solidFill>
                  <a:srgbClr val="1B1F3B"/>
                </a:solidFill>
                <a:latin typeface="Georgia"/>
              </a:rPr>
              <a:t>Риск</a:t>
            </a:r>
          </a:p>
        </p:txBody>
      </p:sp>
      <p:sp>
        <p:nvSpPr>
          <p:cNvPr id="32" name="TextBox 31"/>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5F6380"/>
                </a:solidFill>
                <a:latin typeface="Candara"/>
              </a:rPr>
              <a:t>Послеродовые геморрагические осложнения</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Особенности при беременности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19</a:t>
            </a:r>
          </a:p>
        </p:txBody>
      </p:sp>
      <p:sp>
        <p:nvSpPr>
          <p:cNvPr id="9" name="Rounded Rectangle 8"/>
          <p:cNvSpPr/>
          <p:nvPr/>
        </p:nvSpPr>
        <p:spPr>
          <a:xfrm>
            <a:off x="640080"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Уровень фактора Виллебранда физиологически растёт</a:t>
            </a:r>
          </a:p>
        </p:txBody>
      </p:sp>
      <p:sp>
        <p:nvSpPr>
          <p:cNvPr id="12" name="Rounded Rectangle 11"/>
          <p:cNvSpPr/>
          <p:nvPr/>
        </p:nvSpPr>
        <p:spPr>
          <a:xfrm>
            <a:off x="640080"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Это может маскировать лёгкие формы заболевания</a:t>
            </a:r>
          </a:p>
        </p:txBody>
      </p:sp>
      <p:sp>
        <p:nvSpPr>
          <p:cNvPr id="15" name="Rounded Rectangle 14"/>
          <p:cNvSpPr/>
          <p:nvPr/>
        </p:nvSpPr>
        <p:spPr>
          <a:xfrm>
            <a:off x="640080" y="4724399"/>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524012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После родов уровень фактора резко падает</a:t>
            </a:r>
          </a:p>
        </p:txBody>
      </p:sp>
      <p:sp>
        <p:nvSpPr>
          <p:cNvPr id="18" name="Rounded Rectangle 17"/>
          <p:cNvSpPr/>
          <p:nvPr/>
        </p:nvSpPr>
        <p:spPr>
          <a:xfrm>
            <a:off x="6415887"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90207"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Пик риска первичных и вторичных кровотечений</a:t>
            </a:r>
          </a:p>
        </p:txBody>
      </p:sp>
      <p:sp>
        <p:nvSpPr>
          <p:cNvPr id="21" name="Rounded Rectangle 20"/>
          <p:cNvSpPr/>
          <p:nvPr/>
        </p:nvSpPr>
        <p:spPr>
          <a:xfrm>
            <a:off x="6415887"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Необходим контроль гемостаза в послеродовом периоде</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Наследственные тромбофилии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20</a:t>
            </a:r>
          </a:p>
        </p:txBody>
      </p:sp>
      <p:sp>
        <p:nvSpPr>
          <p:cNvPr id="9" name="Rounded Rectangle 8"/>
          <p:cNvSpPr/>
          <p:nvPr/>
        </p:nvSpPr>
        <p:spPr>
          <a:xfrm>
            <a:off x="640080" y="1920240"/>
            <a:ext cx="5227167" cy="411480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1">
                <a:solidFill>
                  <a:srgbClr val="1F9C80"/>
                </a:solidFill>
                <a:latin typeface="Georgia"/>
              </a:rPr>
              <a:t>Фактор V Лейден</a:t>
            </a:r>
          </a:p>
        </p:txBody>
      </p:sp>
      <p:sp>
        <p:nvSpPr>
          <p:cNvPr id="11" name="Rectangle 10"/>
          <p:cNvSpPr/>
          <p:nvPr/>
        </p:nvSpPr>
        <p:spPr>
          <a:xfrm>
            <a:off x="1005840" y="2852928"/>
            <a:ext cx="4495647" cy="45720"/>
          </a:xfrm>
          <a:prstGeom prst="rect">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005840" y="3218688"/>
            <a:ext cx="146304" cy="146304"/>
          </a:xfrm>
          <a:prstGeom prst="ellips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463040" y="31089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Самая частая мутация</a:t>
            </a:r>
          </a:p>
        </p:txBody>
      </p:sp>
      <p:sp>
        <p:nvSpPr>
          <p:cNvPr id="14" name="Oval 13"/>
          <p:cNvSpPr/>
          <p:nvPr/>
        </p:nvSpPr>
        <p:spPr>
          <a:xfrm>
            <a:off x="1005840" y="3904488"/>
            <a:ext cx="146304" cy="146304"/>
          </a:xfrm>
          <a:prstGeom prst="ellips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63040" y="37947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Резистентность к активированному протеину С</a:t>
            </a:r>
          </a:p>
        </p:txBody>
      </p:sp>
      <p:sp>
        <p:nvSpPr>
          <p:cNvPr id="16" name="Oval 15"/>
          <p:cNvSpPr/>
          <p:nvPr/>
        </p:nvSpPr>
        <p:spPr>
          <a:xfrm>
            <a:off x="1005840" y="4590288"/>
            <a:ext cx="146304" cy="146304"/>
          </a:xfrm>
          <a:prstGeom prst="ellips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463040" y="44805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Повышенный риск венозных тромбозов</a:t>
            </a:r>
          </a:p>
        </p:txBody>
      </p:sp>
      <p:sp>
        <p:nvSpPr>
          <p:cNvPr id="18" name="Oval 17"/>
          <p:cNvSpPr/>
          <p:nvPr/>
        </p:nvSpPr>
        <p:spPr>
          <a:xfrm>
            <a:off x="1005840" y="5276088"/>
            <a:ext cx="146304" cy="146304"/>
          </a:xfrm>
          <a:prstGeom prst="ellips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463040" y="51663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Требует контроля при наличии анамнеза</a:t>
            </a:r>
          </a:p>
        </p:txBody>
      </p:sp>
      <p:sp>
        <p:nvSpPr>
          <p:cNvPr id="20" name="Rounded Rectangle 19"/>
          <p:cNvSpPr/>
          <p:nvPr/>
        </p:nvSpPr>
        <p:spPr>
          <a:xfrm>
            <a:off x="6324447" y="1920240"/>
            <a:ext cx="5227167" cy="411480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1">
                <a:solidFill>
                  <a:srgbClr val="2447D6"/>
                </a:solidFill>
                <a:latin typeface="Georgia"/>
              </a:rPr>
              <a:t>Мутация протромбина</a:t>
            </a:r>
          </a:p>
        </p:txBody>
      </p:sp>
      <p:sp>
        <p:nvSpPr>
          <p:cNvPr id="22" name="Rectangle 21"/>
          <p:cNvSpPr/>
          <p:nvPr/>
        </p:nvSpPr>
        <p:spPr>
          <a:xfrm>
            <a:off x="6690207" y="2852928"/>
            <a:ext cx="4495647" cy="4572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6690207" y="321868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147407" y="31089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Вторая по частоте причина</a:t>
            </a:r>
          </a:p>
        </p:txBody>
      </p:sp>
      <p:sp>
        <p:nvSpPr>
          <p:cNvPr id="25" name="Oval 24"/>
          <p:cNvSpPr/>
          <p:nvPr/>
        </p:nvSpPr>
        <p:spPr>
          <a:xfrm>
            <a:off x="6690207" y="390448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147407" y="37947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Повышение уровня протромбина</a:t>
            </a:r>
          </a:p>
        </p:txBody>
      </p:sp>
      <p:sp>
        <p:nvSpPr>
          <p:cNvPr id="27" name="Oval 26"/>
          <p:cNvSpPr/>
          <p:nvPr/>
        </p:nvSpPr>
        <p:spPr>
          <a:xfrm>
            <a:off x="6690207" y="459028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147407" y="44805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Риск тромбообразования и потерь беременности</a:t>
            </a:r>
          </a:p>
        </p:txBody>
      </p:sp>
      <p:sp>
        <p:nvSpPr>
          <p:cNvPr id="29" name="Oval 28"/>
          <p:cNvSpPr/>
          <p:nvPr/>
        </p:nvSpPr>
        <p:spPr>
          <a:xfrm>
            <a:off x="6690207" y="5276088"/>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147407" y="5166360"/>
            <a:ext cx="4038447" cy="617220"/>
          </a:xfrm>
          <a:prstGeom prst="rect">
            <a:avLst/>
          </a:prstGeom>
          <a:noFill/>
        </p:spPr>
        <p:txBody>
          <a:bodyPr wrap="square" lIns="0" tIns="0" rIns="0" bIns="0" anchor="t"/>
          <a:lstStyle/>
          <a:p>
            <a:pPr algn="l">
              <a:lnSpc>
                <a:spcPct val="105000"/>
              </a:lnSpc>
            </a:pPr>
            <a:r>
              <a:rPr sz="1800" b="0">
                <a:solidFill>
                  <a:srgbClr val="1B1F3B"/>
                </a:solidFill>
                <a:latin typeface="Candara"/>
              </a:rPr>
              <a:t>Тактика ведения схожа с фактором V Лейден</a:t>
            </a:r>
          </a:p>
        </p:txBody>
      </p:sp>
      <p:sp>
        <p:nvSpPr>
          <p:cNvPr id="31" name="Oval 30"/>
          <p:cNvSpPr/>
          <p:nvPr/>
        </p:nvSpPr>
        <p:spPr>
          <a:xfrm>
            <a:off x="5803239" y="3749039"/>
            <a:ext cx="585216" cy="585216"/>
          </a:xfrm>
          <a:prstGeom prst="ellipse">
            <a:avLst/>
          </a:prstGeom>
          <a:solidFill>
            <a:srgbClr val="F6F1E7"/>
          </a:solidFill>
          <a:ln w="19050">
            <a:solidFill>
              <a:srgbClr val="5F638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6004407" y="3950208"/>
            <a:ext cx="182880" cy="182880"/>
          </a:xfrm>
          <a:prstGeom prst="ellipse">
            <a:avLst/>
          </a:prstGeom>
          <a:solidFill>
            <a:srgbClr val="5F63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Rectangle 1"/>
          <p:cNvSpPr/>
          <p:nvPr/>
        </p:nvSpPr>
        <p:spPr>
          <a:xfrm>
            <a:off x="0" y="2194560"/>
            <a:ext cx="12191695" cy="237744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2194560"/>
            <a:ext cx="3108960" cy="2377440"/>
          </a:xfrm>
          <a:prstGeom prst="rect">
            <a:avLst/>
          </a:prstGeom>
          <a:noFill/>
        </p:spPr>
        <p:txBody>
          <a:bodyPr wrap="square" lIns="0" tIns="0" rIns="0" bIns="0" anchor="ctr"/>
          <a:lstStyle/>
          <a:p>
            <a:pPr algn="l">
              <a:lnSpc>
                <a:spcPct val="105000"/>
              </a:lnSpc>
            </a:pPr>
            <a:r>
              <a:rPr sz="10000" b="1">
                <a:solidFill>
                  <a:srgbClr val="FFFFFF"/>
                </a:solidFill>
                <a:latin typeface="Georgia"/>
              </a:rPr>
              <a:t>05</a:t>
            </a:r>
          </a:p>
        </p:txBody>
      </p:sp>
      <p:sp>
        <p:nvSpPr>
          <p:cNvPr id="4" name="Rectangle 3"/>
          <p:cNvSpPr/>
          <p:nvPr/>
        </p:nvSpPr>
        <p:spPr>
          <a:xfrm>
            <a:off x="3840480" y="2651760"/>
            <a:ext cx="54864" cy="14630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6240" y="2194560"/>
            <a:ext cx="7345375" cy="2377440"/>
          </a:xfrm>
          <a:prstGeom prst="rect">
            <a:avLst/>
          </a:prstGeom>
          <a:noFill/>
        </p:spPr>
        <p:txBody>
          <a:bodyPr wrap="square" lIns="0" tIns="0" rIns="0" bIns="0" anchor="ctr"/>
          <a:lstStyle/>
          <a:p>
            <a:pPr algn="l">
              <a:lnSpc>
                <a:spcPct val="105000"/>
              </a:lnSpc>
            </a:pPr>
            <a:r>
              <a:rPr sz="4000" b="1">
                <a:solidFill>
                  <a:srgbClr val="FFFFFF"/>
                </a:solidFill>
                <a:latin typeface="Georgia"/>
              </a:rPr>
              <a:t>Приобретённые нарушения</a:t>
            </a:r>
          </a:p>
        </p:txBody>
      </p:sp>
      <p:sp>
        <p:nvSpPr>
          <p:cNvPr id="6" name="TextBox 5"/>
          <p:cNvSpPr txBox="1"/>
          <p:nvPr/>
        </p:nvSpPr>
        <p:spPr>
          <a:xfrm>
            <a:off x="640080" y="4937760"/>
            <a:ext cx="10911535" cy="914400"/>
          </a:xfrm>
          <a:prstGeom prst="rect">
            <a:avLst/>
          </a:prstGeom>
          <a:noFill/>
        </p:spPr>
        <p:txBody>
          <a:bodyPr wrap="square" lIns="0" tIns="0" rIns="0" bIns="0" anchor="t"/>
          <a:lstStyle/>
          <a:p>
            <a:pPr algn="l">
              <a:lnSpc>
                <a:spcPct val="105000"/>
              </a:lnSpc>
            </a:pPr>
            <a:r>
              <a:rPr sz="2200" b="0">
                <a:solidFill>
                  <a:srgbClr val="5F6380"/>
                </a:solidFill>
                <a:latin typeface="Candara"/>
              </a:rPr>
              <a:t>ДВС-синдром и стратегии профилактики осложнений</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ДВС-синдром: триггеры и патогенез</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22</a:t>
            </a:r>
          </a:p>
        </p:txBody>
      </p:sp>
      <p:sp>
        <p:nvSpPr>
          <p:cNvPr id="9" name="Pentagon 8"/>
          <p:cNvSpPr/>
          <p:nvPr/>
        </p:nvSpPr>
        <p:spPr>
          <a:xfrm>
            <a:off x="640080" y="1965960"/>
            <a:ext cx="2682163" cy="914400"/>
          </a:xfrm>
          <a:prstGeom prst="homePlate">
            <a:avLst/>
          </a:prstGeom>
          <a:solidFill>
            <a:srgbClr val="1F9C8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1965960"/>
            <a:ext cx="1813483" cy="914400"/>
          </a:xfrm>
          <a:prstGeom prst="rect">
            <a:avLst/>
          </a:prstGeom>
          <a:noFill/>
        </p:spPr>
        <p:txBody>
          <a:bodyPr wrap="square" lIns="0" tIns="0" rIns="0" bIns="0" anchor="ctr"/>
          <a:lstStyle/>
          <a:p>
            <a:pPr algn="ctr">
              <a:lnSpc>
                <a:spcPct val="105000"/>
              </a:lnSpc>
            </a:pPr>
            <a:r>
              <a:rPr sz="2800" b="1" dirty="0">
                <a:solidFill>
                  <a:srgbClr val="0B0B0B"/>
                </a:solidFill>
                <a:latin typeface="Georgia"/>
              </a:rPr>
              <a:t>01</a:t>
            </a:r>
          </a:p>
        </p:txBody>
      </p:sp>
      <p:sp>
        <p:nvSpPr>
          <p:cNvPr id="11" name="TextBox 10"/>
          <p:cNvSpPr txBox="1"/>
          <p:nvPr/>
        </p:nvSpPr>
        <p:spPr>
          <a:xfrm>
            <a:off x="731519"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Триггер</a:t>
            </a:r>
          </a:p>
        </p:txBody>
      </p:sp>
      <p:sp>
        <p:nvSpPr>
          <p:cNvPr id="12" name="TextBox 11"/>
          <p:cNvSpPr txBox="1"/>
          <p:nvPr/>
        </p:nvSpPr>
        <p:spPr>
          <a:xfrm>
            <a:off x="731519"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Отслойка плаценты, эмболия околоплодными водами</a:t>
            </a:r>
          </a:p>
        </p:txBody>
      </p:sp>
      <p:sp>
        <p:nvSpPr>
          <p:cNvPr id="13" name="Chevron 12"/>
          <p:cNvSpPr/>
          <p:nvPr/>
        </p:nvSpPr>
        <p:spPr>
          <a:xfrm>
            <a:off x="3367963" y="1965960"/>
            <a:ext cx="2819323" cy="914400"/>
          </a:xfrm>
          <a:prstGeom prst="chevron">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825163" y="1965960"/>
            <a:ext cx="1813483" cy="914400"/>
          </a:xfrm>
          <a:prstGeom prst="rect">
            <a:avLst/>
          </a:prstGeom>
          <a:noFill/>
        </p:spPr>
        <p:txBody>
          <a:bodyPr wrap="square" lIns="0" tIns="0" rIns="0" bIns="0" anchor="ctr"/>
          <a:lstStyle/>
          <a:p>
            <a:pPr algn="ctr">
              <a:lnSpc>
                <a:spcPct val="105000"/>
              </a:lnSpc>
            </a:pPr>
            <a:r>
              <a:rPr sz="2800" b="1" dirty="0">
                <a:solidFill>
                  <a:srgbClr val="FFFFFF"/>
                </a:solidFill>
                <a:latin typeface="Georgia"/>
              </a:rPr>
              <a:t>02</a:t>
            </a:r>
          </a:p>
        </p:txBody>
      </p:sp>
      <p:sp>
        <p:nvSpPr>
          <p:cNvPr id="15" name="TextBox 14"/>
          <p:cNvSpPr txBox="1"/>
          <p:nvPr/>
        </p:nvSpPr>
        <p:spPr>
          <a:xfrm>
            <a:off x="3459403"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Фаза 1</a:t>
            </a:r>
          </a:p>
        </p:txBody>
      </p:sp>
      <p:sp>
        <p:nvSpPr>
          <p:cNvPr id="16" name="TextBox 15"/>
          <p:cNvSpPr txBox="1"/>
          <p:nvPr/>
        </p:nvSpPr>
        <p:spPr>
          <a:xfrm>
            <a:off x="3459403"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Массивный выброс тромбопластина, гиперкоагуляция</a:t>
            </a:r>
          </a:p>
        </p:txBody>
      </p:sp>
      <p:sp>
        <p:nvSpPr>
          <p:cNvPr id="17" name="Chevron 16"/>
          <p:cNvSpPr/>
          <p:nvPr/>
        </p:nvSpPr>
        <p:spPr>
          <a:xfrm>
            <a:off x="6095847" y="1965960"/>
            <a:ext cx="2819323" cy="914400"/>
          </a:xfrm>
          <a:prstGeom prst="chevron">
            <a:avLst/>
          </a:prstGeom>
          <a:solidFill>
            <a:srgbClr val="BE75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553047" y="1965960"/>
            <a:ext cx="1813483" cy="914400"/>
          </a:xfrm>
          <a:prstGeom prst="rect">
            <a:avLst/>
          </a:prstGeom>
          <a:noFill/>
        </p:spPr>
        <p:txBody>
          <a:bodyPr wrap="square" lIns="0" tIns="0" rIns="0" bIns="0" anchor="ctr"/>
          <a:lstStyle/>
          <a:p>
            <a:pPr algn="ctr">
              <a:lnSpc>
                <a:spcPct val="105000"/>
              </a:lnSpc>
            </a:pPr>
            <a:r>
              <a:rPr sz="2800" b="1">
                <a:solidFill>
                  <a:srgbClr val="0B0B0B"/>
                </a:solidFill>
                <a:latin typeface="Georgia"/>
              </a:rPr>
              <a:t>03</a:t>
            </a:r>
          </a:p>
        </p:txBody>
      </p:sp>
      <p:sp>
        <p:nvSpPr>
          <p:cNvPr id="19" name="TextBox 18"/>
          <p:cNvSpPr txBox="1"/>
          <p:nvPr/>
        </p:nvSpPr>
        <p:spPr>
          <a:xfrm>
            <a:off x="6187287"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Фаза 2</a:t>
            </a:r>
          </a:p>
        </p:txBody>
      </p:sp>
      <p:sp>
        <p:nvSpPr>
          <p:cNvPr id="20" name="TextBox 19"/>
          <p:cNvSpPr txBox="1"/>
          <p:nvPr/>
        </p:nvSpPr>
        <p:spPr>
          <a:xfrm>
            <a:off x="6187287"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Истощение факторов свёртывания, гипокоагуляция</a:t>
            </a:r>
          </a:p>
        </p:txBody>
      </p:sp>
      <p:sp>
        <p:nvSpPr>
          <p:cNvPr id="21" name="Chevron 20"/>
          <p:cNvSpPr/>
          <p:nvPr/>
        </p:nvSpPr>
        <p:spPr>
          <a:xfrm>
            <a:off x="8823731" y="1965960"/>
            <a:ext cx="2819323" cy="914400"/>
          </a:xfrm>
          <a:prstGeom prst="chevron">
            <a:avLst/>
          </a:prstGeom>
          <a:solidFill>
            <a:srgbClr val="D843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280931" y="1965960"/>
            <a:ext cx="1813483" cy="914400"/>
          </a:xfrm>
          <a:prstGeom prst="rect">
            <a:avLst/>
          </a:prstGeom>
          <a:noFill/>
        </p:spPr>
        <p:txBody>
          <a:bodyPr wrap="square" lIns="0" tIns="0" rIns="0" bIns="0" anchor="ctr"/>
          <a:lstStyle/>
          <a:p>
            <a:pPr algn="ctr">
              <a:lnSpc>
                <a:spcPct val="105000"/>
              </a:lnSpc>
            </a:pPr>
            <a:r>
              <a:rPr sz="2800" b="1">
                <a:solidFill>
                  <a:srgbClr val="0B0B0B"/>
                </a:solidFill>
                <a:latin typeface="Georgia"/>
              </a:rPr>
              <a:t>04</a:t>
            </a:r>
          </a:p>
        </p:txBody>
      </p:sp>
      <p:sp>
        <p:nvSpPr>
          <p:cNvPr id="23" name="TextBox 22"/>
          <p:cNvSpPr txBox="1"/>
          <p:nvPr/>
        </p:nvSpPr>
        <p:spPr>
          <a:xfrm>
            <a:off x="8915171" y="3246120"/>
            <a:ext cx="2362123" cy="822960"/>
          </a:xfrm>
          <a:prstGeom prst="rect">
            <a:avLst/>
          </a:prstGeom>
          <a:noFill/>
        </p:spPr>
        <p:txBody>
          <a:bodyPr wrap="square" lIns="0" tIns="0" rIns="0" bIns="0" anchor="t"/>
          <a:lstStyle/>
          <a:p>
            <a:pPr algn="l">
              <a:lnSpc>
                <a:spcPct val="105000"/>
              </a:lnSpc>
            </a:pPr>
            <a:r>
              <a:rPr sz="2200" b="1">
                <a:solidFill>
                  <a:srgbClr val="1B1F3B"/>
                </a:solidFill>
                <a:latin typeface="Georgia"/>
              </a:rPr>
              <a:t>Исход</a:t>
            </a:r>
          </a:p>
        </p:txBody>
      </p:sp>
      <p:sp>
        <p:nvSpPr>
          <p:cNvPr id="24" name="TextBox 23"/>
          <p:cNvSpPr txBox="1"/>
          <p:nvPr/>
        </p:nvSpPr>
        <p:spPr>
          <a:xfrm>
            <a:off x="8915171" y="4160520"/>
            <a:ext cx="2362123" cy="2011680"/>
          </a:xfrm>
          <a:prstGeom prst="rect">
            <a:avLst/>
          </a:prstGeom>
          <a:noFill/>
        </p:spPr>
        <p:txBody>
          <a:bodyPr wrap="square" lIns="0" tIns="0" rIns="0" bIns="0" anchor="t"/>
          <a:lstStyle/>
          <a:p>
            <a:pPr algn="l">
              <a:lnSpc>
                <a:spcPct val="105000"/>
              </a:lnSpc>
            </a:pPr>
            <a:r>
              <a:rPr sz="1800" b="0">
                <a:solidFill>
                  <a:srgbClr val="5F6380"/>
                </a:solidFill>
                <a:latin typeface="Candara"/>
              </a:rPr>
              <a:t>Массивное несвёртывающееся кровотечение</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Профилактика геморрагических осложнений</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23</a:t>
            </a:r>
          </a:p>
        </p:txBody>
      </p:sp>
      <p:sp>
        <p:nvSpPr>
          <p:cNvPr id="9" name="Rounded Rectangle 8"/>
          <p:cNvSpPr/>
          <p:nvPr/>
        </p:nvSpPr>
        <p:spPr>
          <a:xfrm>
            <a:off x="640080"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Тщательный сбор гематологического анамнеза при постановке на учёт</a:t>
            </a:r>
          </a:p>
        </p:txBody>
      </p:sp>
      <p:sp>
        <p:nvSpPr>
          <p:cNvPr id="12" name="Rounded Rectangle 11"/>
          <p:cNvSpPr/>
          <p:nvPr/>
        </p:nvSpPr>
        <p:spPr>
          <a:xfrm>
            <a:off x="640080"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Скрининг коагулограммы и ферритина в каждом триместре</a:t>
            </a:r>
          </a:p>
        </p:txBody>
      </p:sp>
      <p:sp>
        <p:nvSpPr>
          <p:cNvPr id="15" name="Rounded Rectangle 14"/>
          <p:cNvSpPr/>
          <p:nvPr/>
        </p:nvSpPr>
        <p:spPr>
          <a:xfrm>
            <a:off x="640080" y="4724399"/>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524012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724399"/>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Коррекция анемии до уровня гемоглобина выше ста десяти</a:t>
            </a:r>
          </a:p>
        </p:txBody>
      </p:sp>
      <p:sp>
        <p:nvSpPr>
          <p:cNvPr id="18" name="Rounded Rectangle 17"/>
          <p:cNvSpPr/>
          <p:nvPr/>
        </p:nvSpPr>
        <p:spPr>
          <a:xfrm>
            <a:off x="6415887" y="192024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690207" y="243596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47407" y="192024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Междисциплинарное ведение пациенток с тяжёлыми коагулопатиями</a:t>
            </a:r>
          </a:p>
        </p:txBody>
      </p:sp>
      <p:sp>
        <p:nvSpPr>
          <p:cNvPr id="21" name="Rounded Rectangle 20"/>
          <p:cNvSpPr/>
          <p:nvPr/>
        </p:nvSpPr>
        <p:spPr>
          <a:xfrm>
            <a:off x="6415887" y="3322320"/>
            <a:ext cx="5135727" cy="117774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838041"/>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322320"/>
            <a:ext cx="4221327" cy="1177747"/>
          </a:xfrm>
          <a:prstGeom prst="rect">
            <a:avLst/>
          </a:prstGeom>
          <a:noFill/>
        </p:spPr>
        <p:txBody>
          <a:bodyPr wrap="square" lIns="0" tIns="0" rIns="0" bIns="0" anchor="ctr"/>
          <a:lstStyle/>
          <a:p>
            <a:pPr algn="l">
              <a:lnSpc>
                <a:spcPct val="105000"/>
              </a:lnSpc>
            </a:pPr>
            <a:r>
              <a:rPr sz="2400" b="0">
                <a:solidFill>
                  <a:srgbClr val="1B1F3B"/>
                </a:solidFill>
                <a:latin typeface="Candara"/>
              </a:rPr>
              <a:t>Готовность банка крови к экстренному восполнению дефицита</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Ключевые выводы</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24</a:t>
            </a:r>
          </a:p>
        </p:txBody>
      </p:sp>
      <p:sp>
        <p:nvSpPr>
          <p:cNvPr id="9" name="Rounded Rectangle 8"/>
          <p:cNvSpPr/>
          <p:nvPr/>
        </p:nvSpPr>
        <p:spPr>
          <a:xfrm>
            <a:off x="640080" y="1874519"/>
            <a:ext cx="10911535" cy="69201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1874519"/>
            <a:ext cx="1005840" cy="692017"/>
          </a:xfrm>
          <a:prstGeom prst="rect">
            <a:avLst/>
          </a:prstGeom>
          <a:noFill/>
        </p:spPr>
        <p:txBody>
          <a:bodyPr wrap="square" lIns="0" tIns="0" rIns="0" bIns="0" anchor="ctr"/>
          <a:lstStyle/>
          <a:p>
            <a:pPr algn="l">
              <a:lnSpc>
                <a:spcPct val="105000"/>
              </a:lnSpc>
            </a:pPr>
            <a:r>
              <a:rPr sz="3200" b="1">
                <a:solidFill>
                  <a:srgbClr val="2447D6"/>
                </a:solidFill>
                <a:latin typeface="Georgia"/>
              </a:rPr>
              <a:t>01</a:t>
            </a:r>
          </a:p>
        </p:txBody>
      </p:sp>
      <p:sp>
        <p:nvSpPr>
          <p:cNvPr id="11" name="TextBox 10"/>
          <p:cNvSpPr txBox="1"/>
          <p:nvPr/>
        </p:nvSpPr>
        <p:spPr>
          <a:xfrm>
            <a:off x="2103120" y="1874519"/>
            <a:ext cx="9174175" cy="692017"/>
          </a:xfrm>
          <a:prstGeom prst="rect">
            <a:avLst/>
          </a:prstGeom>
          <a:noFill/>
        </p:spPr>
        <p:txBody>
          <a:bodyPr wrap="square" lIns="0" tIns="0" rIns="0" bIns="0" anchor="ctr"/>
          <a:lstStyle/>
          <a:p>
            <a:pPr algn="l">
              <a:lnSpc>
                <a:spcPct val="105000"/>
              </a:lnSpc>
            </a:pPr>
            <a:r>
              <a:rPr sz="2100" b="0">
                <a:solidFill>
                  <a:srgbClr val="1B1F3B"/>
                </a:solidFill>
                <a:latin typeface="Candara"/>
              </a:rPr>
              <a:t>ЖДА требует активного скрининга и ранней коррекции препаратами железа</a:t>
            </a:r>
          </a:p>
        </p:txBody>
      </p:sp>
      <p:sp>
        <p:nvSpPr>
          <p:cNvPr id="12" name="Rounded Rectangle 11"/>
          <p:cNvSpPr/>
          <p:nvPr/>
        </p:nvSpPr>
        <p:spPr>
          <a:xfrm>
            <a:off x="640080" y="2660903"/>
            <a:ext cx="10911535" cy="69201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14400" y="2660903"/>
            <a:ext cx="1005840" cy="692017"/>
          </a:xfrm>
          <a:prstGeom prst="rect">
            <a:avLst/>
          </a:prstGeom>
          <a:noFill/>
        </p:spPr>
        <p:txBody>
          <a:bodyPr wrap="square" lIns="0" tIns="0" rIns="0" bIns="0" anchor="ctr"/>
          <a:lstStyle/>
          <a:p>
            <a:pPr algn="l">
              <a:lnSpc>
                <a:spcPct val="105000"/>
              </a:lnSpc>
            </a:pPr>
            <a:r>
              <a:rPr sz="3200" b="1">
                <a:solidFill>
                  <a:srgbClr val="2447D6"/>
                </a:solidFill>
                <a:latin typeface="Georgia"/>
              </a:rPr>
              <a:t>02</a:t>
            </a:r>
          </a:p>
        </p:txBody>
      </p:sp>
      <p:sp>
        <p:nvSpPr>
          <p:cNvPr id="14" name="TextBox 13"/>
          <p:cNvSpPr txBox="1"/>
          <p:nvPr/>
        </p:nvSpPr>
        <p:spPr>
          <a:xfrm>
            <a:off x="2103120" y="2660903"/>
            <a:ext cx="9174175" cy="692017"/>
          </a:xfrm>
          <a:prstGeom prst="rect">
            <a:avLst/>
          </a:prstGeom>
          <a:noFill/>
        </p:spPr>
        <p:txBody>
          <a:bodyPr wrap="square" lIns="0" tIns="0" rIns="0" bIns="0" anchor="ctr"/>
          <a:lstStyle/>
          <a:p>
            <a:pPr algn="l">
              <a:lnSpc>
                <a:spcPct val="105000"/>
              </a:lnSpc>
            </a:pPr>
            <a:r>
              <a:rPr sz="2100" b="0">
                <a:solidFill>
                  <a:srgbClr val="1B1F3B"/>
                </a:solidFill>
                <a:latin typeface="Candara"/>
              </a:rPr>
              <a:t>Гестационная тромбоцитопения доброкачественна и не требует лечения</a:t>
            </a:r>
          </a:p>
        </p:txBody>
      </p:sp>
      <p:sp>
        <p:nvSpPr>
          <p:cNvPr id="15" name="Rounded Rectangle 14"/>
          <p:cNvSpPr/>
          <p:nvPr/>
        </p:nvSpPr>
        <p:spPr>
          <a:xfrm>
            <a:off x="640080" y="3447287"/>
            <a:ext cx="10911535" cy="69201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4400" y="3447287"/>
            <a:ext cx="1005840" cy="692017"/>
          </a:xfrm>
          <a:prstGeom prst="rect">
            <a:avLst/>
          </a:prstGeom>
          <a:noFill/>
        </p:spPr>
        <p:txBody>
          <a:bodyPr wrap="square" lIns="0" tIns="0" rIns="0" bIns="0" anchor="ctr"/>
          <a:lstStyle/>
          <a:p>
            <a:pPr algn="l">
              <a:lnSpc>
                <a:spcPct val="105000"/>
              </a:lnSpc>
            </a:pPr>
            <a:r>
              <a:rPr sz="3200" b="1">
                <a:solidFill>
                  <a:srgbClr val="2447D6"/>
                </a:solidFill>
                <a:latin typeface="Georgia"/>
              </a:rPr>
              <a:t>03</a:t>
            </a:r>
          </a:p>
        </p:txBody>
      </p:sp>
      <p:sp>
        <p:nvSpPr>
          <p:cNvPr id="17" name="TextBox 16"/>
          <p:cNvSpPr txBox="1"/>
          <p:nvPr/>
        </p:nvSpPr>
        <p:spPr>
          <a:xfrm>
            <a:off x="2103120" y="3447287"/>
            <a:ext cx="9174175" cy="692017"/>
          </a:xfrm>
          <a:prstGeom prst="rect">
            <a:avLst/>
          </a:prstGeom>
          <a:noFill/>
        </p:spPr>
        <p:txBody>
          <a:bodyPr wrap="square" lIns="0" tIns="0" rIns="0" bIns="0" anchor="ctr"/>
          <a:lstStyle/>
          <a:p>
            <a:pPr algn="l">
              <a:lnSpc>
                <a:spcPct val="105000"/>
              </a:lnSpc>
            </a:pPr>
            <a:r>
              <a:rPr sz="2100" b="0">
                <a:solidFill>
                  <a:srgbClr val="1B1F3B"/>
                </a:solidFill>
                <a:latin typeface="Candara"/>
              </a:rPr>
              <a:t>ИТП и преэклампсия нуждаются в строгом контроле и терапии</a:t>
            </a:r>
          </a:p>
        </p:txBody>
      </p:sp>
      <p:sp>
        <p:nvSpPr>
          <p:cNvPr id="18" name="Rounded Rectangle 17"/>
          <p:cNvSpPr/>
          <p:nvPr/>
        </p:nvSpPr>
        <p:spPr>
          <a:xfrm>
            <a:off x="640080" y="4233672"/>
            <a:ext cx="10911535" cy="69201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4400" y="4233672"/>
            <a:ext cx="1005840" cy="692017"/>
          </a:xfrm>
          <a:prstGeom prst="rect">
            <a:avLst/>
          </a:prstGeom>
          <a:noFill/>
        </p:spPr>
        <p:txBody>
          <a:bodyPr wrap="square" lIns="0" tIns="0" rIns="0" bIns="0" anchor="ctr"/>
          <a:lstStyle/>
          <a:p>
            <a:pPr algn="l">
              <a:lnSpc>
                <a:spcPct val="105000"/>
              </a:lnSpc>
            </a:pPr>
            <a:r>
              <a:rPr sz="3200" b="1">
                <a:solidFill>
                  <a:srgbClr val="2447D6"/>
                </a:solidFill>
                <a:latin typeface="Georgia"/>
              </a:rPr>
              <a:t>04</a:t>
            </a:r>
          </a:p>
        </p:txBody>
      </p:sp>
      <p:sp>
        <p:nvSpPr>
          <p:cNvPr id="20" name="TextBox 19"/>
          <p:cNvSpPr txBox="1"/>
          <p:nvPr/>
        </p:nvSpPr>
        <p:spPr>
          <a:xfrm>
            <a:off x="2103120" y="4233672"/>
            <a:ext cx="9174175" cy="692017"/>
          </a:xfrm>
          <a:prstGeom prst="rect">
            <a:avLst/>
          </a:prstGeom>
          <a:noFill/>
        </p:spPr>
        <p:txBody>
          <a:bodyPr wrap="square" lIns="0" tIns="0" rIns="0" bIns="0" anchor="ctr"/>
          <a:lstStyle/>
          <a:p>
            <a:pPr algn="l">
              <a:lnSpc>
                <a:spcPct val="105000"/>
              </a:lnSpc>
            </a:pPr>
            <a:r>
              <a:rPr sz="2100" b="0">
                <a:solidFill>
                  <a:srgbClr val="1B1F3B"/>
                </a:solidFill>
                <a:latin typeface="Candara"/>
              </a:rPr>
              <a:t>При болезни Виллебранда главный риск — послеродовое кровотечение</a:t>
            </a:r>
          </a:p>
        </p:txBody>
      </p:sp>
      <p:sp>
        <p:nvSpPr>
          <p:cNvPr id="21" name="Rounded Rectangle 20"/>
          <p:cNvSpPr/>
          <p:nvPr/>
        </p:nvSpPr>
        <p:spPr>
          <a:xfrm>
            <a:off x="640080" y="5020056"/>
            <a:ext cx="10911535" cy="692017"/>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14400" y="5020056"/>
            <a:ext cx="1005840" cy="692017"/>
          </a:xfrm>
          <a:prstGeom prst="rect">
            <a:avLst/>
          </a:prstGeom>
          <a:noFill/>
        </p:spPr>
        <p:txBody>
          <a:bodyPr wrap="square" lIns="0" tIns="0" rIns="0" bIns="0" anchor="ctr"/>
          <a:lstStyle/>
          <a:p>
            <a:pPr algn="l">
              <a:lnSpc>
                <a:spcPct val="105000"/>
              </a:lnSpc>
            </a:pPr>
            <a:r>
              <a:rPr sz="3200" b="1">
                <a:solidFill>
                  <a:srgbClr val="2447D6"/>
                </a:solidFill>
                <a:latin typeface="Georgia"/>
              </a:rPr>
              <a:t>05</a:t>
            </a:r>
          </a:p>
        </p:txBody>
      </p:sp>
      <p:sp>
        <p:nvSpPr>
          <p:cNvPr id="23" name="TextBox 22"/>
          <p:cNvSpPr txBox="1"/>
          <p:nvPr/>
        </p:nvSpPr>
        <p:spPr>
          <a:xfrm>
            <a:off x="2103120" y="5020056"/>
            <a:ext cx="9174175" cy="692017"/>
          </a:xfrm>
          <a:prstGeom prst="rect">
            <a:avLst/>
          </a:prstGeom>
          <a:noFill/>
        </p:spPr>
        <p:txBody>
          <a:bodyPr wrap="square" lIns="0" tIns="0" rIns="0" bIns="0" anchor="ctr"/>
          <a:lstStyle/>
          <a:p>
            <a:pPr algn="l">
              <a:lnSpc>
                <a:spcPct val="105000"/>
              </a:lnSpc>
            </a:pPr>
            <a:r>
              <a:rPr sz="2100" b="0">
                <a:solidFill>
                  <a:srgbClr val="1B1F3B"/>
                </a:solidFill>
                <a:latin typeface="Candara"/>
              </a:rPr>
              <a:t>Профилактика осложнений основана на ранней диагностике</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Вопросы для обсуждения</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25</a:t>
            </a:r>
          </a:p>
        </p:txBody>
      </p:sp>
      <p:sp>
        <p:nvSpPr>
          <p:cNvPr id="9" name="Rounded Rectangle 8"/>
          <p:cNvSpPr/>
          <p:nvPr/>
        </p:nvSpPr>
        <p:spPr>
          <a:xfrm>
            <a:off x="640080" y="1920240"/>
            <a:ext cx="10911535" cy="88331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14400" y="2288743"/>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1B1F3B"/>
                </a:solidFill>
                <a:latin typeface="Candara"/>
              </a:rPr>
              <a:t>Каковы пороговые значения гемоглобина для диагностики анемии по триместрам?</a:t>
            </a:r>
          </a:p>
        </p:txBody>
      </p:sp>
      <p:sp>
        <p:nvSpPr>
          <p:cNvPr id="12" name="Rounded Rectangle 11"/>
          <p:cNvSpPr/>
          <p:nvPr/>
        </p:nvSpPr>
        <p:spPr>
          <a:xfrm>
            <a:off x="640080" y="2971800"/>
            <a:ext cx="10911535" cy="88331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14400" y="3340303"/>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1B1F3B"/>
                </a:solidFill>
                <a:latin typeface="Candara"/>
              </a:rPr>
              <a:t>В чём принципиальное отличие гестационной тромбоцитопении от ИТП?</a:t>
            </a:r>
          </a:p>
        </p:txBody>
      </p:sp>
      <p:sp>
        <p:nvSpPr>
          <p:cNvPr id="15" name="Rounded Rectangle 14"/>
          <p:cNvSpPr/>
          <p:nvPr/>
        </p:nvSpPr>
        <p:spPr>
          <a:xfrm>
            <a:off x="640080" y="4023360"/>
            <a:ext cx="10911535" cy="88331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14400" y="4391863"/>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1B1F3B"/>
                </a:solidFill>
                <a:latin typeface="Candara"/>
              </a:rPr>
              <a:t>Почему уровень фактора Виллебранда растёт при беременности?</a:t>
            </a:r>
          </a:p>
        </p:txBody>
      </p:sp>
      <p:sp>
        <p:nvSpPr>
          <p:cNvPr id="18" name="Rounded Rectangle 17"/>
          <p:cNvSpPr/>
          <p:nvPr/>
        </p:nvSpPr>
        <p:spPr>
          <a:xfrm>
            <a:off x="640080" y="5074920"/>
            <a:ext cx="10911535" cy="883310"/>
          </a:xfrm>
          <a:prstGeom prst="roundRect">
            <a:avLst>
              <a:gd name="adj" fmla="val 1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914400" y="5443423"/>
            <a:ext cx="146304" cy="146304"/>
          </a:xfrm>
          <a:prstGeom prst="ellipse">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1B1F3B"/>
                </a:solidFill>
                <a:latin typeface="Candara"/>
              </a:rPr>
              <a:t>Каковы первые действия при подозрении на HELLP-синдром?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6F1E7"/>
        </a:solidFill>
        <a:effectLst/>
      </p:bgPr>
    </p:bg>
    <p:spTree>
      <p:nvGrpSpPr>
        <p:cNvPr id="1" name=""/>
        <p:cNvGrpSpPr/>
        <p:nvPr/>
      </p:nvGrpSpPr>
      <p:grpSpPr>
        <a:xfrm>
          <a:off x="0" y="0"/>
          <a:ext cx="0" cy="0"/>
          <a:chOff x="0" y="0"/>
          <a:chExt cx="0" cy="0"/>
        </a:xfrm>
      </p:grpSpPr>
      <p:sp>
        <p:nvSpPr>
          <p:cNvPr id="2" name="Oval 1"/>
          <p:cNvSpPr/>
          <p:nvPr/>
        </p:nvSpPr>
        <p:spPr>
          <a:xfrm>
            <a:off x="9082735" y="-1737360"/>
            <a:ext cx="4206240" cy="4206240"/>
          </a:xfrm>
          <a:prstGeom prst="ellipse">
            <a:avLst/>
          </a:prstGeom>
          <a:noFill/>
          <a:ln w="19050">
            <a:solidFill>
              <a:srgbClr val="98A4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457200"/>
            <a:ext cx="12191695" cy="10972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457200"/>
            <a:ext cx="228600" cy="1097280"/>
          </a:xfrm>
          <a:prstGeom prst="rect">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57200"/>
            <a:ext cx="10911535" cy="1097280"/>
          </a:xfrm>
          <a:prstGeom prst="rect">
            <a:avLst/>
          </a:prstGeom>
          <a:noFill/>
        </p:spPr>
        <p:txBody>
          <a:bodyPr wrap="square" lIns="0" tIns="0" rIns="0" bIns="0" anchor="ctr"/>
          <a:lstStyle/>
          <a:p>
            <a:pPr algn="l">
              <a:lnSpc>
                <a:spcPct val="105000"/>
              </a:lnSpc>
            </a:pPr>
            <a:r>
              <a:rPr sz="3400" b="1">
                <a:solidFill>
                  <a:srgbClr val="1B1F3B"/>
                </a:solidFill>
                <a:latin typeface="Georgia"/>
              </a:rPr>
              <a:t>Источники</a:t>
            </a: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5F6380"/>
                </a:solidFill>
                <a:latin typeface="Candara"/>
              </a:rPr>
              <a:t>Заболевания крови у беременных</a:t>
            </a:r>
          </a:p>
        </p:txBody>
      </p:sp>
      <p:sp>
        <p:nvSpPr>
          <p:cNvPr id="7" name="Rounded Rectangle 6"/>
          <p:cNvSpPr/>
          <p:nvPr/>
        </p:nvSpPr>
        <p:spPr>
          <a:xfrm>
            <a:off x="11002975" y="6309360"/>
            <a:ext cx="548640" cy="310896"/>
          </a:xfrm>
          <a:prstGeom prst="roundRect">
            <a:avLst>
              <a:gd name="adj" fmla="val 30000"/>
            </a:avLst>
          </a:prstGeom>
          <a:solidFill>
            <a:srgbClr val="244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Georgia"/>
              </a:rPr>
              <a:t>26</a:t>
            </a:r>
          </a:p>
        </p:txBody>
      </p:sp>
      <p:sp>
        <p:nvSpPr>
          <p:cNvPr id="9" name="TextBox 8"/>
          <p:cNvSpPr txBox="1"/>
          <p:nvPr/>
        </p:nvSpPr>
        <p:spPr>
          <a:xfrm>
            <a:off x="640080" y="1783080"/>
            <a:ext cx="411480" cy="689457"/>
          </a:xfrm>
          <a:prstGeom prst="rect">
            <a:avLst/>
          </a:prstGeom>
          <a:noFill/>
        </p:spPr>
        <p:txBody>
          <a:bodyPr wrap="square" lIns="0" tIns="0" rIns="0" bIns="0" anchor="t"/>
          <a:lstStyle/>
          <a:p>
            <a:pPr algn="l">
              <a:lnSpc>
                <a:spcPct val="105000"/>
              </a:lnSpc>
            </a:pPr>
            <a:r>
              <a:rPr sz="1500" b="1">
                <a:solidFill>
                  <a:srgbClr val="2447D6"/>
                </a:solidFill>
                <a:latin typeface="Georgia"/>
              </a:rPr>
              <a:t>1</a:t>
            </a:r>
          </a:p>
        </p:txBody>
      </p:sp>
      <p:sp>
        <p:nvSpPr>
          <p:cNvPr id="10" name="TextBox 9"/>
          <p:cNvSpPr txBox="1"/>
          <p:nvPr/>
        </p:nvSpPr>
        <p:spPr>
          <a:xfrm>
            <a:off x="1143000" y="1783080"/>
            <a:ext cx="10408615" cy="634593"/>
          </a:xfrm>
          <a:prstGeom prst="rect">
            <a:avLst/>
          </a:prstGeom>
          <a:noFill/>
        </p:spPr>
        <p:txBody>
          <a:bodyPr wrap="square" lIns="0" tIns="0" rIns="0" bIns="0" anchor="t"/>
          <a:lstStyle/>
          <a:p>
            <a:pPr algn="l">
              <a:lnSpc>
                <a:spcPct val="105000"/>
              </a:lnSpc>
            </a:pPr>
            <a:r>
              <a:rPr sz="1500" b="0">
                <a:solidFill>
                  <a:srgbClr val="5F6380"/>
                </a:solidFill>
                <a:latin typeface="Candara"/>
              </a:rPr>
              <a:t>Министерство здравоохранения РФ. Клинические рекомендации «Железодефицитная анемия». 2024. https://pediatrhelp.ru/klinicheskie-rekomendaczii/gematologiya-onkogematologiya/zhelezodeficzitnaya-anemiya-kr-2024/</a:t>
            </a:r>
          </a:p>
        </p:txBody>
      </p:sp>
      <p:sp>
        <p:nvSpPr>
          <p:cNvPr id="11" name="TextBox 10"/>
          <p:cNvSpPr txBox="1"/>
          <p:nvPr/>
        </p:nvSpPr>
        <p:spPr>
          <a:xfrm>
            <a:off x="640080" y="2472537"/>
            <a:ext cx="411480" cy="689457"/>
          </a:xfrm>
          <a:prstGeom prst="rect">
            <a:avLst/>
          </a:prstGeom>
          <a:noFill/>
        </p:spPr>
        <p:txBody>
          <a:bodyPr wrap="square" lIns="0" tIns="0" rIns="0" bIns="0" anchor="t"/>
          <a:lstStyle/>
          <a:p>
            <a:pPr algn="l">
              <a:lnSpc>
                <a:spcPct val="105000"/>
              </a:lnSpc>
            </a:pPr>
            <a:r>
              <a:rPr sz="1500" b="1">
                <a:solidFill>
                  <a:srgbClr val="2447D6"/>
                </a:solidFill>
                <a:latin typeface="Georgia"/>
              </a:rPr>
              <a:t>2</a:t>
            </a:r>
          </a:p>
        </p:txBody>
      </p:sp>
      <p:sp>
        <p:nvSpPr>
          <p:cNvPr id="12" name="TextBox 11"/>
          <p:cNvSpPr txBox="1"/>
          <p:nvPr/>
        </p:nvSpPr>
        <p:spPr>
          <a:xfrm>
            <a:off x="1143000" y="2472537"/>
            <a:ext cx="10408615" cy="634593"/>
          </a:xfrm>
          <a:prstGeom prst="rect">
            <a:avLst/>
          </a:prstGeom>
          <a:noFill/>
        </p:spPr>
        <p:txBody>
          <a:bodyPr wrap="square" lIns="0" tIns="0" rIns="0" bIns="0" anchor="t"/>
          <a:lstStyle/>
          <a:p>
            <a:pPr algn="l">
              <a:lnSpc>
                <a:spcPct val="105000"/>
              </a:lnSpc>
            </a:pPr>
            <a:r>
              <a:rPr sz="1500" b="0">
                <a:solidFill>
                  <a:srgbClr val="5F6380"/>
                </a:solidFill>
                <a:latin typeface="Candara"/>
              </a:rPr>
              <a:t>Министерство здравоохранения РФ. Клинические рекомендации «Нормальная беременность». 2023. https://www.rmj.ru/articles/akusherstvo/Novye_podhody_v_lechenii_i_profilaktike_anemii_beremennyh/</a:t>
            </a:r>
          </a:p>
        </p:txBody>
      </p:sp>
      <p:sp>
        <p:nvSpPr>
          <p:cNvPr id="13" name="TextBox 12"/>
          <p:cNvSpPr txBox="1"/>
          <p:nvPr/>
        </p:nvSpPr>
        <p:spPr>
          <a:xfrm>
            <a:off x="640080" y="3161995"/>
            <a:ext cx="411480" cy="689457"/>
          </a:xfrm>
          <a:prstGeom prst="rect">
            <a:avLst/>
          </a:prstGeom>
          <a:noFill/>
        </p:spPr>
        <p:txBody>
          <a:bodyPr wrap="square" lIns="0" tIns="0" rIns="0" bIns="0" anchor="t"/>
          <a:lstStyle/>
          <a:p>
            <a:pPr algn="l">
              <a:lnSpc>
                <a:spcPct val="105000"/>
              </a:lnSpc>
            </a:pPr>
            <a:r>
              <a:rPr sz="1500" b="1">
                <a:solidFill>
                  <a:srgbClr val="2447D6"/>
                </a:solidFill>
                <a:latin typeface="Georgia"/>
              </a:rPr>
              <a:t>3</a:t>
            </a:r>
          </a:p>
        </p:txBody>
      </p:sp>
      <p:sp>
        <p:nvSpPr>
          <p:cNvPr id="14" name="TextBox 13"/>
          <p:cNvSpPr txBox="1"/>
          <p:nvPr/>
        </p:nvSpPr>
        <p:spPr>
          <a:xfrm>
            <a:off x="1143000" y="3161995"/>
            <a:ext cx="10408615" cy="634593"/>
          </a:xfrm>
          <a:prstGeom prst="rect">
            <a:avLst/>
          </a:prstGeom>
          <a:noFill/>
        </p:spPr>
        <p:txBody>
          <a:bodyPr wrap="square" lIns="0" tIns="0" rIns="0" bIns="0" anchor="t"/>
          <a:lstStyle/>
          <a:p>
            <a:pPr algn="l">
              <a:lnSpc>
                <a:spcPct val="105000"/>
              </a:lnSpc>
            </a:pPr>
            <a:r>
              <a:rPr sz="1500" b="0">
                <a:solidFill>
                  <a:srgbClr val="5F6380"/>
                </a:solidFill>
                <a:latin typeface="Candara"/>
              </a:rPr>
              <a:t>Национальное гематологическое общество. Клинические рекомендации «Болезнь Виллебранда». 2024. https://xn--80aafla1ahtef3a7eg.xn--p1ai/cr/123-bolezn-villebranda</a:t>
            </a:r>
          </a:p>
        </p:txBody>
      </p:sp>
      <p:sp>
        <p:nvSpPr>
          <p:cNvPr id="15" name="TextBox 14"/>
          <p:cNvSpPr txBox="1"/>
          <p:nvPr/>
        </p:nvSpPr>
        <p:spPr>
          <a:xfrm>
            <a:off x="640080" y="3851452"/>
            <a:ext cx="411480" cy="689457"/>
          </a:xfrm>
          <a:prstGeom prst="rect">
            <a:avLst/>
          </a:prstGeom>
          <a:noFill/>
        </p:spPr>
        <p:txBody>
          <a:bodyPr wrap="square" lIns="0" tIns="0" rIns="0" bIns="0" anchor="t"/>
          <a:lstStyle/>
          <a:p>
            <a:pPr algn="l">
              <a:lnSpc>
                <a:spcPct val="105000"/>
              </a:lnSpc>
            </a:pPr>
            <a:r>
              <a:rPr sz="1500" b="1">
                <a:solidFill>
                  <a:srgbClr val="2447D6"/>
                </a:solidFill>
                <a:latin typeface="Georgia"/>
              </a:rPr>
              <a:t>4</a:t>
            </a:r>
          </a:p>
        </p:txBody>
      </p:sp>
      <p:sp>
        <p:nvSpPr>
          <p:cNvPr id="16" name="TextBox 15"/>
          <p:cNvSpPr txBox="1"/>
          <p:nvPr/>
        </p:nvSpPr>
        <p:spPr>
          <a:xfrm>
            <a:off x="1143000" y="3851452"/>
            <a:ext cx="10408615" cy="634593"/>
          </a:xfrm>
          <a:prstGeom prst="rect">
            <a:avLst/>
          </a:prstGeom>
          <a:noFill/>
        </p:spPr>
        <p:txBody>
          <a:bodyPr wrap="square" lIns="0" tIns="0" rIns="0" bIns="0" anchor="t"/>
          <a:lstStyle/>
          <a:p>
            <a:pPr algn="l">
              <a:lnSpc>
                <a:spcPct val="105000"/>
              </a:lnSpc>
            </a:pPr>
            <a:r>
              <a:rPr sz="1500" b="0">
                <a:solidFill>
                  <a:srgbClr val="5F6380"/>
                </a:solidFill>
                <a:latin typeface="Candara"/>
              </a:rPr>
              <a:t>Журнал «Акушерство и гинекология». Тромбоцитопения в акушерской практике: современные аспекты. 2024. https://cyberleninka.ru/article/n/trombotsitopeniya-v-akusherskoy-praktike/pdf</a:t>
            </a:r>
          </a:p>
        </p:txBody>
      </p:sp>
      <p:sp>
        <p:nvSpPr>
          <p:cNvPr id="17" name="TextBox 16"/>
          <p:cNvSpPr txBox="1"/>
          <p:nvPr/>
        </p:nvSpPr>
        <p:spPr>
          <a:xfrm>
            <a:off x="640080" y="4540910"/>
            <a:ext cx="411480" cy="689457"/>
          </a:xfrm>
          <a:prstGeom prst="rect">
            <a:avLst/>
          </a:prstGeom>
          <a:noFill/>
        </p:spPr>
        <p:txBody>
          <a:bodyPr wrap="square" lIns="0" tIns="0" rIns="0" bIns="0" anchor="t"/>
          <a:lstStyle/>
          <a:p>
            <a:pPr algn="l">
              <a:lnSpc>
                <a:spcPct val="105000"/>
              </a:lnSpc>
            </a:pPr>
            <a:r>
              <a:rPr sz="1500" b="1">
                <a:solidFill>
                  <a:srgbClr val="2447D6"/>
                </a:solidFill>
                <a:latin typeface="Georgia"/>
              </a:rPr>
              <a:t>5</a:t>
            </a:r>
          </a:p>
        </p:txBody>
      </p:sp>
      <p:sp>
        <p:nvSpPr>
          <p:cNvPr id="18" name="TextBox 17"/>
          <p:cNvSpPr txBox="1"/>
          <p:nvPr/>
        </p:nvSpPr>
        <p:spPr>
          <a:xfrm>
            <a:off x="1143000" y="4540910"/>
            <a:ext cx="10408615" cy="634593"/>
          </a:xfrm>
          <a:prstGeom prst="rect">
            <a:avLst/>
          </a:prstGeom>
          <a:noFill/>
        </p:spPr>
        <p:txBody>
          <a:bodyPr wrap="square" lIns="0" tIns="0" rIns="0" bIns="0" anchor="t"/>
          <a:lstStyle/>
          <a:p>
            <a:pPr algn="l">
              <a:lnSpc>
                <a:spcPct val="105000"/>
              </a:lnSpc>
            </a:pPr>
            <a:r>
              <a:rPr sz="1500" b="0">
                <a:solidFill>
                  <a:srgbClr val="5F6380"/>
                </a:solidFill>
                <a:latin typeface="Candara"/>
              </a:rPr>
              <a:t>Российское общество гематологов. Эпидемиология и диагностика наследственных коагулопатий. 2024. https://www.risksafety.ru/jour/article/view/477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Georg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TotalTime>
  <Words>2266</Words>
  <Application>Microsoft Office PowerPoint</Application>
  <PresentationFormat>Широкоэкранный</PresentationFormat>
  <Paragraphs>287</Paragraphs>
  <Slides>26</Slides>
  <Notes>25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Candara</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2026-10-04T10:45:47Z</dcterms:modified>
  <cp:category/>
</cp:coreProperties>
</file>