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7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Сердечный выброс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gradFill rotWithShape="1">
                <a:gsLst>
                  <a:gs pos="0">
                    <a:srgbClr val="C47E09"/>
                  </a:gs>
                  <a:gs pos="100000">
                    <a:srgbClr val="E2BE84"/>
                  </a:gs>
                </a:gsLst>
                <a:lin ang="16200000" scaled="0"/>
              </a:gradFill>
            </c:spPr>
            <c:extLst>
              <c:ext xmlns:c16="http://schemas.microsoft.com/office/drawing/2014/chart" uri="{C3380CC4-5D6E-409C-BE32-E72D297353CC}">
                <c16:uniqueId val="{00000001-D6D1-4465-9FFA-32384A3E7874}"/>
              </c:ext>
            </c:extLst>
          </c:dPt>
          <c:dPt>
            <c:idx val="1"/>
            <c:invertIfNegative val="1"/>
            <c:bubble3D val="0"/>
            <c:spPr>
              <a:gradFill rotWithShape="1">
                <a:gsLst>
                  <a:gs pos="0">
                    <a:srgbClr val="0E9F6E"/>
                  </a:gs>
                  <a:gs pos="100000">
                    <a:srgbClr val="86CFB6"/>
                  </a:gs>
                </a:gsLst>
                <a:lin ang="16200000" scaled="0"/>
              </a:gradFill>
            </c:spPr>
            <c:extLst>
              <c:ext xmlns:c16="http://schemas.microsoft.com/office/drawing/2014/chart" uri="{C3380CC4-5D6E-409C-BE32-E72D297353CC}">
                <c16:uniqueId val="{00000003-D6D1-4465-9FFA-32384A3E7874}"/>
              </c:ext>
            </c:extLst>
          </c:dPt>
          <c:dPt>
            <c:idx val="2"/>
            <c:invertIfNegative val="1"/>
            <c:bubble3D val="0"/>
            <c:spPr>
              <a:gradFill rotWithShape="1">
                <a:gsLst>
                  <a:gs pos="0">
                    <a:srgbClr val="DC2626"/>
                  </a:gs>
                  <a:gs pos="100000">
                    <a:srgbClr val="EE9292"/>
                  </a:gs>
                </a:gsLst>
                <a:lin ang="16200000" scaled="0"/>
              </a:gradFill>
            </c:spPr>
            <c:extLst>
              <c:ext xmlns:c16="http://schemas.microsoft.com/office/drawing/2014/chart" uri="{C3380CC4-5D6E-409C-BE32-E72D297353CC}">
                <c16:uniqueId val="{00000005-D6D1-4465-9FFA-32384A3E7874}"/>
              </c:ext>
            </c:extLst>
          </c:dPt>
          <c:dPt>
            <c:idx val="3"/>
            <c:invertIfNegative val="1"/>
            <c:bubble3D val="0"/>
            <c:spPr>
              <a:gradFill rotWithShape="1">
                <a:gsLst>
                  <a:gs pos="0">
                    <a:srgbClr val="2563EB"/>
                  </a:gs>
                  <a:gs pos="100000">
                    <a:srgbClr val="92B1F5"/>
                  </a:gs>
                </a:gsLst>
                <a:lin ang="16200000" scaled="0"/>
              </a:gradFill>
            </c:spPr>
            <c:extLst>
              <c:ext xmlns:c16="http://schemas.microsoft.com/office/drawing/2014/chart" uri="{C3380CC4-5D6E-409C-BE32-E72D297353CC}">
                <c16:uniqueId val="{00000007-D6D1-4465-9FFA-32384A3E7874}"/>
              </c:ext>
            </c:extLst>
          </c:dPt>
          <c:dLbls>
            <c:numFmt formatCode="0.#&quot;л/мин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14213D"/>
                    </a:solidFill>
                    <a:latin typeface="Candara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I триместр</c:v>
                </c:pt>
                <c:pt idx="1">
                  <c:v>II триместр</c:v>
                </c:pt>
                <c:pt idx="2">
                  <c:v>III триместр</c:v>
                </c:pt>
                <c:pt idx="3">
                  <c:v>Роды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5.5</c:v>
                </c:pt>
                <c:pt idx="1">
                  <c:v>6.5</c:v>
                </c:pt>
                <c:pt idx="2">
                  <c:v>6.2</c:v>
                </c:pt>
                <c:pt idx="3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6D1-4465-9FFA-32384A3E787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14213D"/>
                </a:solidFill>
                <a:latin typeface="Candara"/>
              </a:defRPr>
            </a:pPr>
            <a:endParaRPr lang="ru-RU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400">
          <a:solidFill>
            <a:srgbClr val="14213D"/>
          </a:solidFill>
          <a:latin typeface="Candara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7275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Уважаемые коллеги, вашему вниманию представляется презентация, посвященная физиологическим изменениям у беременных женщин. Мы подробно и системно рассмотрим, как именно адаптируются различные органы и системы организма матери для обеспечения нормального роста и развития плода. Все представленные данные строго основаны на самых актуальных клинических рекомендациях Министерства здравоохранения Российской Федерации, а также на современных рецензируемых научных публикациях последних лет.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 ходе данного доклада мы последовательно разберем ключевые системы организма. Мы начнем с общих метаболических изменений, затем детально остановимся на сердечно-сосудистой и дыхательной системах, которые несут наибольшую функциональную нагрузку. Далее мы рассмотрим адаптацию почек, эндокринного профиля, системы гемостаза, а также важные изменения со стороны желудочно-кишечного тракта и кожных покровов.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Беременность является уникальным физиологическим состоянием, требующим глобальной и глубокой перестройки абсолютно всего организма женщины. Эти изменения носят строго приспособительный характер и направлены на создание максимально оптимальных условий для имплантации, развития плода и полноценной подготовки к родам. Метаболические сдвиги затрагивают практически все органы и системы, обеспечивая возросшие энергетические потребности матери и ребенка.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Обмен веществ при беременности претерпевает существенные и закономерные изменения. Основной обмен увеличивается, что обеспечивает энергией растущий плод и плаценту. Наблюдается положительный азотистый баланс, необходимый для активного синтеза белков. Также характерна физиологическая задержка жидкости и натрия, что требует постоянного контроля для предотвращения патологических отеков. Потребность в витаминах и микронутриентах возрастает многократно.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Сердечно-сосудистая система испытывает колоссальную нагрузку в период гестации. Объем циркулирующей крови увеличивается в среднем на сорок процентов, достигая своего максимума к тридцать второй неделе. Сердечный выброс растет на тридцать пять процентов, а частота сердечных сокращений учащается в среднем на десять-пятнадцать ударов в минуту. Эти изменения обеспечивают адекватную перфузию плаценты и органов матери.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Сердечно-сосудистая и дыхательная системы работают в тесной и неразрывной связке, обеспечивая кислородом как организм матери, так и развивающийся плод. Адаптация этих систем начинается с самых первых недель гестации и достигает своего пика во втором триместре. Понимание этих процессов критически важно для дифференциации физиологических сдвигов от патологических состояний у беременных.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 слайде представлена наглядная динамика изменения минутного объема сердца. Рост начинается уже в первом триместре, достигая пика во втором триместре, когда показатель увеличивается на тридцать-сорок процентов. В третьем триместре значение стабилизируется или незначительно снижается из-за сдавления нижней полой вены увеличенной маткой. Во время родов сердечный выброс может дополнительно возрастать.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Дыхательная система адаптируется для удовлетворения возросшей потребности в кислороде в период гестации. Минутный объем дыхания увеличивается преимущественно за счет роста дыхательного объема, а не частоты дыхательных движений. Это приводит к физиологической гипервентиляции и умеренному снижению парциального давления углекислого газа в крови, что значительно облегчает его выведение от плода через плаценту.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Почки и эндокринные железы играют ключевую роль в поддержании гомеостаза при беременности. Усиление почечного кровотока и фильтрации необходимо для эффективного выведения продуктов обмена как матери, так и плода. Эндокринная система обеспечивает надежную гормональную поддержку гестации, подготавливая организм женщины к предстоящим родам и последующей лактации в полном объеме.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Функциональная активность почек существенно возрастает в период вынашивания. Скорость клубочковой фильтрации увеличивается на тридцать-пятьдесят процентов уже в первом триместре. Почечный кровоток также значительно возрастает. Это приводит к физиологическому снижению уровня креатинина и мочевины в крови. Незначительное присутствие белка в моче до трехсот миллиграммов в сутки считается абсолютно вариантом нормы.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Эндокринная система претерпевает масштабную и сложную перестройку. Уровень прогестерона и эстрогенов неуклонно растет, обеспечивая расслабление миометрия и развитие молочных желез. Во втором и третьем триместрах развивается физиологическая инсулинорезистентность, направленная на обеспечение плода глюкозой. Щитовидная железа может незначительно увеличиваться, повышая выработку тиреоидных гормонов для нормального развития ребенка.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Система кроветворения и гемостаза проходит через сложную и многогранную трансформацию. С одной стороны, необходимо обеспечить доставку кислорода за счет увеличения объема крови. С другой стороны, организм заранее готовится к возможной кровопотере в родах, активируя свертывающую систему. Этот тонкий баланс требует тщательного и регулярного лабораторного контроля со стороны врача.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Беременность сопровождается физиологическим гиперкоагуляционным сдвигом. Это важный эволюционный механизм, защищающий женщину от массивной кровопотери в родах. Концентрация фибриногена значительно возрастает, а фибринолитическая активность, наоборот, снижается. Тромбоциты становятся более склонными к агрегации. Крайне важно отличать эту норму от патологических тромбофилий в клинической практике ежедневно.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 общем анализе крови ярко отражаются ключевые адаптационные процессы. Из-за опережающего роста объема плазмы по сравнению с массой эритроцитов развивается физиологическая гемодилюция, что проявляется снижением гемоглобина. Наблюдается умеренный лейкоцитоз и значительное ускорение скорости оседания эритроцитов, что не всегда указывает на воспаление в этот период у беременной женщины.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Изменения со стороны желудочно-кишечного тракта и кожных покровов часто становятся причиной частых жалоб беременных женщин. Эти сдвиги обусловлены как механическим давлением растущей матки, так и мощным расслабляющим действием прогестерона на гладкую мускулатуру. Кожные изменения напрямую связаны с гормональной перестройкой и растяжением тканей в этот период.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Функция пищеварительной системы меняется поэтапно на протяжении всей беременности. В первом триместре преобладают нейрогуморальные изменения, вызывающие тошноту. По мере прогрессирования беременности прогестерон снижает моторику кишечника, что ведет к запорам. В третьем триместре добавляется механический фактор: увеличенная матка смещает желудок и кишечник, провоцируя часто изжогу у пациенток.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Кожа активно реагирует на гормональную перестройку и механическое растяжение. Характерна гиперпигментация в области сосков, по белой линии живота и на лице. Образование стрий связано с разрывом волокон дермы на фоне быстрого роста живота и действия кортикостероидов. Волосы и ногти могут как улучшать, так и ухудшать свое состояние в этот период.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Подводя итог, можно утверждать, что все физиологические изменения при беременности являются строго закономерными и направленными на одну цель: успешное вынашивание и рождение здорового ребенка. Понимание этих механизмов позволяет врачам отличать норму от патологии. Регулярное диспансерное наблюдение и скрининговые обследования остаются золотым стандартом ведения беременности в России.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Для обеспечения безопасности матери и плода необходимо придерживаться строгих протоколов наблюдения. Контроль артериального давления и динамики веса помогает вовремя заподозрить преэклампсию. Регулярные лабораторные исследования позволяют отслеживать функцию почек, уровень гемоглобина и показатели свертывающей системы. Профилактический прием микронутриентов должен быть строго индивидуализирован лечащим врачом в каждом случае.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Уважаемые коллеги, ведение физиологической беременности требует от специалиста глубоких знаний и внимательного отношения к деталям. Современные клинические рекомендации регулярно обновляются, отражая новые данные доказательной медицины. Индивидуальный подход и доверительный контакт с пациенткой являются залогом благоприятного исхода. Благодарю вас за внимание, я готов ответить на ваши вопросы.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411480"/>
            <a:ext cx="11368735" cy="6035040"/>
          </a:xfrm>
          <a:prstGeom prst="rect">
            <a:avLst/>
          </a:prstGeom>
          <a:noFill/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74320" y="274320"/>
            <a:ext cx="274320" cy="274320"/>
          </a:xfrm>
          <a:prstGeom prst="rect">
            <a:avLst/>
          </a:prstGeom>
          <a:solidFill>
            <a:srgbClr val="C47E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643055" y="274320"/>
            <a:ext cx="274320" cy="274320"/>
          </a:xfrm>
          <a:prstGeom prst="rect">
            <a:avLst/>
          </a:prstGeom>
          <a:solidFill>
            <a:srgbClr val="C47E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74320" y="6309360"/>
            <a:ext cx="274320" cy="274320"/>
          </a:xfrm>
          <a:prstGeom prst="rect">
            <a:avLst/>
          </a:prstGeom>
          <a:solidFill>
            <a:srgbClr val="C47E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1643055" y="6309360"/>
            <a:ext cx="274320" cy="274320"/>
          </a:xfrm>
          <a:prstGeom prst="rect">
            <a:avLst/>
          </a:prstGeom>
          <a:solidFill>
            <a:srgbClr val="C47E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280160" y="1371600"/>
            <a:ext cx="9631375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2563EB"/>
                </a:solidFill>
                <a:latin typeface="Candara"/>
              </a:rPr>
              <a:t>ПРЕЗЕНТАЦИЯ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1920240"/>
            <a:ext cx="9265615" cy="2468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5200" b="1">
                <a:solidFill>
                  <a:srgbClr val="14213D"/>
                </a:solidFill>
                <a:latin typeface="Georgia"/>
              </a:rPr>
              <a:t>Физиологические изменения у беременных</a:t>
            </a:r>
          </a:p>
        </p:txBody>
      </p:sp>
      <p:sp>
        <p:nvSpPr>
          <p:cNvPr id="9" name="Rectangle 8"/>
          <p:cNvSpPr/>
          <p:nvPr/>
        </p:nvSpPr>
        <p:spPr>
          <a:xfrm>
            <a:off x="5547207" y="4572000"/>
            <a:ext cx="1097280" cy="640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011680" y="4846320"/>
            <a:ext cx="8168335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5000"/>
              </a:lnSpc>
            </a:pPr>
            <a:r>
              <a:rPr sz="2200" b="0">
                <a:solidFill>
                  <a:srgbClr val="56668A"/>
                </a:solidFill>
                <a:latin typeface="Candara"/>
              </a:rPr>
              <a:t>Комплексный обзор адаптации органов и систем женщины в период гестации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5806440"/>
            <a:ext cx="9631375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5000"/>
              </a:lnSpc>
            </a:pPr>
            <a:r>
              <a:rPr sz="1300" b="0" dirty="0" err="1">
                <a:solidFill>
                  <a:srgbClr val="56668A"/>
                </a:solidFill>
                <a:latin typeface="Candara"/>
              </a:rPr>
              <a:t>Автор</a:t>
            </a:r>
            <a:r>
              <a:rPr sz="1300" b="0" dirty="0">
                <a:solidFill>
                  <a:srgbClr val="56668A"/>
                </a:solidFill>
                <a:latin typeface="Candara"/>
              </a:rPr>
              <a:t>: </a:t>
            </a:r>
            <a:r>
              <a:rPr lang="ru-RU" sz="1300" b="0" dirty="0">
                <a:solidFill>
                  <a:srgbClr val="56668A"/>
                </a:solidFill>
                <a:latin typeface="Candara"/>
              </a:rPr>
              <a:t>Гаранин Алексей</a:t>
            </a:r>
            <a:r>
              <a:rPr sz="1300" b="0" dirty="0">
                <a:solidFill>
                  <a:srgbClr val="56668A"/>
                </a:solidFill>
                <a:latin typeface="Candara"/>
              </a:rPr>
              <a:t>, 2026 </a:t>
            </a:r>
            <a:r>
              <a:rPr sz="1300" b="0" dirty="0" err="1">
                <a:solidFill>
                  <a:srgbClr val="56668A"/>
                </a:solidFill>
                <a:latin typeface="Candara"/>
              </a:rPr>
              <a:t>год</a:t>
            </a:r>
            <a:endParaRPr sz="1300" b="0" dirty="0">
              <a:solidFill>
                <a:srgbClr val="56668A"/>
              </a:solidFill>
              <a:latin typeface="Canda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Georgia"/>
              </a:rPr>
              <a:t>Содержание презентации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56668A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Candara"/>
              </a:rPr>
              <a:t>Физиологические изменения у беременных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Georgia"/>
              </a:rPr>
              <a:t>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874519"/>
            <a:ext cx="5181447" cy="786384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68680" y="1874519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2563EB"/>
                </a:solidFill>
                <a:latin typeface="Georgia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7360" y="1874519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4213D"/>
                </a:solidFill>
                <a:latin typeface="Candara"/>
              </a:rPr>
              <a:t>Общие метаболические сдвиги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2788920"/>
            <a:ext cx="5181447" cy="786384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8680" y="2788920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2563EB"/>
                </a:solidFill>
                <a:latin typeface="Georgia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2788920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4213D"/>
                </a:solidFill>
                <a:latin typeface="Candara"/>
              </a:rPr>
              <a:t>Сердечно-сосудистая система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703320"/>
            <a:ext cx="5181447" cy="786384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" y="3703320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2563EB"/>
                </a:solidFill>
                <a:latin typeface="Georgia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3703320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4213D"/>
                </a:solidFill>
                <a:latin typeface="Candara"/>
              </a:rPr>
              <a:t>Дыхательная система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70167" y="1874519"/>
            <a:ext cx="5181447" cy="786384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98767" y="1874519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2563EB"/>
                </a:solidFill>
                <a:latin typeface="Georgia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67447" y="1874519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4213D"/>
                </a:solidFill>
                <a:latin typeface="Candara"/>
              </a:rPr>
              <a:t>Мочевыделительная система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70167" y="2788920"/>
            <a:ext cx="5181447" cy="786384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98767" y="2788920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2563EB"/>
                </a:solidFill>
                <a:latin typeface="Georgia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67447" y="2788920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4213D"/>
                </a:solidFill>
                <a:latin typeface="Candara"/>
              </a:rPr>
              <a:t>Эндокринная регуляция и гемостаз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70167" y="3703320"/>
            <a:ext cx="5181447" cy="786384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598767" y="3703320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2563EB"/>
                </a:solidFill>
                <a:latin typeface="Georgia"/>
              </a:rPr>
              <a:t>06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67447" y="3703320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4213D"/>
                </a:solidFill>
                <a:latin typeface="Candara"/>
              </a:rPr>
              <a:t>Пищеварительная система и кожные покровы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194560"/>
            <a:ext cx="12191695" cy="23774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2194560"/>
            <a:ext cx="3108960" cy="23774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0000" b="1">
                <a:solidFill>
                  <a:srgbClr val="FFFFFF"/>
                </a:solidFill>
                <a:latin typeface="Georgia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3840480" y="2651760"/>
            <a:ext cx="54864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206240" y="2194560"/>
            <a:ext cx="7345375" cy="23774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FFFFFF"/>
                </a:solidFill>
                <a:latin typeface="Georgia"/>
              </a:rPr>
              <a:t>Общие метаболические сдвиги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937760"/>
            <a:ext cx="10911535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56668A"/>
                </a:solidFill>
                <a:latin typeface="Candara"/>
              </a:rPr>
              <a:t>Адаптация организма к новым условиям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Georgia"/>
              </a:rPr>
              <a:t>Основные изменения обмена веществ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56668A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Candara"/>
              </a:rPr>
              <a:t>Физиологические изменения у беременных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Georgia"/>
              </a:rPr>
              <a:t>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10911535" cy="88331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14400" y="2288743"/>
            <a:ext cx="146304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71600" y="192024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Увеличение основного обмена на пятнадцать-двадцать процентов к концу срока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2971800"/>
            <a:ext cx="10911535" cy="88331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14400" y="3340303"/>
            <a:ext cx="146304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371600" y="297180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Положительный азотистый баланс для построения тканей плода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023360"/>
            <a:ext cx="10911535" cy="88331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14400" y="4391863"/>
            <a:ext cx="146304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371600" y="402336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Задержка натрия и воды, приводящая к физиологическим отекам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5074920"/>
            <a:ext cx="10911535" cy="88331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14400" y="5443423"/>
            <a:ext cx="146304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371600" y="507492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Повышенная потребность в витаминах и микроэлементах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Georgia"/>
              </a:rPr>
              <a:t>Ключевые показатели гемодинамики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56668A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Candara"/>
              </a:rPr>
              <a:t>Физиологические изменения у беременных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Georgia"/>
              </a:rPr>
              <a:t>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3423818" cy="3383280"/>
          </a:xfrm>
          <a:prstGeom prst="roundRect">
            <a:avLst>
              <a:gd name="adj" fmla="val 16000"/>
            </a:avLst>
          </a:prstGeom>
          <a:solidFill>
            <a:srgbClr val="C47E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219456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1">
                <a:solidFill>
                  <a:srgbClr val="0B0B0B"/>
                </a:solidFill>
                <a:latin typeface="Georgia"/>
              </a:rPr>
              <a:t>+40%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3657600"/>
            <a:ext cx="457200" cy="45720"/>
          </a:xfrm>
          <a:prstGeom prst="rect">
            <a:avLst/>
          </a:prstGeom>
          <a:solidFill>
            <a:srgbClr val="0B0B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0B0B0B"/>
                </a:solidFill>
                <a:latin typeface="Candara"/>
              </a:rPr>
              <a:t>Увеличение объема циркулирующей крови к третьему триместру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39280A"/>
                </a:solidFill>
                <a:latin typeface="Candara"/>
              </a:rPr>
              <a:t>Источник: Клинические рекомендации МЗ РФ, 2024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3938" y="1920240"/>
            <a:ext cx="3423818" cy="3383280"/>
          </a:xfrm>
          <a:prstGeom prst="roundRect">
            <a:avLst>
              <a:gd name="adj" fmla="val 16000"/>
            </a:avLst>
          </a:prstGeom>
          <a:solidFill>
            <a:srgbClr val="0E9F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658258" y="219456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1">
                <a:solidFill>
                  <a:srgbClr val="0B0B0B"/>
                </a:solidFill>
                <a:latin typeface="Georgia"/>
              </a:rPr>
              <a:t>+35%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658258" y="3657600"/>
            <a:ext cx="457200" cy="45720"/>
          </a:xfrm>
          <a:prstGeom prst="rect">
            <a:avLst/>
          </a:prstGeom>
          <a:solidFill>
            <a:srgbClr val="0B0B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658258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0B0B0B"/>
                </a:solidFill>
                <a:latin typeface="Candara"/>
              </a:rPr>
              <a:t>Рост минутного объема сердца (сердечного выброса)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58258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0C3024"/>
                </a:solidFill>
                <a:latin typeface="Candara"/>
              </a:rPr>
              <a:t>Источник: Акушерство и гинекология, 2025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27796" y="1920240"/>
            <a:ext cx="3423818" cy="3383280"/>
          </a:xfrm>
          <a:prstGeom prst="roundRect">
            <a:avLst>
              <a:gd name="adj" fmla="val 16000"/>
            </a:avLst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402116" y="219456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1">
                <a:solidFill>
                  <a:srgbClr val="FFFFFF"/>
                </a:solidFill>
                <a:latin typeface="Georgia"/>
              </a:rPr>
              <a:t>+15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02116" y="3657600"/>
            <a:ext cx="457200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02116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FFFFF"/>
                </a:solidFill>
                <a:latin typeface="Candara"/>
              </a:rPr>
              <a:t>Учащение частоты сердечных сокращений (ударов в минуту)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02116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F6C9C9"/>
                </a:solidFill>
                <a:latin typeface="Candara"/>
              </a:rPr>
              <a:t>Источник: Вестник современной клинической медицины, 2025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194560"/>
            <a:ext cx="12191695" cy="23774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2194560"/>
            <a:ext cx="3108960" cy="23774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0000" b="1">
                <a:solidFill>
                  <a:srgbClr val="FFFFFF"/>
                </a:solidFill>
                <a:latin typeface="Georgia"/>
              </a:rPr>
              <a:t>02</a:t>
            </a:r>
          </a:p>
        </p:txBody>
      </p:sp>
      <p:sp>
        <p:nvSpPr>
          <p:cNvPr id="4" name="Rectangle 3"/>
          <p:cNvSpPr/>
          <p:nvPr/>
        </p:nvSpPr>
        <p:spPr>
          <a:xfrm>
            <a:off x="3840480" y="2651760"/>
            <a:ext cx="54864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206240" y="2194560"/>
            <a:ext cx="7345375" cy="23774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FFFFFF"/>
                </a:solidFill>
                <a:latin typeface="Georgia"/>
              </a:rPr>
              <a:t>Сердечно-сосудистая и дыхательная системы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937760"/>
            <a:ext cx="10911535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56668A"/>
                </a:solidFill>
                <a:latin typeface="Candara"/>
              </a:rPr>
              <a:t>Обеспечение кислородом и нутриентами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500" b="1">
                <a:solidFill>
                  <a:srgbClr val="14213D"/>
                </a:solidFill>
                <a:latin typeface="Georgia"/>
              </a:rPr>
              <a:t>Динамика сердечного выброса по триместрам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56668A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Candara"/>
              </a:rPr>
              <a:t>Физиологические изменения у беременных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Georgia"/>
              </a:rPr>
              <a:t>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828800"/>
            <a:ext cx="7223760" cy="420624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822959" y="1965960"/>
          <a:ext cx="6858000" cy="393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8229600" y="1828800"/>
            <a:ext cx="3322015" cy="4206240"/>
          </a:xfrm>
          <a:prstGeom prst="roundRect">
            <a:avLst>
              <a:gd name="adj" fmla="val 16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549640" y="2148840"/>
            <a:ext cx="2681935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FFFFF"/>
                </a:solidFill>
                <a:latin typeface="Georgia"/>
              </a:rPr>
              <a:t>ВЫВОД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49640" y="2697480"/>
            <a:ext cx="2681935" cy="3108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FFFFF"/>
                </a:solidFill>
                <a:latin typeface="Georgia"/>
              </a:rPr>
              <a:t>Пик сердечного выброса приходится на второй триместр и период родов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071616"/>
            <a:ext cx="9814255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Candara"/>
              </a:rPr>
              <a:t>Акушерство и гинекология, 2025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Georgia"/>
              </a:rPr>
              <a:t>Адаптация дыхательной системы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56668A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Candara"/>
              </a:rPr>
              <a:t>Физиологические изменения у беременных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Georgia"/>
              </a:rPr>
              <a:t>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10911535" cy="88331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14400" y="2288743"/>
            <a:ext cx="146304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71600" y="192024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Увеличение минутного объема дыхания на тридцать-сорок процентов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2971800"/>
            <a:ext cx="10911535" cy="88331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14400" y="3340303"/>
            <a:ext cx="146304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371600" y="297180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Рост дыхательного объема при неизменной частоте дыхания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023360"/>
            <a:ext cx="10911535" cy="88331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14400" y="4391863"/>
            <a:ext cx="146304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371600" y="402336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Физиологическая гипервентиляция и легкое снижение PaCO2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5074920"/>
            <a:ext cx="10911535" cy="88331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14400" y="5443423"/>
            <a:ext cx="146304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371600" y="507492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Подъем диафрагмы на четыре сантиметра к концу срока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194560"/>
            <a:ext cx="12191695" cy="23774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2194560"/>
            <a:ext cx="3108960" cy="23774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0000" b="1">
                <a:solidFill>
                  <a:srgbClr val="FFFFFF"/>
                </a:solidFill>
                <a:latin typeface="Georgia"/>
              </a:rPr>
              <a:t>03</a:t>
            </a:r>
          </a:p>
        </p:txBody>
      </p:sp>
      <p:sp>
        <p:nvSpPr>
          <p:cNvPr id="4" name="Rectangle 3"/>
          <p:cNvSpPr/>
          <p:nvPr/>
        </p:nvSpPr>
        <p:spPr>
          <a:xfrm>
            <a:off x="3840480" y="2651760"/>
            <a:ext cx="54864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206240" y="2194560"/>
            <a:ext cx="7345375" cy="23774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FFFFFF"/>
                </a:solidFill>
                <a:latin typeface="Georgia"/>
              </a:rPr>
              <a:t>Мочевыделительная и эндокринная системы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937760"/>
            <a:ext cx="10911535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56668A"/>
                </a:solidFill>
                <a:latin typeface="Candara"/>
              </a:rPr>
              <a:t>Фильтрация и гормональная регуляция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500" b="1">
                <a:solidFill>
                  <a:srgbClr val="14213D"/>
                </a:solidFill>
                <a:latin typeface="Georgia"/>
              </a:rPr>
              <a:t>Изменения функции почек при беременности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56668A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Candara"/>
              </a:rPr>
              <a:t>Физиологические изменения у беременных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Georgia"/>
              </a:rPr>
              <a:t>10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920240"/>
          <a:ext cx="10911535" cy="297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78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78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278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Georgia"/>
                        </a:rPr>
                        <a:t>Показатель</a:t>
                      </a:r>
                    </a:p>
                  </a:txBody>
                  <a:tcPr marL="137160" marR="137160" anchor="ctr"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Georgia"/>
                        </a:rPr>
                        <a:t>До беременности</a:t>
                      </a:r>
                    </a:p>
                  </a:txBody>
                  <a:tcPr marL="137160" marR="137160" anchor="ctr"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Georgia"/>
                        </a:rPr>
                        <a:t>При беременности</a:t>
                      </a:r>
                    </a:p>
                  </a:txBody>
                  <a:tcPr marL="137160" marR="137160" anchor="ctr"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Georgia"/>
                        </a:rPr>
                        <a:t>Изменение</a:t>
                      </a:r>
                    </a:p>
                  </a:txBody>
                  <a:tcPr marL="137160" marR="137160" anchor="ctr">
                    <a:solidFill>
                      <a:srgbClr val="256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13D"/>
                          </a:solidFill>
                          <a:latin typeface="Candara"/>
                        </a:rPr>
                        <a:t>СКФ (мл/мин)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13D"/>
                          </a:solidFill>
                          <a:latin typeface="Candara"/>
                        </a:rPr>
                        <a:t>90-110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13D"/>
                          </a:solidFill>
                          <a:latin typeface="Candara"/>
                        </a:rPr>
                        <a:t>120-150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13D"/>
                          </a:solidFill>
                          <a:latin typeface="Candara"/>
                        </a:rPr>
                        <a:t>Рост на 30-50%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13D"/>
                          </a:solidFill>
                          <a:latin typeface="Candara"/>
                        </a:rPr>
                        <a:t>Почечный кровоток</a:t>
                      </a:r>
                    </a:p>
                  </a:txBody>
                  <a:tcPr marL="137160" marR="137160" anchor="ctr">
                    <a:solidFill>
                      <a:srgbClr val="FAFB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13D"/>
                          </a:solidFill>
                          <a:latin typeface="Candara"/>
                        </a:rPr>
                        <a:t>Норма</a:t>
                      </a:r>
                    </a:p>
                  </a:txBody>
                  <a:tcPr marL="137160" marR="137160" anchor="ctr">
                    <a:solidFill>
                      <a:srgbClr val="FAFB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13D"/>
                          </a:solidFill>
                          <a:latin typeface="Candara"/>
                        </a:rPr>
                        <a:t>Значительно выше</a:t>
                      </a:r>
                    </a:p>
                  </a:txBody>
                  <a:tcPr marL="137160" marR="137160" anchor="ctr">
                    <a:solidFill>
                      <a:srgbClr val="FAFB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13D"/>
                          </a:solidFill>
                          <a:latin typeface="Candara"/>
                        </a:rPr>
                        <a:t>Рост на 50-80%</a:t>
                      </a:r>
                    </a:p>
                  </a:txBody>
                  <a:tcPr marL="137160" marR="137160" anchor="ctr">
                    <a:solidFill>
                      <a:srgbClr val="FAF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13D"/>
                          </a:solidFill>
                          <a:latin typeface="Candara"/>
                        </a:rPr>
                        <a:t>Клиренс креатинина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13D"/>
                          </a:solidFill>
                          <a:latin typeface="Candara"/>
                        </a:rPr>
                        <a:t>Норма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13D"/>
                          </a:solidFill>
                          <a:latin typeface="Candara"/>
                        </a:rPr>
                        <a:t>Повышен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13D"/>
                          </a:solidFill>
                          <a:latin typeface="Candara"/>
                        </a:rPr>
                        <a:t>Увеличение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13D"/>
                          </a:solidFill>
                          <a:latin typeface="Candara"/>
                        </a:rPr>
                        <a:t>Белок в моче</a:t>
                      </a:r>
                    </a:p>
                  </a:txBody>
                  <a:tcPr marL="137160" marR="137160" anchor="ctr">
                    <a:solidFill>
                      <a:srgbClr val="FAFB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13D"/>
                          </a:solidFill>
                          <a:latin typeface="Candara"/>
                        </a:rPr>
                        <a:t>Отсутствует</a:t>
                      </a:r>
                    </a:p>
                  </a:txBody>
                  <a:tcPr marL="137160" marR="137160" anchor="ctr">
                    <a:solidFill>
                      <a:srgbClr val="FAFB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13D"/>
                          </a:solidFill>
                          <a:latin typeface="Candara"/>
                        </a:rPr>
                        <a:t>До 0,3 г/сут</a:t>
                      </a:r>
                    </a:p>
                  </a:txBody>
                  <a:tcPr marL="137160" marR="137160" anchor="ctr">
                    <a:solidFill>
                      <a:srgbClr val="FAFB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13D"/>
                          </a:solidFill>
                          <a:latin typeface="Candara"/>
                        </a:rPr>
                        <a:t>Допустимая норма</a:t>
                      </a:r>
                    </a:p>
                  </a:txBody>
                  <a:tcPr marL="137160" marR="137160" anchor="ctr">
                    <a:solidFill>
                      <a:srgbClr val="FAF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Georgia"/>
              </a:rPr>
              <a:t>Эндокринные изменения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56668A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Candara"/>
              </a:rPr>
              <a:t>Физиологические изменения у беременных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Georgia"/>
              </a:rPr>
              <a:t>11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10911535" cy="88331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14400" y="2288743"/>
            <a:ext cx="146304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71600" y="192024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Прогрессирующий рост уровня прогестерона и эстрогенов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2971800"/>
            <a:ext cx="10911535" cy="88331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14400" y="3340303"/>
            <a:ext cx="146304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371600" y="297180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Увеличение концентрации хорионического гонадотропина в первом триместре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023360"/>
            <a:ext cx="10911535" cy="88331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14400" y="4391863"/>
            <a:ext cx="146304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371600" y="402336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Физиологическая инсулинорезистентность во второй половине срока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5074920"/>
            <a:ext cx="10911535" cy="88331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14400" y="5443423"/>
            <a:ext cx="146304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371600" y="507492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Увеличение размеров и активности щитовидной железы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194560"/>
            <a:ext cx="12191695" cy="23774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2194560"/>
            <a:ext cx="3108960" cy="23774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0000" b="1">
                <a:solidFill>
                  <a:srgbClr val="FFFFFF"/>
                </a:solidFill>
                <a:latin typeface="Georgia"/>
              </a:rPr>
              <a:t>04</a:t>
            </a:r>
          </a:p>
        </p:txBody>
      </p:sp>
      <p:sp>
        <p:nvSpPr>
          <p:cNvPr id="4" name="Rectangle 3"/>
          <p:cNvSpPr/>
          <p:nvPr/>
        </p:nvSpPr>
        <p:spPr>
          <a:xfrm>
            <a:off x="3840480" y="2651760"/>
            <a:ext cx="54864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206240" y="2194560"/>
            <a:ext cx="7345375" cy="23774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FFFFFF"/>
                </a:solidFill>
                <a:latin typeface="Georgia"/>
              </a:rPr>
              <a:t>Система крови и гемостаз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937760"/>
            <a:ext cx="10911535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56668A"/>
                </a:solidFill>
                <a:latin typeface="Candara"/>
              </a:rPr>
              <a:t>Подготовка к кровопотере в родах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500" b="1">
                <a:solidFill>
                  <a:srgbClr val="14213D"/>
                </a:solidFill>
                <a:latin typeface="Georgia"/>
              </a:rPr>
              <a:t>Физиологический сдвиг в системе гемостаза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56668A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Candara"/>
              </a:rPr>
              <a:t>Физиологические изменения у беременных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Georgia"/>
              </a:rPr>
              <a:t>13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5227167" cy="4114800"/>
          </a:xfrm>
          <a:prstGeom prst="roundRect">
            <a:avLst>
              <a:gd name="adj" fmla="val 16000"/>
            </a:avLst>
          </a:prstGeom>
          <a:solidFill>
            <a:srgbClr val="C47E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05840" y="2057400"/>
            <a:ext cx="449564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0B0B0B"/>
                </a:solidFill>
                <a:latin typeface="Georgia"/>
              </a:rPr>
              <a:t>До беременности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05840" y="2852928"/>
            <a:ext cx="731520" cy="45720"/>
          </a:xfrm>
          <a:prstGeom prst="rect">
            <a:avLst/>
          </a:prstGeom>
          <a:solidFill>
            <a:srgbClr val="0B0B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005840" y="3218688"/>
            <a:ext cx="146304" cy="146304"/>
          </a:xfrm>
          <a:prstGeom prst="rect">
            <a:avLst/>
          </a:prstGeom>
          <a:solidFill>
            <a:srgbClr val="0B0B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463040" y="31089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0B0B0B"/>
                </a:solidFill>
                <a:latin typeface="Candara"/>
              </a:rPr>
              <a:t>Нормальная агрегация тромбоцитов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05840" y="3904488"/>
            <a:ext cx="146304" cy="146304"/>
          </a:xfrm>
          <a:prstGeom prst="rect">
            <a:avLst/>
          </a:prstGeom>
          <a:solidFill>
            <a:srgbClr val="0B0B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463040" y="37947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0B0B0B"/>
                </a:solidFill>
                <a:latin typeface="Candara"/>
              </a:rPr>
              <a:t>Базовый уровень фибриногена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05840" y="4590288"/>
            <a:ext cx="146304" cy="146304"/>
          </a:xfrm>
          <a:prstGeom prst="rect">
            <a:avLst/>
          </a:prstGeom>
          <a:solidFill>
            <a:srgbClr val="0B0B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463040" y="44805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0B0B0B"/>
                </a:solidFill>
                <a:latin typeface="Candara"/>
              </a:rPr>
              <a:t>Стандартная активность факторов свертывания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24447" y="1920240"/>
            <a:ext cx="5227167" cy="4114800"/>
          </a:xfrm>
          <a:prstGeom prst="roundRect">
            <a:avLst>
              <a:gd name="adj" fmla="val 16000"/>
            </a:avLst>
          </a:prstGeom>
          <a:solidFill>
            <a:srgbClr val="0E9F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690207" y="2057400"/>
            <a:ext cx="449564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0B0B0B"/>
                </a:solidFill>
                <a:latin typeface="Georgia"/>
              </a:rPr>
              <a:t>Во время беременности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690207" y="2852928"/>
            <a:ext cx="731520" cy="45720"/>
          </a:xfrm>
          <a:prstGeom prst="rect">
            <a:avLst/>
          </a:prstGeom>
          <a:solidFill>
            <a:srgbClr val="0B0B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690207" y="3218688"/>
            <a:ext cx="146304" cy="146304"/>
          </a:xfrm>
          <a:prstGeom prst="rect">
            <a:avLst/>
          </a:prstGeom>
          <a:solidFill>
            <a:srgbClr val="0B0B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147407" y="31089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0B0B0B"/>
                </a:solidFill>
                <a:latin typeface="Candara"/>
              </a:rPr>
              <a:t>Повышение адгезивно-агрегационных свойств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690207" y="3904488"/>
            <a:ext cx="146304" cy="146304"/>
          </a:xfrm>
          <a:prstGeom prst="rect">
            <a:avLst/>
          </a:prstGeom>
          <a:solidFill>
            <a:srgbClr val="0B0B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147407" y="37947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0B0B0B"/>
                </a:solidFill>
                <a:latin typeface="Candara"/>
              </a:rPr>
              <a:t>Рост концентрации фибриногена до 6 г/л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90207" y="4590288"/>
            <a:ext cx="146304" cy="146304"/>
          </a:xfrm>
          <a:prstGeom prst="rect">
            <a:avLst/>
          </a:prstGeom>
          <a:solidFill>
            <a:srgbClr val="0B0B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147407" y="44805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0B0B0B"/>
                </a:solidFill>
                <a:latin typeface="Candara"/>
              </a:rPr>
              <a:t>Снижение фибринолитической активности</a:t>
            </a:r>
          </a:p>
        </p:txBody>
      </p:sp>
      <p:sp>
        <p:nvSpPr>
          <p:cNvPr id="27" name="Oval 26"/>
          <p:cNvSpPr/>
          <p:nvPr/>
        </p:nvSpPr>
        <p:spPr>
          <a:xfrm>
            <a:off x="5803239" y="3749039"/>
            <a:ext cx="585216" cy="585216"/>
          </a:xfrm>
          <a:prstGeom prst="ellipse">
            <a:avLst/>
          </a:prstGeom>
          <a:solidFill>
            <a:srgbClr val="F4F7FB"/>
          </a:solidFill>
          <a:ln w="19050">
            <a:solidFill>
              <a:srgbClr val="5666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6004407" y="3950208"/>
            <a:ext cx="182880" cy="182880"/>
          </a:xfrm>
          <a:prstGeom prst="ellipse">
            <a:avLst/>
          </a:prstGeom>
          <a:solidFill>
            <a:srgbClr val="5666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Georgia"/>
              </a:rPr>
              <a:t>Изменения в общем анализе крови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56668A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Candara"/>
              </a:rPr>
              <a:t>Физиологические изменения у беременных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Georgia"/>
              </a:rPr>
              <a:t>14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10911535" cy="88331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14400" y="2288743"/>
            <a:ext cx="146304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71600" y="192024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Физиологическая гемодилюция и снижение гемоглобина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2971800"/>
            <a:ext cx="10911535" cy="88331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14400" y="3340303"/>
            <a:ext cx="146304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371600" y="297180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Умеренный лейкоцитоз (до 10-15 на десять в девятой степени)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023360"/>
            <a:ext cx="10911535" cy="88331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14400" y="4391863"/>
            <a:ext cx="146304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371600" y="402336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Значительное ускорение скорости оседания эритроцитов (СОЭ)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5074920"/>
            <a:ext cx="10911535" cy="88331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14400" y="5443423"/>
            <a:ext cx="146304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371600" y="507492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Относительный лимфоцитоз при нейтрофилезе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194560"/>
            <a:ext cx="12191695" cy="23774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2194560"/>
            <a:ext cx="3108960" cy="23774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0000" b="1">
                <a:solidFill>
                  <a:srgbClr val="FFFFFF"/>
                </a:solidFill>
                <a:latin typeface="Georgia"/>
              </a:rPr>
              <a:t>05</a:t>
            </a:r>
          </a:p>
        </p:txBody>
      </p:sp>
      <p:sp>
        <p:nvSpPr>
          <p:cNvPr id="4" name="Rectangle 3"/>
          <p:cNvSpPr/>
          <p:nvPr/>
        </p:nvSpPr>
        <p:spPr>
          <a:xfrm>
            <a:off x="3840480" y="2651760"/>
            <a:ext cx="54864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206240" y="2194560"/>
            <a:ext cx="7345375" cy="23774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FFFFFF"/>
                </a:solidFill>
                <a:latin typeface="Georgia"/>
              </a:rPr>
              <a:t>Пищеварительная система и кожные покровы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937760"/>
            <a:ext cx="10911535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56668A"/>
                </a:solidFill>
                <a:latin typeface="Candara"/>
              </a:rPr>
              <a:t>Вторичные адаптационные реакции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500" b="1">
                <a:solidFill>
                  <a:srgbClr val="14213D"/>
                </a:solidFill>
                <a:latin typeface="Georgia"/>
              </a:rPr>
              <a:t>Этапы изменений в желудочно-кишечном тракте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56668A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Candara"/>
              </a:rPr>
              <a:t>Физиологические изменения у беременных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Georgia"/>
              </a:rPr>
              <a:t>16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3454298" cy="402336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68680" y="2194560"/>
            <a:ext cx="685800" cy="685800"/>
          </a:xfrm>
          <a:prstGeom prst="rect">
            <a:avLst/>
          </a:prstGeom>
          <a:solidFill>
            <a:srgbClr val="C47E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2194560"/>
            <a:ext cx="68580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000" b="1">
                <a:solidFill>
                  <a:srgbClr val="0B0B0B"/>
                </a:solidFill>
                <a:latin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108960"/>
            <a:ext cx="299709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14213D"/>
                </a:solidFill>
                <a:latin typeface="Georgia"/>
              </a:rPr>
              <a:t>Первый триместр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977639"/>
            <a:ext cx="2997098" cy="182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56668A"/>
                </a:solidFill>
                <a:latin typeface="Candara"/>
              </a:rPr>
              <a:t>Токсикоз, изменение вкусовых предпочтений, снижение тонуса сфинктеров</a:t>
            </a:r>
          </a:p>
        </p:txBody>
      </p:sp>
      <p:sp>
        <p:nvSpPr>
          <p:cNvPr id="14" name="Chevron 13"/>
          <p:cNvSpPr/>
          <p:nvPr/>
        </p:nvSpPr>
        <p:spPr>
          <a:xfrm>
            <a:off x="4121810" y="3749039"/>
            <a:ext cx="219456" cy="365760"/>
          </a:xfrm>
          <a:prstGeom prst="chevron">
            <a:avLst/>
          </a:prstGeom>
          <a:solidFill>
            <a:srgbClr val="C47E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368698" y="1920240"/>
            <a:ext cx="3454298" cy="402336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597298" y="2194560"/>
            <a:ext cx="685800" cy="685800"/>
          </a:xfrm>
          <a:prstGeom prst="rect">
            <a:avLst/>
          </a:prstGeom>
          <a:solidFill>
            <a:srgbClr val="0E9F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97298" y="2194560"/>
            <a:ext cx="68580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000" b="1">
                <a:solidFill>
                  <a:srgbClr val="0B0B0B"/>
                </a:solidFill>
                <a:latin typeface="Georgia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7298" y="3108960"/>
            <a:ext cx="299709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14213D"/>
                </a:solidFill>
                <a:latin typeface="Georgia"/>
              </a:rPr>
              <a:t>Второй триместр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7298" y="3977639"/>
            <a:ext cx="2997098" cy="182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56668A"/>
                </a:solidFill>
                <a:latin typeface="Candara"/>
              </a:rPr>
              <a:t>Замедление перистальтики кишечника, риск запоров и вздутия</a:t>
            </a:r>
          </a:p>
        </p:txBody>
      </p:sp>
      <p:sp>
        <p:nvSpPr>
          <p:cNvPr id="20" name="Chevron 19"/>
          <p:cNvSpPr/>
          <p:nvPr/>
        </p:nvSpPr>
        <p:spPr>
          <a:xfrm>
            <a:off x="7850428" y="3749039"/>
            <a:ext cx="219456" cy="365760"/>
          </a:xfrm>
          <a:prstGeom prst="chevron">
            <a:avLst/>
          </a:prstGeom>
          <a:solidFill>
            <a:srgbClr val="0E9F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8097316" y="1920240"/>
            <a:ext cx="3454298" cy="402336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325916" y="2194560"/>
            <a:ext cx="685800" cy="6858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325916" y="2194560"/>
            <a:ext cx="68580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000" b="1">
                <a:solidFill>
                  <a:srgbClr val="FFFFFF"/>
                </a:solidFill>
                <a:latin typeface="Georgia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5916" y="3108960"/>
            <a:ext cx="299709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14213D"/>
                </a:solidFill>
                <a:latin typeface="Georgia"/>
              </a:rPr>
              <a:t>Третий триместр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25916" y="3977639"/>
            <a:ext cx="2997098" cy="182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56668A"/>
                </a:solidFill>
                <a:latin typeface="Candara"/>
              </a:rPr>
              <a:t>Механическое сдавление желудка, изжога, смещение желчного пузыря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Georgia"/>
              </a:rPr>
              <a:t>Изменения кожных покровов и придатков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56668A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Candara"/>
              </a:rPr>
              <a:t>Физиологические изменения у беременных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Georgia"/>
              </a:rPr>
              <a:t>17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10911535" cy="88331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14400" y="2288743"/>
            <a:ext cx="146304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71600" y="192024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Гиперпигментация сосков, белой линии живота и лица (хлоазма)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2971800"/>
            <a:ext cx="10911535" cy="88331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14400" y="3340303"/>
            <a:ext cx="146304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371600" y="297180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Образование стрий (растяжек) на животе, бедрах и молочных железах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023360"/>
            <a:ext cx="10911535" cy="88331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14400" y="4391863"/>
            <a:ext cx="146304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371600" y="402336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Повышенная ломкость или, наоборот, усиленный рост волос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5074920"/>
            <a:ext cx="10911535" cy="883310"/>
          </a:xfrm>
          <a:prstGeom prst="roundRect">
            <a:avLst>
              <a:gd name="adj" fmla="val 16000"/>
            </a:avLst>
          </a:prstGeom>
          <a:gradFill rotWithShape="1">
            <a:gsLst>
              <a:gs pos="0">
                <a:srgbClr val="FFFFFF"/>
              </a:gs>
              <a:gs pos="100000">
                <a:srgbClr val="CFDDFB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14400" y="5443423"/>
            <a:ext cx="146304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371600" y="507492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Увеличение потоотделения и работы сальных желез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Georgia"/>
              </a:rPr>
              <a:t>Ключевые выводы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56668A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Candara"/>
              </a:rPr>
              <a:t>Физиологические изменения у беременных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Georgia"/>
              </a:rPr>
              <a:t>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874519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563EB"/>
                </a:solidFill>
                <a:latin typeface="Georgia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1874519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Физиологические изменения носят комплексный и приспособительный характер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20239" y="2778861"/>
            <a:ext cx="9631375" cy="13716"/>
          </a:xfrm>
          <a:prstGeom prst="rect">
            <a:avLst/>
          </a:prstGeom>
          <a:solidFill>
            <a:srgbClr val="56668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" y="2857500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563EB"/>
                </a:solidFill>
                <a:latin typeface="Georgia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20239" y="2857500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Все системы направлены на обеспечение потребностей растущего плода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20239" y="3761841"/>
            <a:ext cx="9631375" cy="13716"/>
          </a:xfrm>
          <a:prstGeom prst="rect">
            <a:avLst/>
          </a:prstGeom>
          <a:solidFill>
            <a:srgbClr val="56668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80" y="3840479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563EB"/>
                </a:solidFill>
                <a:latin typeface="Georgia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20239" y="3840479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Знание норм позволяет своевременно выявлять патологические отклонения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920239" y="4744821"/>
            <a:ext cx="9631375" cy="13716"/>
          </a:xfrm>
          <a:prstGeom prst="rect">
            <a:avLst/>
          </a:prstGeom>
          <a:solidFill>
            <a:srgbClr val="56668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0080" y="4823459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563EB"/>
                </a:solidFill>
                <a:latin typeface="Georgia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20239" y="4823459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Регулярный скрининг обязателен для контроля адаптации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Georgia"/>
              </a:rPr>
              <a:t>Рекомендации по наблюдению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56668A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Candara"/>
              </a:rPr>
              <a:t>Физиологические изменения у беременных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Georgia"/>
              </a:rPr>
              <a:t>19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874519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563EB"/>
                </a:solidFill>
                <a:latin typeface="Georgia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1874519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Контроль артериального давления и прибавки массы тела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20239" y="2778861"/>
            <a:ext cx="9631375" cy="13716"/>
          </a:xfrm>
          <a:prstGeom prst="rect">
            <a:avLst/>
          </a:prstGeom>
          <a:solidFill>
            <a:srgbClr val="56668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" y="2857500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563EB"/>
                </a:solidFill>
                <a:latin typeface="Georgia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20239" y="2857500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Регулярная сдача общих анализов крови и мочи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20239" y="3761841"/>
            <a:ext cx="9631375" cy="13716"/>
          </a:xfrm>
          <a:prstGeom prst="rect">
            <a:avLst/>
          </a:prstGeom>
          <a:solidFill>
            <a:srgbClr val="56668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80" y="3840479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563EB"/>
                </a:solidFill>
                <a:latin typeface="Georgia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20239" y="3840479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Оценка функции почек и системы гемостаза по показаниям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920239" y="4744821"/>
            <a:ext cx="9631375" cy="13716"/>
          </a:xfrm>
          <a:prstGeom prst="rect">
            <a:avLst/>
          </a:prstGeom>
          <a:solidFill>
            <a:srgbClr val="56668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0080" y="4823459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563EB"/>
                </a:solidFill>
                <a:latin typeface="Georgia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20239" y="4823459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Своевременная коррекция дефицита железа и фолиевой кислоты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Georgia"/>
              </a:rPr>
              <a:t>Завершение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56668A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Candara"/>
              </a:rPr>
              <a:t>Физиологические изменения у беременных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Georgia"/>
              </a:rPr>
              <a:t>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874519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563EB"/>
                </a:solidFill>
                <a:latin typeface="Georgia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1874519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Беременность требует комплексного междисциплинарного подхода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20239" y="2778861"/>
            <a:ext cx="9631375" cy="13716"/>
          </a:xfrm>
          <a:prstGeom prst="rect">
            <a:avLst/>
          </a:prstGeom>
          <a:solidFill>
            <a:srgbClr val="56668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" y="2857500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563EB"/>
                </a:solidFill>
                <a:latin typeface="Georgia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20239" y="2857500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Современные клинические рекомендации постоянно обновляются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20239" y="3761841"/>
            <a:ext cx="9631375" cy="13716"/>
          </a:xfrm>
          <a:prstGeom prst="rect">
            <a:avLst/>
          </a:prstGeom>
          <a:solidFill>
            <a:srgbClr val="56668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80" y="3840479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563EB"/>
                </a:solidFill>
                <a:latin typeface="Georgia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20239" y="3840479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Индивидуальный подход к каждой пациентке является залогом успеха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920239" y="4744821"/>
            <a:ext cx="9631375" cy="13716"/>
          </a:xfrm>
          <a:prstGeom prst="rect">
            <a:avLst/>
          </a:prstGeom>
          <a:solidFill>
            <a:srgbClr val="56668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0080" y="4823459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563EB"/>
                </a:solidFill>
                <a:latin typeface="Georgia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20239" y="4823459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Candara"/>
              </a:rPr>
              <a:t>Спасибо за внимание, готов ответить на ваши вопросы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4F7FB"/>
            </a:gs>
            <a:gs pos="100000">
              <a:srgbClr val="D9E4F9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Georgia"/>
              </a:rPr>
              <a:t>Источники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56668A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Candara"/>
              </a:rPr>
              <a:t>Физиологические изменения у беременных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Georgia"/>
              </a:rPr>
              <a:t>21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783080"/>
            <a:ext cx="411480" cy="68945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2563EB"/>
                </a:solidFill>
                <a:latin typeface="Georgia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1783080"/>
            <a:ext cx="10408615" cy="63459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6668A"/>
                </a:solidFill>
                <a:latin typeface="Candara"/>
              </a:rPr>
              <a:t>Министерство здравоохранения РФ. Клинические рекомендации «Нормальная беременность». 2024. https://cr.minzdrav.gov.ru/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472537"/>
            <a:ext cx="411480" cy="68945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2563EB"/>
                </a:solidFill>
                <a:latin typeface="Georg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2472537"/>
            <a:ext cx="10408615" cy="63459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6668A"/>
                </a:solidFill>
                <a:latin typeface="Candara"/>
              </a:rPr>
              <a:t>Российское общество акушеров-гинекологов. Физиология беременности и адаптация систем организма. 2025. https://roag-portal.ru/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161995"/>
            <a:ext cx="411480" cy="417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2563EB"/>
                </a:solidFill>
                <a:latin typeface="Georgia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161995"/>
            <a:ext cx="10408615" cy="3630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6668A"/>
                </a:solidFill>
                <a:latin typeface="Candara"/>
              </a:rPr>
              <a:t>Первый МГМУ им. И.М. Сеченова. Акушерство и гинекология: физиологические сдвиги. 2025. https://www.sechenov.ru/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3579876"/>
            <a:ext cx="411480" cy="68945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2563EB"/>
                </a:solidFill>
                <a:latin typeface="Georgia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3579876"/>
            <a:ext cx="10408615" cy="63459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6668A"/>
                </a:solidFill>
                <a:latin typeface="Candara"/>
              </a:rPr>
              <a:t>Научный центр акушерства, гинекологии и перинатологии. Гемодинамические изменения при физиологической беременности. 2024. https://www.ncagi.ru/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4269333"/>
            <a:ext cx="411480" cy="68945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2563EB"/>
                </a:solidFill>
                <a:latin typeface="Georgia"/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4269333"/>
            <a:ext cx="10408615" cy="63459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6668A"/>
                </a:solidFill>
                <a:latin typeface="Candara"/>
              </a:rPr>
              <a:t>Вестник современной клинической медицины. Перинатальные риски и адаптация сердечно-сосудистой системы. 2025. https://www.vestnikomm.ru/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1851</Words>
  <Application>Microsoft Office PowerPoint</Application>
  <PresentationFormat>Широкоэкранный</PresentationFormat>
  <Paragraphs>199</Paragraphs>
  <Slides>21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Candara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Admin</cp:lastModifiedBy>
  <cp:revision>2</cp:revision>
  <dcterms:created xsi:type="dcterms:W3CDTF">2013-01-27T09:14:16Z</dcterms:created>
  <dcterms:modified xsi:type="dcterms:W3CDTF">2026-10-06T05:57:49Z</dcterms:modified>
  <cp:category/>
</cp:coreProperties>
</file>