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Noto Sans SemiBold" panose="020B0604020202020204" charset="0"/>
      <p:regular r:id="rId12"/>
    </p:embeddedFont>
    <p:embeddedFont>
      <p:font typeface="Wingdings 3" panose="05040102010807070707" pitchFamily="18" charset="2"/>
      <p:regular r:id="rId13"/>
    </p:embeddedFon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Noto Sans" panose="020B0604020202020204" charset="0"/>
      <p:regular r:id="rId18"/>
    </p:embeddedFont>
    <p:embeddedFont>
      <p:font typeface="Noto Sans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oboto Mono Medium" panose="020B0604020202020204" charset="0"/>
      <p:regular r:id="rId24"/>
    </p:embeddedFont>
    <p:embeddedFont>
      <p:font typeface="Roboto Mono Bold" panose="020B0604020202020204" charset="0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87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Эта схема помогает последовательно определить глубину повреждения. Степень разрыва зависит не от размера раны как такового, а от того, какие анатомические структуры вовлечены.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Двигайтесь от поверхностных тканей к глубоким. Каждая следующая степень добавляет новый анатомический уровень повреждения.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Ключевой ориентир первой степени — повреждены кожа и/или слизистая, но нет признаков вовлечения мышц промежности или анального сфинктера.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Граница между первой и второй степенью проходит по вовлечению мышц промежности. Но пока наружный анальный сфинктер цел, это не третья степень.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III степени важно не только зафиксировать факт повреждения наружного сфинктера, но и описать его объём: менее или более половины толщины, а также вовлечение внутреннего сфинктера.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Четвёртая степень включает признаки третьей степени и дополнительно затрагивает аноректальную слизистую. Именно этот дополнительный уровень отличает IV степень.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Алгоритм строится на двух границах. Первая — наружный анальный сфинктер: его повреждение переводит разрыв из II в III степень. Вторая — аноректальная слизистая: её повреждение означает IV степень.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Классификация начинается с систематического осмотра. При подозрении на повреждение сфинктера необходимо пальцевое ректальное исследование. Третья и четвёртая степени требуют хирургического восстановления и последующего наблюдения. Презентация не заменяет индивидуальную медицинскую консультацию.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нужно запомнить только две границы: наружный анальный сфинктер отделяет II степень от III, а аноректальная слизистая добавляет IV степень.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6903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3163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58043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7786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1306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18215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95730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985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7488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5615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26829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262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19380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622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47415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55486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956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719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34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387" y="1981200"/>
            <a:ext cx="6349841" cy="4043561"/>
          </a:xfrm>
          <a:prstGeom prst="roundRect">
            <a:avLst>
              <a:gd name="adj" fmla="val 942"/>
            </a:avLst>
          </a:prstGeom>
          <a:solidFill>
            <a:srgbClr val="E8EDF0"/>
          </a:solidFill>
          <a:ln/>
        </p:spPr>
      </p:sp>
      <p:sp>
        <p:nvSpPr>
          <p:cNvPr id="3" name="Text 1"/>
          <p:cNvSpPr/>
          <p:nvPr/>
        </p:nvSpPr>
        <p:spPr>
          <a:xfrm>
            <a:off x="888978" y="2286000"/>
            <a:ext cx="624824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22262B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АКУШЕРСКАЯ ТРАВМА · АНАТОМИЧЕСКАЯ СХЕМА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78" y="2600920"/>
            <a:ext cx="5638659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400" b="1" kern="0" spc="-4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Разрывы промежности</a:t>
            </a:r>
            <a:endParaRPr lang="en-US" sz="44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sz="4400" b="1" kern="0" spc="-4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 степеням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888978" y="4727178"/>
            <a:ext cx="1860603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6" name="Text 4"/>
          <p:cNvSpPr/>
          <p:nvPr/>
        </p:nvSpPr>
        <p:spPr>
          <a:xfrm>
            <a:off x="888978" y="5049441"/>
            <a:ext cx="5638659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От кожи и слизистой — к сфинктеру и аноректальной слизистой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79873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11662" y="355600"/>
            <a:ext cx="6680033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АНАТОМИЧЕСКАЯ ЛОГИКА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5511662" y="670520"/>
            <a:ext cx="6172046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Что именно повреждается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511662" y="1452761"/>
            <a:ext cx="2036612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6" name="Text 3"/>
          <p:cNvSpPr/>
          <p:nvPr/>
        </p:nvSpPr>
        <p:spPr>
          <a:xfrm>
            <a:off x="5511662" y="1775023"/>
            <a:ext cx="6172046" cy="1609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Степень разрыва определяется глубиной повреждения: от кожи и слизистой до анального сфинктера и аноректальной слизистой.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511662" y="4602659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57609" y="4710609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095848" y="4666159"/>
            <a:ext cx="2273243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Поверхность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кожа и слизистая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826279" y="4602659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972226" y="4710609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410465" y="4666159"/>
            <a:ext cx="2273243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Опора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мышцы промежности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511662" y="565973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657609" y="576768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095848" y="5723235"/>
            <a:ext cx="2273243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Контроль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анальные сфинктеры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8826279" y="565973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72226" y="576768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9410465" y="5723235"/>
            <a:ext cx="2273243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Глубина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аноректальная слизистая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8591335" y="4602659"/>
            <a:ext cx="12700" cy="828477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0" name="Shape 17"/>
          <p:cNvSpPr/>
          <p:nvPr/>
        </p:nvSpPr>
        <p:spPr>
          <a:xfrm>
            <a:off x="5511662" y="5424785"/>
            <a:ext cx="3086023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1" name="Shape 18"/>
          <p:cNvSpPr/>
          <p:nvPr/>
        </p:nvSpPr>
        <p:spPr>
          <a:xfrm>
            <a:off x="8591335" y="5431135"/>
            <a:ext cx="12700" cy="1096665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2" name="Shape 19"/>
          <p:cNvSpPr/>
          <p:nvPr/>
        </p:nvSpPr>
        <p:spPr>
          <a:xfrm>
            <a:off x="8597685" y="5424785"/>
            <a:ext cx="3086023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81000"/>
            <a:ext cx="1168370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СТЕПЕНЬ 01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95920"/>
            <a:ext cx="1117572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 степень: кожа и слизистая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4781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1800423"/>
            <a:ext cx="5435464" cy="4701977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6" name="Text 4"/>
          <p:cNvSpPr/>
          <p:nvPr/>
        </p:nvSpPr>
        <p:spPr>
          <a:xfrm>
            <a:off x="736582" y="3371751"/>
            <a:ext cx="520687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22262B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ПОВРЕЖДЕНЫ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6582" y="3686671"/>
            <a:ext cx="4978275" cy="389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600" kern="0" spc="-13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Кожа и слизистая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736582" y="4260453"/>
            <a:ext cx="4978275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Кожа промежности и/или слизистая влагалища.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48244" y="1800423"/>
            <a:ext cx="5435464" cy="4701977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10" name="Text 8"/>
          <p:cNvSpPr/>
          <p:nvPr/>
        </p:nvSpPr>
        <p:spPr>
          <a:xfrm>
            <a:off x="6476838" y="3371751"/>
            <a:ext cx="520687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22262B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НЕ ВОВЛЕЧЕНЫ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76838" y="3686671"/>
            <a:ext cx="4978275" cy="389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600" kern="0" spc="-13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Мышцы и сфинктер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476838" y="4260453"/>
            <a:ext cx="4978275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Мышцы промежности и сфинктер не вовлечены.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1473200"/>
            <a:ext cx="543546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СТЕПЕНЬ 02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1788120"/>
            <a:ext cx="5003675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II степень: мышцы промежности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3036689"/>
            <a:ext cx="1651058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3358952"/>
            <a:ext cx="5003675" cy="1609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Разрыв становится глубже и распространяется на мышцы промежности, но наружный анальный сфинктер сохранён.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7987" y="5196880"/>
            <a:ext cx="248745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kern="0" spc="84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МЫШЕЧНЫЙ УРОВЕНЬ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48244" y="0"/>
            <a:ext cx="5943451" cy="68580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8" name="Text 6"/>
          <p:cNvSpPr/>
          <p:nvPr/>
        </p:nvSpPr>
        <p:spPr>
          <a:xfrm>
            <a:off x="6603835" y="2527300"/>
            <a:ext cx="5232269" cy="1803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406400" indent="-406400" algn="l">
              <a:lnSpc>
                <a:spcPct val="110000"/>
              </a:lnSpc>
              <a:buSzPct val="100000"/>
              <a:buChar char="•"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Есть повреждение мышц промежности.</a:t>
            </a:r>
            <a:endParaRPr lang="en-US" sz="2000" dirty="0"/>
          </a:p>
          <a:p>
            <a:pPr marL="406400" indent="-406400" algn="l">
              <a:lnSpc>
                <a:spcPct val="110000"/>
              </a:lnSpc>
              <a:buSzPct val="100000"/>
              <a:buChar char="•"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Наружный сфинктер сохранён.</a:t>
            </a:r>
            <a:endParaRPr lang="en-US" sz="2000" dirty="0"/>
          </a:p>
          <a:p>
            <a:pPr marL="406400" indent="-406400" algn="l">
              <a:lnSpc>
                <a:spcPct val="110000"/>
              </a:lnSpc>
              <a:buSzPct val="100000"/>
              <a:buChar char="•"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Аноректальная слизистая не затронута.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660383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СТЕПЕНЬ 03 · ПОДТИПЫ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70520"/>
            <a:ext cx="6172046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III степень: повреждение анального сфинктера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919089"/>
            <a:ext cx="2036612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2241352"/>
            <a:ext cx="6172046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Как только повреждён наружный анальный сфинктер, разрыв относят к III степени. Далее уточняют глубину повреждения сфинктерного комплекса.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7987" y="383917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3934" y="394712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92173" y="3902670"/>
            <a:ext cx="5587860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IIIa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повреждено менее 50% толщины наружного сфинктера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7987" y="4896247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934" y="5004197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2173" y="4959747"/>
            <a:ext cx="5587860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IIIb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повреждено более 50% толщины наружного сфинктера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7987" y="595332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934" y="606127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2173" y="6016823"/>
            <a:ext cx="5587860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IIIc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повреждены наружный и внутренний анальные сфинктеры</a:t>
            </a:r>
            <a:endParaRPr lang="en-US" sz="16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2" y="0"/>
            <a:ext cx="5079873" cy="685800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7987" y="4661297"/>
            <a:ext cx="6172046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7" name="Shape 14"/>
          <p:cNvSpPr/>
          <p:nvPr/>
        </p:nvSpPr>
        <p:spPr>
          <a:xfrm>
            <a:off x="507987" y="5718373"/>
            <a:ext cx="6172046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1930400"/>
            <a:ext cx="543546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СТЕПЕНЬ 04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2245320"/>
            <a:ext cx="5003675" cy="1398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IV степень: сфинктер и аноректальная слизистая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3960217"/>
            <a:ext cx="1651058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4282480"/>
            <a:ext cx="5003675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Это наиболее глубокая степень акушерской травмы промежности.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248244" y="0"/>
            <a:ext cx="5943451" cy="68580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6603835" y="2505770"/>
            <a:ext cx="558786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22262B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СОСТАВ ПОВРЕЖДЕНИЯ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603835" y="2947690"/>
            <a:ext cx="5232269" cy="1404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406400" indent="-406400" algn="l">
              <a:lnSpc>
                <a:spcPct val="110000"/>
              </a:lnSpc>
              <a:buSzPct val="100000"/>
              <a:buChar char="•"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Повреждены наружный и внутренний анальные сфинктеры.</a:t>
            </a:r>
            <a:endParaRPr lang="en-US" sz="2000" dirty="0"/>
          </a:p>
          <a:p>
            <a:pPr marL="406400" indent="-406400" algn="l">
              <a:lnSpc>
                <a:spcPct val="110000"/>
              </a:lnSpc>
              <a:buSzPct val="100000"/>
              <a:buChar char="•"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Разрыв достигает аноректальной слизистой.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30200"/>
            <a:ext cx="721342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БЫСТРЫЙ АЛГОРИТМ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45120"/>
            <a:ext cx="6730832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Как быстро различать степени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893689"/>
            <a:ext cx="2221155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2388989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3934" y="2496939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2173" y="2452489"/>
            <a:ext cx="61466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Кожа/слизистая без мышц </a:t>
            </a:r>
            <a:r>
              <a:rPr lang="en-US" sz="1600" dirty="0">
                <a:solidFill>
                  <a:srgbClr val="4F565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→ I степень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7987" y="358755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934" y="369550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92173" y="3651052"/>
            <a:ext cx="61466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Есть мышцы, но сфинктер цел </a:t>
            </a:r>
            <a:r>
              <a:rPr lang="en-US" sz="1600" dirty="0">
                <a:solidFill>
                  <a:srgbClr val="4F565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→ II степень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7987" y="478621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934" y="489416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2173" y="4849713"/>
            <a:ext cx="61466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Задет сфинктер </a:t>
            </a:r>
            <a:r>
              <a:rPr lang="en-US" sz="1600" dirty="0">
                <a:solidFill>
                  <a:srgbClr val="4F565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→ III степень; уточнить IIIa–c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7987" y="5984875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934" y="6092825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092173" y="6048375"/>
            <a:ext cx="614664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Задета аноректальная слизистая </a:t>
            </a:r>
            <a:r>
              <a:rPr lang="en-US" sz="1600" dirty="0">
                <a:solidFill>
                  <a:srgbClr val="4F565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→ IV степень</a:t>
            </a:r>
            <a:endParaRPr lang="en-US" sz="16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07" y="0"/>
            <a:ext cx="4470288" cy="6858000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07987" y="3179564"/>
            <a:ext cx="6730832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6"/>
          <p:cNvSpPr/>
          <p:nvPr/>
        </p:nvSpPr>
        <p:spPr>
          <a:xfrm>
            <a:off x="507987" y="4378127"/>
            <a:ext cx="6730832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0" name="Shape 17"/>
          <p:cNvSpPr/>
          <p:nvPr/>
        </p:nvSpPr>
        <p:spPr>
          <a:xfrm>
            <a:off x="507987" y="5576788"/>
            <a:ext cx="6730832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782300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ПОСЛЕ ВАГИНАЛЬНЫХ РОДОВ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70520"/>
            <a:ext cx="7823004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Осмотр и дальнейшая тактика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822211" y="829568"/>
            <a:ext cx="2861496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200" kern="0" spc="88" dirty="0">
                <a:solidFill>
                  <a:srgbClr val="22262B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ПОРЯДОК ДЕЙСТВИЙ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7987" y="1427361"/>
            <a:ext cx="3687968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6" name="Shape 4"/>
          <p:cNvSpPr/>
          <p:nvPr/>
        </p:nvSpPr>
        <p:spPr>
          <a:xfrm>
            <a:off x="507987" y="2028627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3934" y="2136577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92173" y="2041327"/>
            <a:ext cx="10591535" cy="33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Систематический осмотр</a:t>
            </a: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промежности после вагинальных родов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07987" y="337542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934" y="348337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2173" y="3388122"/>
            <a:ext cx="10591535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 подозрении на повреждение сфинктера — </a:t>
            </a:r>
            <a:r>
              <a:rPr lang="en-US" sz="20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пальцевое ректальное исследование</a:t>
            </a: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и точная классификация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07987" y="5028307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934" y="5136257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2173" y="5041007"/>
            <a:ext cx="10591535" cy="67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III–IV степени требуют </a:t>
            </a:r>
            <a:r>
              <a:rPr lang="en-US" sz="20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хирургического восстановления</a:t>
            </a:r>
            <a:r>
              <a:rPr lang="en-US" sz="20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и последующего наблюдения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0" y="6253559"/>
            <a:ext cx="12191695" cy="604441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6418659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kern="0" spc="144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ТОЧНАЯ КЛАССИФИКАЦИЯ · ОСНОВА ДАЛЬНЕЙШЕЙ ТАКТИКИ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07987" y="2890639"/>
            <a:ext cx="1117572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8" name="Shape 16"/>
          <p:cNvSpPr/>
          <p:nvPr/>
        </p:nvSpPr>
        <p:spPr>
          <a:xfrm>
            <a:off x="507987" y="4543524"/>
            <a:ext cx="1117572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39776" y="964902"/>
            <a:ext cx="10921727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ГЛАВНАЯ МЫСЛЬ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939776" y="1279823"/>
            <a:ext cx="10312142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6000" b="1" kern="0" spc="-120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Граница между II и III степенью проходит по наружному анальному сфинктеру.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939776" y="4643735"/>
            <a:ext cx="3402920" cy="31651"/>
          </a:xfrm>
          <a:prstGeom prst="roundRect">
            <a:avLst>
              <a:gd name="adj" fmla="val 49998"/>
            </a:avLst>
          </a:prstGeom>
          <a:solidFill>
            <a:srgbClr val="C6501A"/>
          </a:solidFill>
          <a:ln/>
        </p:spPr>
      </p:sp>
      <p:sp>
        <p:nvSpPr>
          <p:cNvPr id="5" name="Text 3"/>
          <p:cNvSpPr/>
          <p:nvPr/>
        </p:nvSpPr>
        <p:spPr>
          <a:xfrm>
            <a:off x="939776" y="5172373"/>
            <a:ext cx="10312142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IV степень дополнительно включает аноректальную слизистую.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39776" y="5730577"/>
            <a:ext cx="645630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kern="0" spc="84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КОЖА → МЫШЦЫ → СФИНКТЕР → АНOРЕКТАЛЬНАЯ СЛИЗИСТА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568</Words>
  <Application>Microsoft Office PowerPoint</Application>
  <PresentationFormat>Широкоэкранный</PresentationFormat>
  <Paragraphs>87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Noto Sans SemiBold</vt:lpstr>
      <vt:lpstr>Wingdings 3</vt:lpstr>
      <vt:lpstr>Trebuchet MS</vt:lpstr>
      <vt:lpstr>Noto Sans</vt:lpstr>
      <vt:lpstr>Noto Sans Bold</vt:lpstr>
      <vt:lpstr>Calibri</vt:lpstr>
      <vt:lpstr>Roboto Mono Medium</vt:lpstr>
      <vt:lpstr>Roboto Mono Bold</vt:lpstr>
      <vt:lpstr>Arial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2</cp:revision>
  <dcterms:created xsi:type="dcterms:W3CDTF">2026-10-01T16:00:15Z</dcterms:created>
  <dcterms:modified xsi:type="dcterms:W3CDTF">2026-10-02T01:52:31Z</dcterms:modified>
</cp:coreProperties>
</file>