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Roboto Mono Bold" panose="020B0604020202020204" charset="0"/>
      <p:regular r:id="rId13"/>
    </p:embeddedFont>
    <p:embeddedFont>
      <p:font typeface="Roboto Mono Medium" panose="020B0604020202020204" charset="0"/>
      <p:regular r:id="rId14"/>
    </p:embeddedFont>
    <p:embeddedFont>
      <p:font typeface="Roboto Mono" panose="020B0604020202020204" charset="0"/>
      <p:regular r:id="rId15"/>
    </p:embeddedFont>
    <p:embeddedFont>
      <p:font typeface="Noto Sans Semi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Noto Sans" panose="020B0604020202020204" charset="0"/>
      <p:regular r:id="rId21"/>
    </p:embeddedFont>
    <p:embeddedFont>
      <p:font typeface="Noto Sans Bold" panose="020B0604020202020204" charset="0"/>
      <p:regular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7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Тазовое предлежание — не самостоятельный диагноз для выбора метода родов, а исходная ситуация, требующая уточнения вида предлежания, состояния плода и акушерских факторов.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изменение — предлежащая часть больше не является головкой. Это меняет клиническое обследование и требует более точного подтверждения перед планированием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тактики важно различать ягодичное и ножное предлежание. Ножное предлежание обычно не рассматривают как равнозначное ягодичному при планировании влагалищных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следует обещать, что изменение образа жизни или отдельное упражнение исправит положение. Клиническая задача — выявить факторы, которые действительно влияют на прогноз и тактику.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Наружное исследование даёт ориентир, но УЗИ уточняет детали, которые принципиальны для выбора тактики: положение головки, предполагаемую массу, плаценту и воды.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 доношенного срока у плода ещё есть время для самостоятельного поворота. Поэтому раннее обнаружение не означает немедленного выбора способа родоразрешения.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Наружный поворот — возможность изменить ситуацию до начала родов. Он проводится только после оценки противопоказаний и готовности к немедленному вмешательству при осложнениях.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Способ родоразрешения не определяется только фактом тазового предлежания. После поворота тактика меняется. При сохраняющемся предлежании выбор зависит от условий, опыта учреждения и информированного решения пациентки.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Влагалищные роды можно рассмотреть только при сочетании подходящих условий. Один благоприятный признак не компенсирует отсутствие опыта команды, мониторинга или возможности срочного кесарева сечения.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 включают рекомендации ACOG и RCOG по наружному повороту и способу родоразрешения при доношенном тазовом предлежании. В реальной практике необходимо использовать действующие документы учреждения.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7710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3265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2148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968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78961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121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6004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3349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132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775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9083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7940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2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23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og.org/clinical/clinical-guidance/committee-opinion/articles/2018/08/mode-of-term-singleton-breech-deliver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obgyn.onlinelibrary.wiley.com/doi/10.1111/1471-0528.14465" TargetMode="External"/><Relationship Id="rId4" Type="http://schemas.openxmlformats.org/officeDocument/2006/relationships/hyperlink" Target="https://www.rcog.org.uk/guidance/browse-all-guidance/green-top-guidelines/management-of-breech-presentation-green-top-guideline-no-20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387" y="1905000"/>
            <a:ext cx="6603835" cy="3840163"/>
          </a:xfrm>
          <a:prstGeom prst="roundRect">
            <a:avLst>
              <a:gd name="adj" fmla="val 992"/>
            </a:avLst>
          </a:prstGeom>
          <a:solidFill>
            <a:srgbClr val="E8EDF0"/>
          </a:solidFill>
          <a:ln/>
        </p:spPr>
      </p:sp>
      <p:sp>
        <p:nvSpPr>
          <p:cNvPr id="3" name="Text 1"/>
          <p:cNvSpPr/>
          <p:nvPr/>
        </p:nvSpPr>
        <p:spPr>
          <a:xfrm>
            <a:off x="863578" y="2184400"/>
            <a:ext cx="655303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АКУШЕРСТВО · УЧЕБНЫЙ МОДУЛЬ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3578" y="2499320"/>
            <a:ext cx="5943451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b="1" kern="100" spc="-4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Тазовые</a:t>
            </a:r>
            <a:endParaRPr lang="en-US" sz="4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4400" b="1" kern="100" spc="-4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предлежания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863578" y="4022130"/>
            <a:ext cx="1961307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6" name="Text 4"/>
          <p:cNvSpPr/>
          <p:nvPr/>
        </p:nvSpPr>
        <p:spPr>
          <a:xfrm>
            <a:off x="863578" y="4344392"/>
            <a:ext cx="5943451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Как распознать положение плода и выбрать тактику родоразрешения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63578" y="5243513"/>
            <a:ext cx="6553036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Для студентов-медиков и начинающих врачей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81000"/>
            <a:ext cx="660383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01 · ОСНОВА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95920"/>
            <a:ext cx="6172046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Что меняется при тазовом предлежании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944489"/>
            <a:ext cx="2036612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2266752"/>
            <a:ext cx="6172046" cy="1005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Плод располагается ягодицами или ножками к выходу из матки, поэтому меняются диагностика, прогноз и тактика родов.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7987" y="3501132"/>
            <a:ext cx="1900587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kern="100" spc="84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ТРИ ВОПРОСА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7987" y="3943052"/>
            <a:ext cx="617204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Что предлежит?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07987" y="4456807"/>
            <a:ext cx="61720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Ягодицы, ножки или смешанный вариант.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7987" y="4877395"/>
            <a:ext cx="617204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Как расположена головка?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07987" y="5391150"/>
            <a:ext cx="61720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Разгибание влияет на план ведения.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987" y="5811738"/>
            <a:ext cx="617204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Какая тактика допустима?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07987" y="6325493"/>
            <a:ext cx="61720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Решение зависит от срока, плода и условий учреждения.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2" y="0"/>
            <a:ext cx="5079873" cy="68984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2794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02 · КЛАССИФИКАЦИЯ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59432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Три основных варианта положения плода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3765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87" y="2034580"/>
            <a:ext cx="11175720" cy="107235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65176" y="407213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11123" y="418008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549361" y="4072136"/>
            <a:ext cx="222661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Ягодичное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49361" y="4585891"/>
            <a:ext cx="2226611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 выходу обращены ягодицы; ножки могут быть согнуты или вытянуты.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690350" y="407213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36297" y="418008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274535" y="4072136"/>
            <a:ext cx="222671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Ножное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274535" y="4585891"/>
            <a:ext cx="2226711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Первой предлежит одна или обе ножки.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415623" y="407213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561570" y="418008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999808" y="4072136"/>
            <a:ext cx="222671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Смешанное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8999808" y="4585891"/>
            <a:ext cx="2226711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Ягодицы и согнутые ножки занимают нижний сегмент.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226811" y="3614936"/>
            <a:ext cx="12700" cy="2963664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6"/>
          <p:cNvSpPr/>
          <p:nvPr/>
        </p:nvSpPr>
        <p:spPr>
          <a:xfrm>
            <a:off x="7952085" y="3614936"/>
            <a:ext cx="12700" cy="2963664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318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03 · ПРИЧИНЫ И КОНТЕКСТ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74672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Почему тазовое предлежание сохраняется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5289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1851223"/>
            <a:ext cx="11175720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Положение формируется под влиянием нескольких факторов. У большинства случаев единственную причину установить нельзя.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0" y="3581400"/>
            <a:ext cx="12191695" cy="32766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507987" y="3835400"/>
            <a:ext cx="11683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84" dirty="0">
                <a:solidFill>
                  <a:srgbClr val="22262B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ФАКТОРЫ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7987" y="4286250"/>
            <a:ext cx="431789" cy="4318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7" y="4311650"/>
            <a:ext cx="380990" cy="381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07987" y="4895850"/>
            <a:ext cx="35219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Воды и матка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07987" y="5409605"/>
            <a:ext cx="352197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Многоводие или маловодие, аномалии матки и расположение плаценты.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334759" y="4286250"/>
            <a:ext cx="431789" cy="4318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158" y="4311650"/>
            <a:ext cx="380990" cy="3810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334759" y="4895850"/>
            <a:ext cx="352207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Срок и многоплодие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4334759" y="5409605"/>
            <a:ext cx="3522078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Многоплодие, недоношенность, ограничения подвижности плода.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8161629" y="4286250"/>
            <a:ext cx="431789" cy="4318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029" y="4311650"/>
            <a:ext cx="380990" cy="3810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161629" y="4895850"/>
            <a:ext cx="352207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Без одной причины</a:t>
            </a:r>
            <a:endParaRPr lang="en-US" sz="2200" dirty="0"/>
          </a:p>
        </p:txBody>
      </p:sp>
      <p:sp>
        <p:nvSpPr>
          <p:cNvPr id="19" name="Text 14"/>
          <p:cNvSpPr/>
          <p:nvPr/>
        </p:nvSpPr>
        <p:spPr>
          <a:xfrm>
            <a:off x="8161629" y="5409605"/>
            <a:ext cx="3522078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У большинства случаев единственную причину установить нельзя.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680703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04 · ДИАГНОСТИКА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70520"/>
            <a:ext cx="6375241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Как подтвердить диагноз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452761"/>
            <a:ext cx="2103782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177502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3934" y="188297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2173" y="1775023"/>
            <a:ext cx="579105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Наружное акушерское исследование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92173" y="2288778"/>
            <a:ext cx="5791055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Определить положение, позицию и предлежащую часть.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7987" y="334129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934" y="344924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2173" y="3341291"/>
            <a:ext cx="579105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Ультразвуковое исследование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92173" y="3855045"/>
            <a:ext cx="579105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Уточнить вид предлежания, разгибание головки, массу плода, плаценту и объём вод.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7987" y="517584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934" y="528379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2173" y="5175845"/>
            <a:ext cx="579105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Оценка контекста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92173" y="5689600"/>
            <a:ext cx="579105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Учесть срок беременности и сопутствующие факторы, влияющие на план родоразрешения.</a:t>
            </a:r>
            <a:endParaRPr lang="en-US" sz="16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07987" y="3106341"/>
            <a:ext cx="6375241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6"/>
          <p:cNvSpPr/>
          <p:nvPr/>
        </p:nvSpPr>
        <p:spPr>
          <a:xfrm>
            <a:off x="507987" y="4940895"/>
            <a:ext cx="6375241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810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05 · ВРЕМЯ РЕШЕНИЯ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9592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До срока доношенной беременности тактика часто наблюдательная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944489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965176" y="288756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3974" y="2995513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65176" y="3395563"/>
            <a:ext cx="2607602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8" name="Text 6"/>
          <p:cNvSpPr/>
          <p:nvPr/>
        </p:nvSpPr>
        <p:spPr>
          <a:xfrm>
            <a:off x="965176" y="3592413"/>
            <a:ext cx="2607602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Раньше срока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65176" y="4106168"/>
            <a:ext cx="2607602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Тазовое предлежание чаще встречается при недоношенности.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91947" y="288756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80746" y="2995513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791947" y="3395563"/>
            <a:ext cx="2607602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947" y="3592413"/>
            <a:ext cx="260770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 мере роста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791947" y="4106168"/>
            <a:ext cx="2607701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Положение плода может измениться во время беременности.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618818" y="288756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07617" y="2995513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618818" y="3395563"/>
            <a:ext cx="2607602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8" name="Text 16"/>
          <p:cNvSpPr/>
          <p:nvPr/>
        </p:nvSpPr>
        <p:spPr>
          <a:xfrm>
            <a:off x="8618818" y="3592413"/>
            <a:ext cx="2607701" cy="659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 доношенному сроку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618818" y="4435773"/>
            <a:ext cx="2607701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Предлежание сохраняется примерно в 3–4% родов.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0" y="6166048"/>
            <a:ext cx="12191695" cy="691952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6318448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10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НАБЛЮДАТЬ — НЕ ЗНАЧИТ ИГНОРИРОВАТЬ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06400"/>
            <a:ext cx="640064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06 · ИЗМЕНЕНИЕ ТАКТИКИ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721320"/>
            <a:ext cx="5994250" cy="1398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Наружный поворот головки: окно для изменения тактики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2436217"/>
            <a:ext cx="1977976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275848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3934" y="286643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2173" y="2758480"/>
            <a:ext cx="541006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Предложить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92173" y="3272234"/>
            <a:ext cx="541006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 доношенной одноплодной беременности, если нет противопоказаний.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7987" y="426581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934" y="437376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2173" y="4265811"/>
            <a:ext cx="541006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Выполнить безопасно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92173" y="4779566"/>
            <a:ext cx="541006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После оценки матери и плода, с УЗИ-контролем и возможностью срочного кесарева сечения.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7987" y="577314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934" y="588109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2173" y="5773142"/>
            <a:ext cx="541006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Решить совместно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92173" y="6286897"/>
            <a:ext cx="5410065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Обсудить пользу, риски и альтернативы с пациенткой.</a:t>
            </a:r>
            <a:endParaRPr lang="en-US" sz="16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627" y="0"/>
            <a:ext cx="5283068" cy="6858000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07987" y="4030861"/>
            <a:ext cx="599425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6"/>
          <p:cNvSpPr/>
          <p:nvPr/>
        </p:nvSpPr>
        <p:spPr>
          <a:xfrm>
            <a:off x="507987" y="5538192"/>
            <a:ext cx="599425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07 · РОДОРАЗРЕШЕНИЕ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7052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Как выбрать способ родоразрешения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4527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2816423"/>
            <a:ext cx="3623577" cy="3685977"/>
          </a:xfrm>
          <a:prstGeom prst="roundRect">
            <a:avLst>
              <a:gd name="adj" fmla="val 315"/>
            </a:avLst>
          </a:prstGeom>
          <a:noFill/>
          <a:ln w="25399">
            <a:solidFill>
              <a:srgbClr val="D4D2C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61981" y="3070423"/>
            <a:ext cx="3369583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ЕСЛИ ПОВОРОТ УСПЕШЕН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1981" y="3385344"/>
            <a:ext cx="3115589" cy="988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Ведение как при головном предлежании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1981" y="4558308"/>
            <a:ext cx="311558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 учётом общей акушерской ситуации и состояния матери и плода.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83960" y="2816423"/>
            <a:ext cx="3623676" cy="3685977"/>
          </a:xfrm>
          <a:prstGeom prst="roundRect">
            <a:avLst>
              <a:gd name="adj" fmla="val 315"/>
            </a:avLst>
          </a:prstGeom>
          <a:solidFill>
            <a:srgbClr val="E8EDF0"/>
          </a:solidFill>
          <a:ln w="25399">
            <a:solidFill>
              <a:srgbClr val="D4D2C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37954" y="3070423"/>
            <a:ext cx="3115688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22262B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ЕСЛИ ПРЕДЛЕЖАНИЕ СОХРАНИЛОСЬ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37954" y="3598664"/>
            <a:ext cx="3115688" cy="659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Плановое кесарево сечение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537954" y="4442023"/>
            <a:ext cx="3115688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Часто рассматривается как основной вариант.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60032" y="2816423"/>
            <a:ext cx="3623676" cy="3685977"/>
          </a:xfrm>
          <a:prstGeom prst="roundRect">
            <a:avLst>
              <a:gd name="adj" fmla="val 315"/>
            </a:avLst>
          </a:prstGeom>
          <a:noFill/>
          <a:ln w="25399">
            <a:solidFill>
              <a:srgbClr val="D4D2C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4026" y="3070423"/>
            <a:ext cx="3115688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ЕСЛИ ОБСУЖДАЮТСЯ ВЛАГАЛИЩНЫЕ РОДЫ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14026" y="3598664"/>
            <a:ext cx="311568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Только строгий отбор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314026" y="4112419"/>
            <a:ext cx="3115688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Нужны протокол учреждения и опытная команда.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302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08 · СТРОГИЙ ОТБОР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4512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Когда влагалищные роды при тазовом предлежании допустимы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893689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2215952"/>
            <a:ext cx="5587860" cy="2194024"/>
          </a:xfrm>
          <a:custGeom>
            <a:avLst/>
            <a:gdLst/>
            <a:ahLst/>
            <a:cxnLst/>
            <a:rect l="l" t="t" r="r" b="b"/>
            <a:pathLst>
              <a:path w="5587860" h="2194024">
                <a:moveTo>
                  <a:pt x="9525" y="0"/>
                </a:moveTo>
                <a:lnTo>
                  <a:pt x="5587860" y="0"/>
                </a:lnTo>
                <a:lnTo>
                  <a:pt x="5587860" y="2194024"/>
                </a:lnTo>
                <a:lnTo>
                  <a:pt x="0" y="2194024"/>
                </a:lnTo>
                <a:lnTo>
                  <a:pt x="0" y="9525"/>
                </a:lnTo>
                <a:arcTo wR="9525" hR="9525" stAng="10800000" swAng="5400000"/>
                <a:close/>
              </a:path>
            </a:pathLst>
          </a:custGeom>
          <a:solidFill>
            <a:srgbClr val="3F5A6C"/>
          </a:solidFill>
          <a:ln/>
        </p:spPr>
      </p:sp>
      <p:sp>
        <p:nvSpPr>
          <p:cNvPr id="6" name="Shape 4"/>
          <p:cNvSpPr/>
          <p:nvPr/>
        </p:nvSpPr>
        <p:spPr>
          <a:xfrm>
            <a:off x="736582" y="244455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2529" y="255250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20767" y="2444552"/>
            <a:ext cx="454648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Вид предлежания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20767" y="2958306"/>
            <a:ext cx="4546486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Подтверждено ягодичное, а не ножное предлежание; головка не запрокинута.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24442" y="244455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0389" y="255250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908627" y="2444552"/>
            <a:ext cx="477508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Подходящие условия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908627" y="2958306"/>
            <a:ext cx="4775081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Подходят срок, предполагаемая масса плода, размеры таза и состояние матери и плода.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7987" y="463857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934" y="474652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092173" y="4638576"/>
            <a:ext cx="477508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Готовность команды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92173" y="5152330"/>
            <a:ext cx="4775081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Команда владеет техникой; непрерывный мониторинг и немедленный доступ к операции.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24442" y="463857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0389" y="474652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908627" y="4638576"/>
            <a:ext cx="477508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Согласованная тактика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908627" y="5152330"/>
            <a:ext cx="4775081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Тактика согласована заранее, а пациентка понимает возможные сценарии.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089498" y="2215952"/>
            <a:ext cx="12700" cy="2194024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3" name="Shape 21"/>
          <p:cNvSpPr/>
          <p:nvPr/>
        </p:nvSpPr>
        <p:spPr>
          <a:xfrm>
            <a:off x="507987" y="4403626"/>
            <a:ext cx="558786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4" name="Shape 22"/>
          <p:cNvSpPr/>
          <p:nvPr/>
        </p:nvSpPr>
        <p:spPr>
          <a:xfrm>
            <a:off x="6089498" y="4409976"/>
            <a:ext cx="12700" cy="2194024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5" name="Shape 23"/>
          <p:cNvSpPr/>
          <p:nvPr/>
        </p:nvSpPr>
        <p:spPr>
          <a:xfrm>
            <a:off x="6095848" y="4403626"/>
            <a:ext cx="558786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810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09 · ДЛЯ ДАЛЬНЕЙШЕГО ЧТЕНИЯ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9592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Источники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4781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1800423"/>
            <a:ext cx="11175720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Рекомендации следует сопоставлять с актуальными локальными протоколами и клинической ситуацией.</a:t>
            </a:r>
            <a:endParaRPr lang="en-US" sz="2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2699544"/>
          <a:ext cx="11175721" cy="914400"/>
        </p:xfrm>
        <a:graphic>
          <a:graphicData uri="http://schemas.openxmlformats.org/drawingml/2006/table">
            <a:tbl>
              <a:tblPr/>
              <a:tblGrid>
                <a:gridCol w="2011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№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Документ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Организация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kern="100" spc="80" dirty="0">
                          <a:solidFill>
                            <a:srgbClr val="22262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01</a:t>
                      </a:r>
                      <a:endParaRPr lang="en-US" sz="14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u="sng" dirty="0">
                          <a:solidFill>
                            <a:srgbClr val="3F5A6C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Mode of Term Singleton Breech Delivery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ACOG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kern="100" spc="80" dirty="0">
                          <a:solidFill>
                            <a:srgbClr val="22262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02</a:t>
                      </a:r>
                      <a:endParaRPr lang="en-US" sz="14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u="sng" dirty="0">
                          <a:solidFill>
                            <a:srgbClr val="3F5A6C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Management of Breech Presentation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RCOG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kern="100" spc="80" dirty="0">
                          <a:solidFill>
                            <a:srgbClr val="22262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03</a:t>
                      </a:r>
                      <a:endParaRPr lang="en-US" sz="14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u="sng" dirty="0">
                          <a:solidFill>
                            <a:srgbClr val="3F5A6C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BJOG / Green-top Guideline No. 20b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RCOG / BJOG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0" y="5743972"/>
            <a:ext cx="12191695" cy="1114028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8" name="Text 5"/>
          <p:cNvSpPr/>
          <p:nvPr/>
        </p:nvSpPr>
        <p:spPr>
          <a:xfrm>
            <a:off x="0" y="5896372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10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УЧЕБНЫЙ МАТЕРИАЛ · НЕ ЗАМЕНЯЕТ ОЧНУЮ КОНСУЛЬТАЦИЮ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774</Words>
  <Application>Microsoft Office PowerPoint</Application>
  <PresentationFormat>Широкоэкранный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Roboto Mono Bold</vt:lpstr>
      <vt:lpstr>Roboto Mono Medium</vt:lpstr>
      <vt:lpstr>Roboto Mono</vt:lpstr>
      <vt:lpstr>Noto Sans SemiBold</vt:lpstr>
      <vt:lpstr>Calibri</vt:lpstr>
      <vt:lpstr>Noto Sans</vt:lpstr>
      <vt:lpstr>Noto Sans Bold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2</cp:revision>
  <dcterms:created xsi:type="dcterms:W3CDTF">2026-10-02T01:50:30Z</dcterms:created>
  <dcterms:modified xsi:type="dcterms:W3CDTF">2026-10-02T01:51:28Z</dcterms:modified>
</cp:coreProperties>
</file>