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15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Приветствую вас, уважаемые коллеги и слушатели. Тема моего доклада — ВИЧ и беременность. Мы рассмотрим современные подходы к профилактике передачи вируса от матери к ребенку, опираясь на актуальные клинические рекомендации и статистику.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Сегодня мы последовательно разберем шесть ключевых блоков. Начнем с эпидемиологической ситуации в стране, затем обсудим этапы планирования и скрининга. Далее подробно остановимся на особенностях антиретровирусной терапии, тактике ведения родов и специфике послеродового периода, включая вопросы вскармливания. Завершим доклад алгоритмами диспансерного наблюдения детей.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Переходим к первому разделу, который посвящен эпидемиологии и актуальности проблемы сохранения здоровья матери и ребенка в условиях ВИЧ-инфекции. Понимание реального масштаба проблемы помогает нам объективно оценить высокую эффективность внедренных государственных мер профилактики.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Статистика по России за прошлый год демонстрирует масштаб работы системы здравоохранения. В две тысячи двадцать четвертом году у ВИЧ-инфицированных женщин родилось почти десять тысяч детей. Благодаря отлаженной системе профилактики, частота вертикальной передачи вируса снизилась до одного процента. При этом охват тестированием населения превысил пятьдесят два миллиона человек.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Обратите внимание на позитивную динамику охвата тестированием. В две тысячи двадцать третьем году анализы сдали около сорока девяти миллионов человек, в две тысячи двадцать четвертом году этот показатель вырос до пятидесяти двух миллионов, а по предварительным данным следующего года мы достигли отметки в пятьдесят три миллиона восемьсот тысяч тестов.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Второй раздел нашего доклада затрагивает важнейшие вопросы прегравидарной подготовки и обязательного скрининга беременных женщин. Своевременная диагностика является фундаментом для дальнейшего успешного ведения такой беременности.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Скрининг на ВИЧ проводится строго в три этапа. Первый анализ сдается при постановке на учет в женской консультации. Второй раз кровь исследуется в тридцать недель беременности перед декретом. Если женщина поступает в роддом без актуальной справки, ей в обязательном порядке делается экспресс-тест для защиты ребенка.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Если беременность планируемая, крайне важна прегравидарная подготовка. Она включает консультации инфекциониста и гинеколога, оценку иммунного статуса и вирусной нагрузки. При необходимости схема антиретровирусной терапии корректируется до момента зачатия, что минимизирует риски для плода на ранних сроках и обеспечивает здоровье матери.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Третий блок посвящен антиретровирусной терапии, которая является основой профилактики вертикальной передачи инфекции. Без адекватного медикаментозного контроля достичь нулевой вирусной нагрузки к моменту родов практически невозможно.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Терапия у беременных строится на трех принципах. Во-первых, это непрерывность приема препаратов. Во-вторых, подбор комбинаций с доказанной безопасностью для плода. И в-третьих, строгий ежемесячный контроль вирусной нагрузки и биохимических показателей крови для своевременной коррекции доз лечащим врачом.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Согласно клиническим рекомендациям Минздрава, основу схем составляют нуклеозидные ингибиторы обратной транскриптазы, такие как зидовудин и ламивудин. Эфавиренз применяется с осторожностью. Ингибиторы протеазы, например лопинавир, обладают высоким барьером к резистентности и часто используются при сложных резистентных формах вируса.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Четвертый раздел — один из самых ответственных: выбор тактики родоразрешения. Решение принимается коллегиально на основании лабораторных показателей женщины на поздних сроках гестации.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Выбор между естественными родами и кесаревым сечением зависит от вирусной нагрузки на тридцать шестой неделе. Если она ниже пятидесяти копий и женщина принимала терапию, возможны естественные роды. При высокой нагрузке, отсутствии терапии или преждевременном излитии вод показано плановое кесарево сечение.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Без какой-либо профилактики риск передачи вируса ребенку достигает сорока пяти процентов. Около четверти случаев заражения происходит внутриутробно. Однако полноценная трехэтапная профилактика, включающая терапию, безопасные роды и отказ от грудного вскармливания, снижает общий риск до значений менее одного процента.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Пятый блок касается ведения новорожденного и критически важного вопроса вскармливания. Именно в послеродовом периоде закладываются основы здоровья ребенка и предотвращается постнатальное заражение.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Новорожденному в первые часы жизни назначается химиопрофилактика сиропом зидовудина или невирапина. Курс длится от четырех до шести недель. Также в первые сорок восемь часов проводится забор крови для ранней ПЦР-диагностики, чтобы исключить внутриутробное инфицирование и оценить эффективность принятых 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Российской Федерации действует строгий запрет на грудное вскармливание ВИЧ-положительными матерями. Риск передачи вируса через молоко слишком высок. Современные адаптированные смеси полностью покрывают потребности младенца, а матери оказывается необходимая психологическая поддержка для принятия этой вынужденной, но жизненно важной меры.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Завершающий раздел — алгоритмы диспансерного наблюдения ребенка до окончательного снятия с учета. Этот период требует строгого соблюдения графика визитов к инфекционисту и педиатру.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Диагностика ребенка проводится поэтапно. Первый ПЦР-тест делают в первые двое суток. Второй контроль — в четыре недели после начала профилактики. Окончательное снятие с учета происходит в восемнадцать месяцев после отрицательного результата ИФА на антитела к ВИЧ, что подтверждает отсутствие инфекции.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Подводя итог, отмечу: трехэтапная профилактика снижает риск инфицирования до одного процента. Кесарево сечение применяется только по строгим показаниям, а грудное вскармливание в России полностью исключено. Современная медицина позволяет ВИЧ-положительным женщинам рожать абсолютно здоровых детей. Благодарю за внимание и готов ответить на ваши вопросы!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28800"/>
            <a:ext cx="12191695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365760" cy="3108960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002975" y="1828800"/>
            <a:ext cx="1188720" cy="310896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2344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B3243B"/>
                </a:solidFill>
                <a:latin typeface="Georgia"/>
              </a:rPr>
              <a:t>КЛИНИЧЕСКИЕ РЕКОМЕНДАЦИИ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9174175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2A1A1F"/>
                </a:solidFill>
                <a:latin typeface="Trebuchet MS"/>
              </a:rPr>
              <a:t>ВИЧ и беременность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212080"/>
            <a:ext cx="8686800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6F585F"/>
                </a:solidFill>
                <a:latin typeface="Georgia"/>
              </a:rPr>
              <a:t>Современные подходы к профилактике передачи вируса от матери к ребенку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Содержание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74519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Эпидемиология и статистика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788920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Планирование и диагностика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703320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АРВ-терапия при беременности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70167" y="1874519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98767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67447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Тактика родоразрешения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70167" y="2788920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98767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67447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Ведение новорожденного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70167" y="3703320"/>
            <a:ext cx="5181447" cy="786384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98767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7447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Диспансерное наблюдение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Эпидемиология и актуальность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ВИЧ и беременность в России (2024)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B3243B"/>
                </a:solidFill>
                <a:latin typeface="Trebuchet MS"/>
              </a:rPr>
              <a:t>9 751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19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детей родилось от ВИЧ+ матерей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19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Федеральный СПИД-Центр, 2025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23918" y="2103120"/>
            <a:ext cx="18288" cy="3108960"/>
          </a:xfrm>
          <a:prstGeom prst="rect">
            <a:avLst/>
          </a:prstGeom>
          <a:solidFill>
            <a:srgbClr val="6F585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7537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1F6F78"/>
                </a:solidFill>
                <a:latin typeface="Trebuchet MS"/>
              </a:rPr>
              <a:t>1,0%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75378" y="3657600"/>
            <a:ext cx="457200" cy="4572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7537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частота передачи вируса ребенку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537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Федеральный СПИД-Центр, 2025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67776" y="2103120"/>
            <a:ext cx="18288" cy="3108960"/>
          </a:xfrm>
          <a:prstGeom prst="rect">
            <a:avLst/>
          </a:prstGeom>
          <a:solidFill>
            <a:srgbClr val="6F585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1923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BF831A"/>
                </a:solidFill>
                <a:latin typeface="Trebuchet MS"/>
              </a:rPr>
              <a:t>52 млн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19236" y="3657600"/>
            <a:ext cx="457200" cy="45720"/>
          </a:xfrm>
          <a:prstGeom prst="rect">
            <a:avLst/>
          </a:prstGeom>
          <a:solidFill>
            <a:srgbClr val="BF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1923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охват тестированием в 2024 г.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923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Роспотребнадзор,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Динамика тестирования на ВИЧ в РФ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2023 год</a:t>
            </a:r>
          </a:p>
        </p:txBody>
      </p:sp>
      <p:sp>
        <p:nvSpPr>
          <p:cNvPr id="8" name="Rectangle 7"/>
          <p:cNvSpPr/>
          <p:nvPr/>
        </p:nvSpPr>
        <p:spPr>
          <a:xfrm>
            <a:off x="4297680" y="2217420"/>
            <a:ext cx="5699455" cy="3108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297680" y="2217420"/>
            <a:ext cx="2787033" cy="310896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180015" y="192024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500" b="1">
                <a:solidFill>
                  <a:srgbClr val="B3243B"/>
                </a:solidFill>
                <a:latin typeface="Trebuchet MS"/>
              </a:rPr>
              <a:t>48,9млн человек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2024 год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7680" y="3223260"/>
            <a:ext cx="5699455" cy="3108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3223260"/>
            <a:ext cx="2963716" cy="310896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180015" y="292608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500" b="1">
                <a:solidFill>
                  <a:srgbClr val="1F6F78"/>
                </a:solidFill>
                <a:latin typeface="Trebuchet MS"/>
              </a:rPr>
              <a:t>52млн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93192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2025 год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0" y="4229100"/>
            <a:ext cx="5699455" cy="3108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97680" y="4229100"/>
            <a:ext cx="3066306" cy="310896"/>
          </a:xfrm>
          <a:prstGeom prst="rect">
            <a:avLst/>
          </a:prstGeom>
          <a:solidFill>
            <a:srgbClr val="BF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80015" y="393192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500" b="1">
                <a:solidFill>
                  <a:srgbClr val="BF831A"/>
                </a:solidFill>
                <a:latin typeface="Trebuchet MS"/>
              </a:rPr>
              <a:t>53,8млн человек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Роспотребнадзор,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Планирование и диагностика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Скрининг беременных на ВИЧ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7</a:t>
            </a:r>
          </a:p>
        </p:txBody>
      </p:sp>
      <p:sp>
        <p:nvSpPr>
          <p:cNvPr id="7" name="Pentagon 6"/>
          <p:cNvSpPr/>
          <p:nvPr/>
        </p:nvSpPr>
        <p:spPr>
          <a:xfrm>
            <a:off x="640080" y="1965960"/>
            <a:ext cx="3591458" cy="914400"/>
          </a:xfrm>
          <a:prstGeom prst="homePlat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2722778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800" b="1" dirty="0">
                <a:solidFill>
                  <a:srgbClr val="FFFFFF"/>
                </a:solidFill>
                <a:latin typeface="Trebuchet M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19" y="324612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2A1A1F"/>
                </a:solidFill>
                <a:latin typeface="Trebuchet MS"/>
              </a:rPr>
              <a:t>Постановка на учет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19" y="4160520"/>
            <a:ext cx="3271418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6F585F"/>
                </a:solidFill>
                <a:latin typeface="Georgia"/>
              </a:rPr>
              <a:t>Обязательное тестирование при первом обращении в женскую консультацию</a:t>
            </a:r>
          </a:p>
        </p:txBody>
      </p:sp>
      <p:sp>
        <p:nvSpPr>
          <p:cNvPr id="11" name="Chevron 10"/>
          <p:cNvSpPr/>
          <p:nvPr/>
        </p:nvSpPr>
        <p:spPr>
          <a:xfrm>
            <a:off x="4277258" y="1965960"/>
            <a:ext cx="3728618" cy="914400"/>
          </a:xfrm>
          <a:prstGeom prst="chevron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34458" y="1965960"/>
            <a:ext cx="2722778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800" b="1" dirty="0">
                <a:solidFill>
                  <a:srgbClr val="FFFFFF"/>
                </a:solidFill>
                <a:latin typeface="Trebuchet M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8698" y="324612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2A1A1F"/>
                </a:solidFill>
                <a:latin typeface="Trebuchet MS"/>
              </a:rPr>
              <a:t>30 недель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698" y="4160520"/>
            <a:ext cx="3271418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6F585F"/>
                </a:solidFill>
                <a:latin typeface="Georgia"/>
              </a:rPr>
              <a:t>Повторный анализ перед уходом в декретный отпуск</a:t>
            </a:r>
          </a:p>
        </p:txBody>
      </p:sp>
      <p:sp>
        <p:nvSpPr>
          <p:cNvPr id="15" name="Chevron 14"/>
          <p:cNvSpPr/>
          <p:nvPr/>
        </p:nvSpPr>
        <p:spPr>
          <a:xfrm>
            <a:off x="7914436" y="1965960"/>
            <a:ext cx="3728618" cy="914400"/>
          </a:xfrm>
          <a:prstGeom prst="chevron">
            <a:avLst/>
          </a:prstGeom>
          <a:solidFill>
            <a:srgbClr val="BF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71636" y="1965960"/>
            <a:ext cx="2722778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Trebuchet M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5876" y="324612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2A1A1F"/>
                </a:solidFill>
                <a:latin typeface="Trebuchet MS"/>
              </a:rPr>
              <a:t>Роддом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5876" y="4160520"/>
            <a:ext cx="3271418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6F585F"/>
                </a:solidFill>
                <a:latin typeface="Georgia"/>
              </a:rPr>
              <a:t>Экспресс-тест при поступлении на роды без актуальной справки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Прегравидарная подготовка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920240"/>
            <a:ext cx="10911535" cy="88331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2288743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Консультация инфекциониста и акушера-гинеколога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971800"/>
            <a:ext cx="10911535" cy="88331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3340303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Оценка вирусной нагрузки и уровня CD4-лимфоцитов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023360"/>
            <a:ext cx="10911535" cy="88331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4400" y="4391863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Коррекция схемы АРВТ до зачатия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5074920"/>
            <a:ext cx="10911535" cy="88331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5443423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Исключение сопутствующих инфекций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АРВ-терапия при беременности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Принципы АРВТ у беременных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920240"/>
            <a:ext cx="3423818" cy="416052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14400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2A1A1F"/>
                </a:solidFill>
                <a:latin typeface="Trebuchet MS"/>
              </a:rPr>
              <a:t>Непрерывность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6F585F"/>
                </a:solidFill>
                <a:latin typeface="Georgia"/>
              </a:rPr>
              <a:t>Терапия продолжается на всех этапах: беременность, роды, послеродовой период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3938" y="1920240"/>
            <a:ext cx="3423818" cy="416052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658258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2A1A1F"/>
                </a:solidFill>
                <a:latin typeface="Trebuchet MS"/>
              </a:rPr>
              <a:t>Безопасность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6F585F"/>
                </a:solidFill>
                <a:latin typeface="Georgia"/>
              </a:rPr>
              <a:t>Выбор препаратов с доказанным профилем безопасности для плода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27796" y="1920240"/>
            <a:ext cx="3423818" cy="416052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402116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2A1A1F"/>
                </a:solidFill>
                <a:latin typeface="Trebuchet MS"/>
              </a:rPr>
              <a:t>Контроль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6F585F"/>
                </a:solidFill>
                <a:latin typeface="Georgia"/>
              </a:rPr>
              <a:t>Ежемесячный мониторинг вирусной нагрузки и биохимии крови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Рекомендуемые схемы АРВТ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920240"/>
          <a:ext cx="1091153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Группа</a:t>
                      </a:r>
                    </a:p>
                  </a:txBody>
                  <a:tcPr marL="137160" marR="137160" anchor="ctr">
                    <a:solidFill>
                      <a:srgbClr val="B324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Препараты</a:t>
                      </a:r>
                    </a:p>
                  </a:txBody>
                  <a:tcPr marL="137160" marR="137160" anchor="ctr">
                    <a:solidFill>
                      <a:srgbClr val="B324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Особенности</a:t>
                      </a:r>
                    </a:p>
                  </a:txBody>
                  <a:tcPr marL="137160" marR="137160" anchor="ctr">
                    <a:solidFill>
                      <a:srgbClr val="B324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ННИОТ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Эфавиренз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С осторожностью в 1 триместре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НИОТ</a:t>
                      </a:r>
                    </a:p>
                  </a:txBody>
                  <a:tcPr marL="137160" marR="137160" anchor="ctr">
                    <a:solidFill>
                      <a:srgbClr val="FDFB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Зидовудин, Ламивудин</a:t>
                      </a:r>
                    </a:p>
                  </a:txBody>
                  <a:tcPr marL="137160" marR="137160" anchor="ctr">
                    <a:solidFill>
                      <a:srgbClr val="FDFB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Стандартная основа схемы</a:t>
                      </a:r>
                    </a:p>
                  </a:txBody>
                  <a:tcPr marL="137160" marR="137160" anchor="ctr">
                    <a:solidFill>
                      <a:srgbClr val="FDF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ИП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Лопинавир/ритонавир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A1A1F"/>
                          </a:solidFill>
                          <a:latin typeface="Georgia"/>
                        </a:rPr>
                        <a:t>Высокий барьер к резистентности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Тактика родоразрешения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Выбор метода родов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920240"/>
            <a:ext cx="5227167" cy="411480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3243B"/>
                </a:solidFill>
                <a:latin typeface="Trebuchet MS"/>
              </a:rPr>
              <a:t>Естественные роды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2852928"/>
            <a:ext cx="4495647" cy="45720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05840" y="321868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63040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ВН &lt; 50 копий/мл на 36 нед.</a:t>
            </a:r>
          </a:p>
        </p:txBody>
      </p:sp>
      <p:sp>
        <p:nvSpPr>
          <p:cNvPr id="12" name="Oval 11"/>
          <p:cNvSpPr/>
          <p:nvPr/>
        </p:nvSpPr>
        <p:spPr>
          <a:xfrm>
            <a:off x="1005840" y="390448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63040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Отсутствие коинфекций</a:t>
            </a:r>
          </a:p>
        </p:txBody>
      </p:sp>
      <p:sp>
        <p:nvSpPr>
          <p:cNvPr id="14" name="Oval 13"/>
          <p:cNvSpPr/>
          <p:nvPr/>
        </p:nvSpPr>
        <p:spPr>
          <a:xfrm>
            <a:off x="1005840" y="459028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63040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Полная приверженность АРВТ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24447" y="1920240"/>
            <a:ext cx="5227167" cy="411480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90207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F6F78"/>
                </a:solidFill>
                <a:latin typeface="Trebuchet MS"/>
              </a:rPr>
              <a:t>Кесарево сечение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90207" y="2852928"/>
            <a:ext cx="4495647" cy="4572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690207" y="3218688"/>
            <a:ext cx="146304" cy="146304"/>
          </a:xfrm>
          <a:prstGeom prst="ellipse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47407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2A1A1F"/>
                </a:solidFill>
                <a:latin typeface="Georgia"/>
              </a:rPr>
              <a:t>ВН &gt; 50 копий/мл или неизвестна</a:t>
            </a:r>
          </a:p>
        </p:txBody>
      </p:sp>
      <p:sp>
        <p:nvSpPr>
          <p:cNvPr id="21" name="Oval 20"/>
          <p:cNvSpPr/>
          <p:nvPr/>
        </p:nvSpPr>
        <p:spPr>
          <a:xfrm>
            <a:off x="6690207" y="3904488"/>
            <a:ext cx="146304" cy="146304"/>
          </a:xfrm>
          <a:prstGeom prst="ellipse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47407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2A1A1F"/>
                </a:solidFill>
                <a:latin typeface="Georgia"/>
              </a:rPr>
              <a:t>Преждевременное излитие вод</a:t>
            </a:r>
          </a:p>
        </p:txBody>
      </p:sp>
      <p:sp>
        <p:nvSpPr>
          <p:cNvPr id="23" name="Oval 22"/>
          <p:cNvSpPr/>
          <p:nvPr/>
        </p:nvSpPr>
        <p:spPr>
          <a:xfrm>
            <a:off x="6690207" y="4590288"/>
            <a:ext cx="146304" cy="146304"/>
          </a:xfrm>
          <a:prstGeom prst="ellipse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47407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2A1A1F"/>
                </a:solidFill>
                <a:latin typeface="Georgia"/>
              </a:rPr>
              <a:t>Отказ от АРВТ при беременности</a:t>
            </a:r>
          </a:p>
        </p:txBody>
      </p:sp>
      <p:sp>
        <p:nvSpPr>
          <p:cNvPr id="25" name="Oval 24"/>
          <p:cNvSpPr/>
          <p:nvPr/>
        </p:nvSpPr>
        <p:spPr>
          <a:xfrm>
            <a:off x="5803239" y="3749039"/>
            <a:ext cx="585216" cy="585216"/>
          </a:xfrm>
          <a:prstGeom prst="ellipse">
            <a:avLst/>
          </a:prstGeom>
          <a:solidFill>
            <a:srgbClr val="FBF7F4"/>
          </a:solidFill>
          <a:ln w="19050">
            <a:solidFill>
              <a:srgbClr val="6F58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004407" y="3950208"/>
            <a:ext cx="182880" cy="182880"/>
          </a:xfrm>
          <a:prstGeom prst="ellipse">
            <a:avLst/>
          </a:prstGeom>
          <a:solidFill>
            <a:srgbClr val="6F58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Риски вертикальной передачи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B3243B"/>
                </a:solidFill>
                <a:latin typeface="Trebuchet MS"/>
              </a:rPr>
              <a:t>15–45%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19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без применения профилактики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19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ВОЗ, 2024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23918" y="2103120"/>
            <a:ext cx="18288" cy="3108960"/>
          </a:xfrm>
          <a:prstGeom prst="rect">
            <a:avLst/>
          </a:prstGeom>
          <a:solidFill>
            <a:srgbClr val="6F585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7537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1F6F78"/>
                </a:solidFill>
                <a:latin typeface="Trebuchet MS"/>
              </a:rPr>
              <a:t>15–25%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75378" y="3657600"/>
            <a:ext cx="457200" cy="4572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7537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риск во время беременности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537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СанПиН и Приказ МЗ РФ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67776" y="2103120"/>
            <a:ext cx="18288" cy="3108960"/>
          </a:xfrm>
          <a:prstGeom prst="rect">
            <a:avLst/>
          </a:prstGeom>
          <a:solidFill>
            <a:srgbClr val="6F585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1923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BF831A"/>
                </a:solidFill>
                <a:latin typeface="Trebuchet MS"/>
              </a:rPr>
              <a:t>&lt; 1%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19236" y="3657600"/>
            <a:ext cx="457200" cy="45720"/>
          </a:xfrm>
          <a:prstGeom prst="rect">
            <a:avLst/>
          </a:prstGeom>
          <a:solidFill>
            <a:srgbClr val="BF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1923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2A1A1F"/>
                </a:solidFill>
                <a:latin typeface="Georgia"/>
              </a:rPr>
              <a:t>при полной 3-этапной профилактике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923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Источник: Минздрав РФ, 2024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Новорожденный и вскармливание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Химопрофилактика у новорожденных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920240"/>
            <a:ext cx="10911535" cy="1177747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2435961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71600" y="1920240"/>
            <a:ext cx="9997135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Сироп зидовудина или невирапина в первые 4-8 часов жизни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322320"/>
            <a:ext cx="10911535" cy="1177747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3838041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0" y="3322320"/>
            <a:ext cx="9997135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Длительность курса — от 4 до 6 недель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724399"/>
            <a:ext cx="10911535" cy="1177747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4400" y="5240121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71600" y="4724399"/>
            <a:ext cx="9997135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Первичная ПЦР-диагностика в первые 48 часов жизни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Вопросы вскармливания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17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02996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9202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Строгий запрет на ГВ для ВИЧ+ матерей в РФ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305866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29489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Смеси покрывают потребности в нутриентах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" y="408736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3977639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Риск передачи вируса через молоко до 15%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5116068"/>
            <a:ext cx="146304" cy="146304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" y="50063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2A1A1F"/>
                </a:solidFill>
                <a:latin typeface="Georgia"/>
              </a:rPr>
              <a:t>Психологическая поддержка матери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3759" y="1920240"/>
            <a:ext cx="4327855" cy="4023360"/>
          </a:xfrm>
          <a:prstGeom prst="rect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19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Trebuchet MS"/>
              </a:rPr>
              <a:t>ВАЖНО!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9519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500" b="0">
                <a:solidFill>
                  <a:srgbClr val="FFFFFF"/>
                </a:solidFill>
                <a:latin typeface="Trebuchet MS"/>
              </a:rPr>
              <a:t>Грудное вскармливание категорически противопоказано для исключения постнатальной передачи ВИЧ.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C14B5E"/>
                </a:solidFill>
                <a:latin typeface="Trebuchet MS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Trebuchet MS"/>
              </a:rPr>
              <a:t>Диспансерное наблюдение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Снятие с учета ребенка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19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999232"/>
            <a:ext cx="10911535" cy="54864"/>
          </a:xfrm>
          <a:prstGeom prst="rect">
            <a:avLst/>
          </a:prstGeom>
          <a:solidFill>
            <a:srgbClr val="B3243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B3243B"/>
                </a:solidFill>
                <a:latin typeface="Trebuchet MS"/>
              </a:rPr>
              <a:t>48 ч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2834640"/>
            <a:ext cx="384048" cy="384048"/>
          </a:xfrm>
          <a:prstGeom prst="ellipse">
            <a:avLst/>
          </a:prstGeom>
          <a:solidFill>
            <a:srgbClr val="B3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58952" y="2953512"/>
            <a:ext cx="146304" cy="146304"/>
          </a:xfrm>
          <a:prstGeom prst="ellipse">
            <a:avLst/>
          </a:prstGeom>
          <a:solidFill>
            <a:srgbClr val="FB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3474720"/>
            <a:ext cx="3454298" cy="269748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59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2A1A1F"/>
                </a:solidFill>
                <a:latin typeface="Trebuchet MS"/>
              </a:rPr>
              <a:t>Первый ПЦР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6F585F"/>
                </a:solidFill>
                <a:latin typeface="Georgia"/>
              </a:rPr>
              <a:t>Забор крови для ранней диагностики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7258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1F6F78"/>
                </a:solidFill>
                <a:latin typeface="Trebuchet MS"/>
              </a:rPr>
              <a:t>4 нед</a:t>
            </a:r>
          </a:p>
        </p:txBody>
      </p:sp>
      <p:sp>
        <p:nvSpPr>
          <p:cNvPr id="15" name="Oval 14"/>
          <p:cNvSpPr/>
          <p:nvPr/>
        </p:nvSpPr>
        <p:spPr>
          <a:xfrm>
            <a:off x="4277258" y="2834640"/>
            <a:ext cx="384048" cy="384048"/>
          </a:xfrm>
          <a:prstGeom prst="ellipse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396130" y="2953512"/>
            <a:ext cx="146304" cy="146304"/>
          </a:xfrm>
          <a:prstGeom prst="ellipse">
            <a:avLst/>
          </a:prstGeom>
          <a:solidFill>
            <a:srgbClr val="FB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77258" y="3474720"/>
            <a:ext cx="3454298" cy="269748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460138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2A1A1F"/>
                </a:solidFill>
                <a:latin typeface="Trebuchet MS"/>
              </a:rPr>
              <a:t>Второй ПЦР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0138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6F585F"/>
                </a:solidFill>
                <a:latin typeface="Georgia"/>
              </a:rPr>
              <a:t>Контроль после начала профилактики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14436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BF831A"/>
                </a:solidFill>
                <a:latin typeface="Trebuchet MS"/>
              </a:rPr>
              <a:t>18 мес</a:t>
            </a:r>
          </a:p>
        </p:txBody>
      </p:sp>
      <p:sp>
        <p:nvSpPr>
          <p:cNvPr id="21" name="Oval 20"/>
          <p:cNvSpPr/>
          <p:nvPr/>
        </p:nvSpPr>
        <p:spPr>
          <a:xfrm>
            <a:off x="7914436" y="2834640"/>
            <a:ext cx="384048" cy="384048"/>
          </a:xfrm>
          <a:prstGeom prst="ellipse">
            <a:avLst/>
          </a:prstGeom>
          <a:solidFill>
            <a:srgbClr val="BF8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033308" y="2953512"/>
            <a:ext cx="146304" cy="146304"/>
          </a:xfrm>
          <a:prstGeom prst="ellipse">
            <a:avLst/>
          </a:prstGeom>
          <a:solidFill>
            <a:srgbClr val="FB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914436" y="3474720"/>
            <a:ext cx="3454298" cy="2697480"/>
          </a:xfrm>
          <a:prstGeom prst="rect">
            <a:avLst/>
          </a:prstGeom>
          <a:noFill/>
          <a:ln w="19050">
            <a:solidFill>
              <a:srgbClr val="A090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97316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2A1A1F"/>
                </a:solidFill>
                <a:latin typeface="Trebuchet MS"/>
              </a:rPr>
              <a:t>ИФА на антитела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6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6F585F"/>
                </a:solidFill>
                <a:latin typeface="Georgia"/>
              </a:rPr>
              <a:t>Снятие с учета при отрицательном результате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Главные выводы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B3243B"/>
                </a:solidFill>
                <a:latin typeface="Trebuchet M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Трехэтапная профилактика снижает риск передачи ВИЧ ребенку до 1%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6F58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B3243B"/>
                </a:solidFill>
                <a:latin typeface="Trebuchet M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Кесарево сечение показано только при высокой вирусной нагрузке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6F58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B3243B"/>
                </a:solidFill>
                <a:latin typeface="Trebuchet M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В России строго запрещено грудное вскармливание при ВИЧ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6F58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B3243B"/>
                </a:solidFill>
                <a:latin typeface="Trebuchet MS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2A1A1F"/>
                </a:solidFill>
                <a:latin typeface="Georgia"/>
              </a:rPr>
              <a:t>Ранняя диагностика и АРВТ позволяют родить здорового ребенка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sz="2000" b="1" dirty="0" err="1">
                <a:solidFill>
                  <a:srgbClr val="1F6F78"/>
                </a:solidFill>
                <a:latin typeface="Georgia"/>
              </a:rPr>
              <a:t>Благодарю</a:t>
            </a:r>
            <a:r>
              <a:rPr sz="2000" b="1" dirty="0">
                <a:solidFill>
                  <a:srgbClr val="1F6F78"/>
                </a:solidFill>
                <a:latin typeface="Georgia"/>
              </a:rPr>
              <a:t> </a:t>
            </a:r>
            <a:r>
              <a:rPr sz="2000" b="1" dirty="0" err="1">
                <a:solidFill>
                  <a:srgbClr val="1F6F78"/>
                </a:solidFill>
                <a:latin typeface="Georgia"/>
              </a:rPr>
              <a:t>за</a:t>
            </a:r>
            <a:r>
              <a:rPr sz="2000" b="1" dirty="0">
                <a:solidFill>
                  <a:srgbClr val="1F6F78"/>
                </a:solidFill>
                <a:latin typeface="Georgia"/>
              </a:rPr>
              <a:t> </a:t>
            </a:r>
            <a:r>
              <a:rPr sz="2000" b="1" dirty="0" err="1">
                <a:solidFill>
                  <a:srgbClr val="1F6F78"/>
                </a:solidFill>
                <a:latin typeface="Georgia"/>
              </a:rPr>
              <a:t>внимание</a:t>
            </a:r>
            <a:r>
              <a:rPr sz="2000" b="1" dirty="0">
                <a:solidFill>
                  <a:srgbClr val="1F6F78"/>
                </a:solidFill>
                <a:latin typeface="Georgia"/>
              </a:rPr>
              <a:t>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65615" y="-1737360"/>
            <a:ext cx="4572000" cy="4572000"/>
          </a:xfrm>
          <a:prstGeom prst="ellipse">
            <a:avLst/>
          </a:prstGeom>
          <a:solidFill>
            <a:srgbClr val="B3243B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B3243B"/>
                </a:solidFill>
                <a:latin typeface="Trebuchet MS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A1A1F"/>
                </a:solidFill>
                <a:latin typeface="Trebuchet MS"/>
              </a:rPr>
              <a:t>Источники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ВИЧ и беременность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6F585F"/>
                </a:solidFill>
                <a:latin typeface="Georgia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8308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3243B"/>
                </a:solidFill>
                <a:latin typeface="Trebuchet M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78308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6F585F"/>
                </a:solidFill>
                <a:latin typeface="Georgia"/>
              </a:rPr>
              <a:t>Роспотребнадзор. Справка о ситуации с распространением ВИЧ-инфекции в РФ. 2025. cgon.rospotrebnadzor.ru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0096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3243B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20096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6F585F"/>
                </a:solidFill>
                <a:latin typeface="Georgia"/>
              </a:rPr>
              <a:t>Минздрав России. Клинические рекомендации «ВИЧ-инфекция у беременных». 2024. consultant.ru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618841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3243B"/>
                </a:solidFill>
                <a:latin typeface="Trebuchet M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618841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6F585F"/>
                </a:solidFill>
                <a:latin typeface="Georgia"/>
              </a:rPr>
              <a:t>Федеральный СПИД-Центр. Отчет об эпидситуации по ВИЧ-инфекции в России. 2025. aids38.ru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36722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3243B"/>
                </a:solidFill>
                <a:latin typeface="Trebuchet M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036722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6F585F"/>
                </a:solidFill>
                <a:latin typeface="Georgia"/>
              </a:rPr>
              <a:t>Минздрав России. Клинические рекомендации «ВИЧ-инфекция у детей». 2024. medaccreditation.online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454603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3243B"/>
                </a:solidFill>
                <a:latin typeface="Trebuchet MS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454603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6F585F"/>
                </a:solidFill>
                <a:latin typeface="Georgia"/>
              </a:rPr>
              <a:t>ВОЗ. Руководство по профилактике передачи ВИЧ от матери ребенку. 2024. who.int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1435</Words>
  <Application>Microsoft Office PowerPoint</Application>
  <PresentationFormat>Широкоэкранный</PresentationFormat>
  <Paragraphs>207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Georgia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3</cp:revision>
  <dcterms:created xsi:type="dcterms:W3CDTF">2013-01-27T09:14:16Z</dcterms:created>
  <dcterms:modified xsi:type="dcterms:W3CDTF">2026-10-04T13:30:34Z</dcterms:modified>
  <cp:category/>
</cp:coreProperties>
</file>