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34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autoTitleDeleted val="1"/>
    <c:plotArea>
      <c:layout/>
      <c:barChart>
        <c:barDir val="bar"/>
        <c:grouping val="clustered"/>
        <c:varyColors val="1"/>
        <c:ser>
          <c:idx val="0"/>
          <c:order val="0"/>
          <c:tx>
            <c:strRef>
              <c:f>Sheet1!$B$1</c:f>
              <c:strCache>
                <c:ptCount val="1"/>
                <c:pt idx="0">
                  <c:v>Процент женщин</c:v>
                </c:pt>
              </c:strCache>
            </c:strRef>
          </c:tx>
          <c:spPr>
            <a:solidFill>
              <a:srgbClr val="D4AF37"/>
            </a:solidFill>
          </c:spPr>
          <c:invertIfNegative val="1"/>
          <c:dLbls>
            <c:numFmt formatCode="0.#&quot;%&quot;" sourceLinked="0"/>
            <c:spPr>
              <a:noFill/>
              <a:ln>
                <a:noFill/>
              </a:ln>
              <a:effectLst/>
            </c:spPr>
            <c:txPr>
              <a:bodyPr/>
              <a:lstStyle/>
              <a:p>
                <a:pPr>
                  <a:defRPr sz="1400">
                    <a:solidFill>
                      <a:srgbClr val="FBF1E6"/>
                    </a:solidFill>
                    <a:latin typeface="Corbel"/>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Стрессовое недержание</c:v>
                </c:pt>
                <c:pt idx="1">
                  <c:v>Никтурия</c:v>
                </c:pt>
                <c:pt idx="2">
                  <c:v>Недержание газов</c:v>
                </c:pt>
                <c:pt idx="3">
                  <c:v>Пролапс ≥ II ст.</c:v>
                </c:pt>
              </c:strCache>
            </c:strRef>
          </c:cat>
          <c:val>
            <c:numRef>
              <c:f>Sheet1!$B$2:$B$5</c:f>
              <c:numCache>
                <c:formatCode>General</c:formatCode>
                <c:ptCount val="4"/>
                <c:pt idx="0">
                  <c:v>41</c:v>
                </c:pt>
                <c:pt idx="1">
                  <c:v>32</c:v>
                </c:pt>
                <c:pt idx="2">
                  <c:v>23</c:v>
                </c:pt>
                <c:pt idx="3">
                  <c:v>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4A3C-42C8-B4DC-ED1100019FFF}"/>
            </c:ext>
          </c:extLst>
        </c:ser>
        <c:dLbls>
          <c:showLegendKey val="0"/>
          <c:showVal val="1"/>
          <c:showCatName val="0"/>
          <c:showSerName val="0"/>
          <c:showPercent val="0"/>
          <c:showBubbleSize val="0"/>
        </c:dLbls>
        <c:gapWidth val="150"/>
        <c:axId val="-2068027336"/>
        <c:axId val="-2113994440"/>
      </c:barChart>
      <c:catAx>
        <c:axId val="-2068027336"/>
        <c:scaling>
          <c:orientation val="minMax"/>
        </c:scaling>
        <c:delete val="0"/>
        <c:axPos val="l"/>
        <c:numFmt formatCode="General" sourceLinked="0"/>
        <c:majorTickMark val="out"/>
        <c:minorTickMark val="none"/>
        <c:tickLblPos val="nextTo"/>
        <c:txPr>
          <a:bodyPr/>
          <a:lstStyle/>
          <a:p>
            <a:pPr>
              <a:defRPr>
                <a:solidFill>
                  <a:srgbClr val="FBF1E6"/>
                </a:solidFill>
                <a:latin typeface="Corbel"/>
              </a:defRPr>
            </a:pPr>
            <a:endParaRPr lang="ru-RU"/>
          </a:p>
        </c:txPr>
        <c:crossAx val="-2113994440"/>
        <c:crosses val="autoZero"/>
        <c:auto val="1"/>
        <c:lblAlgn val="ctr"/>
        <c:lblOffset val="100"/>
        <c:noMultiLvlLbl val="0"/>
      </c:catAx>
      <c:valAx>
        <c:axId val="-2113994440"/>
        <c:scaling>
          <c:orientation val="minMax"/>
        </c:scaling>
        <c:delete val="0"/>
        <c:axPos val="b"/>
        <c:majorGridlines>
          <c:spPr>
            <a:ln>
              <a:solidFill>
                <a:srgbClr val="6E4B52"/>
              </a:solidFill>
            </a:ln>
          </c:spPr>
        </c:majorGridlines>
        <c:numFmt formatCode="General" sourceLinked="1"/>
        <c:majorTickMark val="out"/>
        <c:minorTickMark val="none"/>
        <c:tickLblPos val="nextTo"/>
        <c:spPr>
          <a:ln>
            <a:noFill/>
          </a:ln>
        </c:spPr>
        <c:txPr>
          <a:bodyPr/>
          <a:lstStyle/>
          <a:p>
            <a:pPr>
              <a:defRPr>
                <a:solidFill>
                  <a:srgbClr val="C9A9A6"/>
                </a:solidFill>
                <a:latin typeface="Corbel"/>
              </a:defRPr>
            </a:pPr>
            <a:endParaRPr lang="ru-RU"/>
          </a:p>
        </c:txPr>
        <c:crossAx val="-2068027336"/>
        <c:crosses val="autoZero"/>
        <c:crossBetween val="between"/>
      </c:valAx>
    </c:plotArea>
    <c:plotVisOnly val="1"/>
    <c:dispBlanksAs val="gap"/>
    <c:showDLblsOverMax val="1"/>
  </c:chart>
  <c:txPr>
    <a:bodyPr/>
    <a:lstStyle/>
    <a:p>
      <a:pPr>
        <a:defRPr sz="1400">
          <a:solidFill>
            <a:srgbClr val="FBF1E6"/>
          </a:solidFill>
          <a:latin typeface="Corbel"/>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641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Тема моего доклада — несостоятельность мышц тазового дна и связанные с ней мочеполовые и кишечные смещения в акушерстве. Это одна из наиболее актуальных проблем современной гинекологии и урогинекологии, затрагивающая большое количество женщин разных возрастов. В докладе я последовательно разберу определение, этиологию, патогенез, диагностику, лечение, осложнения и профилактику данной патологии.</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План доклада включает семь основных разделов. Сначала определим суть проблемы и её масштаб, затем разберём факторы, приводящие к несостоятельности тазового дна, и механизмы повреждения. Далее рассмотрим диагностические подходы, методы лечения — консервативные и хирургические, а также осложнения и профилактические меры. В завершение сформулируем ключевые выводы.</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Тазовое дно представляет собой сложный комплекс, состоящий из мышц, фасций и связок. Ключевая мышца — лобково-копчиковая, входящая в группу мышц-леваторов. Она формирует мышечную «тарелку», поддерживающую мочевой пузырь, матку и прямую кишку. Фасции и связки обеспечивают дополнительную фиксацию органов. Важно понимать, что иннервация осуществляется ветвями полового нерва — их повреждение при родах играет критическую роль в развитии несостоятельности тазового дна.</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Обратимся к цифрам. По данным российского эпидемиологического исследования 2025 года, на долю пролапса тазовых органов приходится до 28 процентов в структуре гинекологических заболеваний. Среди женщин в возрасте 50–79 лет распространённость достигает 41 процента. В России ежегодно выполняется более 50 тысяч операций по поводу недостаточности тазового дна. Каждая девятая женщина в течение жизни нуждается в хирургическом лечении пролапса или стрессового недержания мочи. Эти цифры подчёркивают масштаб проблемы и её медико-социальную значимость.</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этиологии. Факторы, приводящие к несостоятельности тазового дна, можно разделить на несколько групп: акушерские, возрастные, конституциональные и связанные с образом жизни. Рассмотрим каждую из них.</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Акушерские факторы занимают ведущее место. Вагинальные роды — ключевой триггер. При прохождении плода мышца-леватор растягивается более чем в три раза, что превышает предел физиологической эластичности. По данным МРТ и УЗИ, у 20–36 процентов первородящих после вагинальных родов выявляются анатомические дефекты леваторов — отрывы от лобковой кости. Кроме того, 53–79 процентов женщин получают разрывы промежности, хотя тяжёлые повреждения сфинктера встречаются менее чем в 5 процентов случаев. Отдельно стоит отметить нейропатию: ветви полового нерва растягиваются более чем на 30 процентов, что превышает порог, вызывающий необратимое повреждение в экспериментальных моделях.</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Помимо акушерских факторов, существенную роль играют неакушерские. Возраст — один из strongest предикторов: с каждой декадой жизни распространённость возрастает на 40 процентов. Менопауза усугубляет ситуацию из-за гормональной перестройки и снижения синтеза коллагена. Хроническое повышение внутрибрюшного давления — при запорах, хроническом кашле, подъёме тяжестей — создаёт постоянную нагрузку на ослабленные структуры. Наследственная предрасположенность и дисплазия соединительной ткани формируют исходно неполноценный фасциальный каркас. Наконец, избыточная масса тела увеличивает механическую нагрузку на тазовое дно.</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Теперь рассмотрим патогенез. Понимание механизмов повреждения необходимо для выбора правильной тактики диагностики и лечения.</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Патогенез можно представить как последовательный каскад. Сначала при вагинальных родах происходит механическое растяжение мышц и фасций. Затем возникают микротравмы и отрывы — наиболее уязвима медиальная часть мышцы-леватора. Параллельно развивается нейропатия: ветви полового нерва сдавливаются и растягиваются. Это приводит к денервации мышечных волокон, снижению тонуса и постепенной атрофии. Утрата мышечной поддержки в сочетании с повреждением фасциальных структур запускает прогрессирующее смещение органов малого таза — мочевого пузыря, матки, прямой кишки.</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Важно подчеркнуть, что несостоятельность тазового дна не возникает исключительно в момент родов. Беременность сама по себе создаёт серьёзные предпосылки. Гормональные изменения — действие релаксина и прогестерона — приводят к размягчению связок и снижению мышечного тонуса. Растущая матка увеличивает внутрибрюшное давление. Меняется биомеханика: смещается центр тяжести, перераспределяется нагрузка на тазовое дно. Запоры, характерные для беременности, заставляют женщину тужиться, что дополнительно повышает давление. Таким образом, повреждение начинается задолго до родов.</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диагностике. Своевременное выявление несостоятельности тазового дна имеет критическое значение, поскольку хирургическое лечение часто выполняется уже при третьей степени пролапса, что говорит о недостаточной ранней диагностике.</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несостоятельности тазового дна включает несколько уровней. Первичный этап — клинический осмотр с оценкой по системе POP-Q, позволяющей объективно определить степень пролапса. УЗИ транслабиальным доступом выявляет структурные дефекты, в частности отрывы мышц-леваторов. МРТ малого таза даёт детальную топографию и уточняет характер повреждений. Функциональные методы — электромиография и сфинктерометрия — оценивают силу и выносливость мышц тазового дна, а также функцию анального сфинктера. Уродинамическое исследование необходимо для дифференциальной диагностики различных форм недержания мочи.</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Обратимся к данным о распространённости тазовых дисфункций после первых вагинальных родов. Через год после родов 41 процент женщин отмечают стрессовое недержание мочи. Никтурия — ночные пробуждения для мочеиспускания — беспокоит 32 процента. Недержание газов отмечают 23 процента. У 9 процентов женщин при осмотре выявляется пролапс тазовых органов второй степени или выше. Эти цифры демонстрируют, что тазовые дисфункции после родов — не редкость, а скорее правило.</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Перейдём к лечению. Терапевтическая тактика зависит от степени тяжести несостоятельности тазового дна, наличия симптомов и репродуктивных планов женщины.</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Тактика лечения определяется тяжестью состояния. Консервативные методы — основа терапии при лёгких и средних степенях. Тренировка мышц тазового дна, известная как упражнения Кегеля, при регулярном выполнении укрепляет мышечный каркас. Пессарии обеспечивают механическую поддержку органов при пролапсе. Инъекции объёмобразующих препаратов применяются при стрессовом недержании мочи. Физиотерапия с биологической обратной связью повышает эффективность тренировок. При тяжёлых степенях и неэффективности консервативного лечения показана хирургическая коррекция: кольпоррафия, гистерэктомия, слинговые операции. Современные лапароскопические и роботизированные методики снижают травматичность вмешательства.</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Принципы консервативной терапии заслуживают отдельного внимания. Тренировка мышц тазового дна является первой линией лечения как при недержании мочи, так и при лёгком пролапсе. Пессарии безопасны даже при беременности и могут применяться у женщин с высоким риском преждевременных родов. Однако подбор пессария должен осуществлять специалист, необходим регулярный контроль. Оптимален комбинированный подход, включающий тренировку мышц, коррекцию образа жизни и физиотерапию. Эффективность оценивается через 8–12 недель; если улучшения нет, тактика пересматривается.</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Рассмотрим осложнения несостоятельности тазового дна и профилактические меры, которые позволяют снизить риск их развития.</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Несостоятельность тазового дна приводит к серьёзным осложнениям. Мочевые нарушения включают стрессовое и ургентное недержание, рецидивирующие инфекции, задержку мочи. Кишечные расстройства — недержание газов и кала, хронические запоры. Сексуальная дисфункция проявляется снижением либидо и диспареунией. Психосоциальные последствия не менее значимы: снижение качества жизни, социальная изоляция, депрессия. По данным исследований, нарастание симптомов пролапса ассоциировано со снижением как физического, так и психологического компонентов здоровья.</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Профилактика несостоятельности тазового дна должна быть многоуровневой. Дородовая подготовка включает обучение технике тренировки мышц тазового дна ещё до беременности. Ведение родов предполагает ограничение необоснованных вмешательств и контроль за травматизмом. Ранняя реабилитация — начало тренировки мышц в послеродовом периоде. Коррекция образа жизни — нормализация массы тела, лечение запоров, исключение тяжёлого физического труда. Регулярный мониторинг у женщин групп риска позволяет выявить начальные проявления и своевременно начать лечение.</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Подведём итоги. Несостоятельность тазового дна — распространённая проблема, занимающая до 28 процентов в структуре гинекологических заболеваний. Вагинальные роды остаются ведущим фактором риска, однако предпосылки формируются уже во время беременности. Своевременная диагностика имеет критическое значение, поскольку хирургическое лечение нередко выполняется уже при третьей степени пролапса. Консервативная терапия — первая линия; хирургия показана при тяжёлых формах. Профилактика должна начинаться до родов и продолжаться после них. Благодарю за внимание!</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3" name="Rectangle 2"/>
          <p:cNvSpPr/>
          <p:nvPr/>
        </p:nvSpPr>
        <p:spPr>
          <a:xfrm>
            <a:off x="0" y="6537960"/>
            <a:ext cx="12191695" cy="320040"/>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640080" y="1234440"/>
            <a:ext cx="1005840" cy="82296"/>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D4AF37"/>
                </a:solidFill>
                <a:latin typeface="Corbel"/>
              </a:rPr>
              <a:t>КЛИНИЧЕСКИЙ ОБЗОР</a:t>
            </a:r>
          </a:p>
        </p:txBody>
      </p:sp>
      <p:sp>
        <p:nvSpPr>
          <p:cNvPr id="6" name="TextBox 5"/>
          <p:cNvSpPr txBox="1"/>
          <p:nvPr/>
        </p:nvSpPr>
        <p:spPr>
          <a:xfrm>
            <a:off x="640080" y="1965960"/>
            <a:ext cx="6949440" cy="2651760"/>
          </a:xfrm>
          <a:prstGeom prst="rect">
            <a:avLst/>
          </a:prstGeom>
          <a:noFill/>
        </p:spPr>
        <p:txBody>
          <a:bodyPr wrap="square" lIns="0" tIns="0" rIns="0" bIns="0" anchor="t"/>
          <a:lstStyle/>
          <a:p>
            <a:pPr algn="l">
              <a:lnSpc>
                <a:spcPct val="105000"/>
              </a:lnSpc>
            </a:pPr>
            <a:r>
              <a:rPr sz="4200" b="0" dirty="0" err="1">
                <a:solidFill>
                  <a:srgbClr val="FBF1E6"/>
                </a:solidFill>
                <a:latin typeface="Impact"/>
              </a:rPr>
              <a:t>Несостоятельность</a:t>
            </a:r>
            <a:r>
              <a:rPr sz="4200" b="0" dirty="0">
                <a:solidFill>
                  <a:srgbClr val="FBF1E6"/>
                </a:solidFill>
                <a:latin typeface="Impact"/>
              </a:rPr>
              <a:t> </a:t>
            </a:r>
            <a:r>
              <a:rPr sz="4200" b="0" dirty="0" err="1">
                <a:solidFill>
                  <a:srgbClr val="FBF1E6"/>
                </a:solidFill>
                <a:latin typeface="Impact"/>
              </a:rPr>
              <a:t>мышц</a:t>
            </a:r>
            <a:r>
              <a:rPr sz="4200" b="0" dirty="0">
                <a:solidFill>
                  <a:srgbClr val="FBF1E6"/>
                </a:solidFill>
                <a:latin typeface="Impact"/>
              </a:rPr>
              <a:t> </a:t>
            </a:r>
            <a:r>
              <a:rPr sz="4200" b="0" dirty="0" err="1">
                <a:solidFill>
                  <a:srgbClr val="FBF1E6"/>
                </a:solidFill>
                <a:latin typeface="Impact"/>
              </a:rPr>
              <a:t>тазового</a:t>
            </a:r>
            <a:r>
              <a:rPr sz="4200" b="0" dirty="0">
                <a:solidFill>
                  <a:srgbClr val="FBF1E6"/>
                </a:solidFill>
                <a:latin typeface="Impact"/>
              </a:rPr>
              <a:t> </a:t>
            </a:r>
            <a:r>
              <a:rPr sz="4200" b="0" dirty="0" err="1">
                <a:solidFill>
                  <a:srgbClr val="FBF1E6"/>
                </a:solidFill>
                <a:latin typeface="Impact"/>
              </a:rPr>
              <a:t>дна</a:t>
            </a:r>
            <a:r>
              <a:rPr sz="4200" b="0" dirty="0">
                <a:solidFill>
                  <a:srgbClr val="FBF1E6"/>
                </a:solidFill>
                <a:latin typeface="Impact"/>
              </a:rPr>
              <a:t> и </a:t>
            </a:r>
            <a:r>
              <a:rPr sz="4200" b="0" dirty="0" err="1">
                <a:solidFill>
                  <a:srgbClr val="FBF1E6"/>
                </a:solidFill>
                <a:latin typeface="Impact"/>
              </a:rPr>
              <a:t>мочеполовые</a:t>
            </a:r>
            <a:r>
              <a:rPr sz="4200" b="0" dirty="0">
                <a:solidFill>
                  <a:srgbClr val="FBF1E6"/>
                </a:solidFill>
                <a:latin typeface="Impact"/>
              </a:rPr>
              <a:t> </a:t>
            </a:r>
            <a:r>
              <a:rPr sz="4200" b="0" dirty="0" err="1">
                <a:solidFill>
                  <a:srgbClr val="FBF1E6"/>
                </a:solidFill>
                <a:latin typeface="Impact"/>
              </a:rPr>
              <a:t>кишечные</a:t>
            </a:r>
            <a:r>
              <a:rPr sz="4200" b="0" dirty="0">
                <a:solidFill>
                  <a:srgbClr val="FBF1E6"/>
                </a:solidFill>
                <a:latin typeface="Impact"/>
              </a:rPr>
              <a:t> </a:t>
            </a:r>
            <a:r>
              <a:rPr sz="4200" b="0" dirty="0" err="1">
                <a:solidFill>
                  <a:srgbClr val="FBF1E6"/>
                </a:solidFill>
                <a:latin typeface="Impact"/>
              </a:rPr>
              <a:t>смещения</a:t>
            </a:r>
            <a:r>
              <a:rPr sz="4200" b="0" dirty="0">
                <a:solidFill>
                  <a:srgbClr val="FBF1E6"/>
                </a:solidFill>
                <a:latin typeface="Impact"/>
              </a:rPr>
              <a:t> в </a:t>
            </a:r>
            <a:r>
              <a:rPr sz="4200" b="0" dirty="0" err="1">
                <a:solidFill>
                  <a:srgbClr val="FBF1E6"/>
                </a:solidFill>
                <a:latin typeface="Impact"/>
              </a:rPr>
              <a:t>акушерстве</a:t>
            </a:r>
            <a:endParaRPr sz="4200" b="0" dirty="0">
              <a:solidFill>
                <a:srgbClr val="FBF1E6"/>
              </a:solidFill>
              <a:latin typeface="Impact"/>
            </a:endParaRPr>
          </a:p>
        </p:txBody>
      </p:sp>
      <p:sp>
        <p:nvSpPr>
          <p:cNvPr id="7" name="TextBox 6"/>
          <p:cNvSpPr txBox="1"/>
          <p:nvPr/>
        </p:nvSpPr>
        <p:spPr>
          <a:xfrm>
            <a:off x="640080" y="4754880"/>
            <a:ext cx="6583680" cy="914400"/>
          </a:xfrm>
          <a:prstGeom prst="rect">
            <a:avLst/>
          </a:prstGeom>
          <a:noFill/>
        </p:spPr>
        <p:txBody>
          <a:bodyPr wrap="square" lIns="0" tIns="0" rIns="0" bIns="0" anchor="t"/>
          <a:lstStyle/>
          <a:p>
            <a:pPr algn="l">
              <a:lnSpc>
                <a:spcPct val="105000"/>
              </a:lnSpc>
            </a:pPr>
            <a:r>
              <a:rPr sz="2200" b="0">
                <a:solidFill>
                  <a:srgbClr val="C9A9A6"/>
                </a:solidFill>
                <a:latin typeface="Corbel"/>
              </a:rPr>
              <a:t>Этиология, патогенез, диагностика, лечение и профилактика</a:t>
            </a:r>
          </a:p>
        </p:txBody>
      </p:sp>
      <p:sp>
        <p:nvSpPr>
          <p:cNvPr id="8" name="TextBox 7"/>
          <p:cNvSpPr txBox="1"/>
          <p:nvPr/>
        </p:nvSpPr>
        <p:spPr>
          <a:xfrm>
            <a:off x="640080" y="5989320"/>
            <a:ext cx="6400800" cy="320040"/>
          </a:xfrm>
          <a:prstGeom prst="rect">
            <a:avLst/>
          </a:prstGeom>
          <a:noFill/>
        </p:spPr>
        <p:txBody>
          <a:bodyPr wrap="square" lIns="0" tIns="0" rIns="0" bIns="0" anchor="t"/>
          <a:lstStyle/>
          <a:p>
            <a:pPr algn="l">
              <a:lnSpc>
                <a:spcPct val="105000"/>
              </a:lnSpc>
            </a:pPr>
            <a:r>
              <a:rPr lang="ru-RU" sz="1300" b="0" dirty="0">
                <a:solidFill>
                  <a:srgbClr val="C9A9A6"/>
                </a:solidFill>
                <a:latin typeface="Corbel"/>
              </a:rPr>
              <a:t>Автор работы студентка 2-го курса лечебного дела – Ангелина Гришунина</a:t>
            </a:r>
            <a:endParaRPr sz="1300" b="0" dirty="0">
              <a:solidFill>
                <a:srgbClr val="C9A9A6"/>
              </a:solidFill>
              <a:latin typeface="Corbel"/>
            </a:endParaRPr>
          </a:p>
        </p:txBody>
      </p:sp>
      <p:pic>
        <p:nvPicPr>
          <p:cNvPr id="10" name="Рисунок 9" descr="Изображение выглядит как иллюстрация, тату, искусство&#10;&#10;Контент, сгенерированный ИИ, может содержать ошибки.">
            <a:extLst>
              <a:ext uri="{FF2B5EF4-FFF2-40B4-BE49-F238E27FC236}">
                <a16:creationId xmlns:a16="http://schemas.microsoft.com/office/drawing/2014/main" id="{948FF167-FD26-93AD-A802-74D3379D1FF6}"/>
              </a:ext>
            </a:extLst>
          </p:cNvPr>
          <p:cNvPicPr>
            <a:picLocks noChangeAspect="1"/>
          </p:cNvPicPr>
          <p:nvPr/>
        </p:nvPicPr>
        <p:blipFill>
          <a:blip r:embed="rId3"/>
          <a:stretch>
            <a:fillRect/>
          </a:stretch>
        </p:blipFill>
        <p:spPr>
          <a:xfrm>
            <a:off x="7040880" y="2148840"/>
            <a:ext cx="5342865" cy="30530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Что будет рассмотрено</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2</a:t>
            </a:r>
          </a:p>
        </p:txBody>
      </p:sp>
      <p:sp>
        <p:nvSpPr>
          <p:cNvPr id="9" name="Rounded Rectangle 8"/>
          <p:cNvSpPr/>
          <p:nvPr/>
        </p:nvSpPr>
        <p:spPr>
          <a:xfrm>
            <a:off x="640080" y="1874519"/>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1874519"/>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01</a:t>
            </a:r>
          </a:p>
        </p:txBody>
      </p:sp>
      <p:sp>
        <p:nvSpPr>
          <p:cNvPr id="11" name="TextBox 10"/>
          <p:cNvSpPr txBox="1"/>
          <p:nvPr/>
        </p:nvSpPr>
        <p:spPr>
          <a:xfrm>
            <a:off x="1737360" y="1874519"/>
            <a:ext cx="3901287" cy="786384"/>
          </a:xfrm>
          <a:prstGeom prst="rect">
            <a:avLst/>
          </a:prstGeom>
          <a:noFill/>
        </p:spPr>
        <p:txBody>
          <a:bodyPr wrap="square" lIns="0" tIns="0" rIns="0" bIns="0" anchor="ctr"/>
          <a:lstStyle/>
          <a:p>
            <a:pPr algn="l">
              <a:lnSpc>
                <a:spcPct val="105000"/>
              </a:lnSpc>
            </a:pPr>
            <a:r>
              <a:rPr sz="2200" b="0">
                <a:solidFill>
                  <a:srgbClr val="FBF1E6"/>
                </a:solidFill>
                <a:latin typeface="Corbel"/>
              </a:rPr>
              <a:t>Определение и актуальность проблемы</a:t>
            </a:r>
          </a:p>
        </p:txBody>
      </p:sp>
      <p:sp>
        <p:nvSpPr>
          <p:cNvPr id="12" name="Rounded Rectangle 11"/>
          <p:cNvSpPr/>
          <p:nvPr/>
        </p:nvSpPr>
        <p:spPr>
          <a:xfrm>
            <a:off x="640080" y="2788920"/>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 y="2788920"/>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02</a:t>
            </a:r>
          </a:p>
        </p:txBody>
      </p:sp>
      <p:sp>
        <p:nvSpPr>
          <p:cNvPr id="14" name="TextBox 13"/>
          <p:cNvSpPr txBox="1"/>
          <p:nvPr/>
        </p:nvSpPr>
        <p:spPr>
          <a:xfrm>
            <a:off x="1737360" y="2788920"/>
            <a:ext cx="3901287" cy="786384"/>
          </a:xfrm>
          <a:prstGeom prst="rect">
            <a:avLst/>
          </a:prstGeom>
          <a:noFill/>
        </p:spPr>
        <p:txBody>
          <a:bodyPr wrap="square" lIns="0" tIns="0" rIns="0" bIns="0" anchor="ctr"/>
          <a:lstStyle/>
          <a:p>
            <a:pPr algn="l">
              <a:lnSpc>
                <a:spcPct val="105000"/>
              </a:lnSpc>
            </a:pPr>
            <a:r>
              <a:rPr sz="2200" b="0">
                <a:solidFill>
                  <a:srgbClr val="FBF1E6"/>
                </a:solidFill>
                <a:latin typeface="Corbel"/>
              </a:rPr>
              <a:t>Этиология и факторы риска</a:t>
            </a:r>
          </a:p>
        </p:txBody>
      </p:sp>
      <p:sp>
        <p:nvSpPr>
          <p:cNvPr id="15" name="Rounded Rectangle 14"/>
          <p:cNvSpPr/>
          <p:nvPr/>
        </p:nvSpPr>
        <p:spPr>
          <a:xfrm>
            <a:off x="640080" y="3703320"/>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8680" y="3703320"/>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03</a:t>
            </a:r>
          </a:p>
        </p:txBody>
      </p:sp>
      <p:sp>
        <p:nvSpPr>
          <p:cNvPr id="17" name="TextBox 16"/>
          <p:cNvSpPr txBox="1"/>
          <p:nvPr/>
        </p:nvSpPr>
        <p:spPr>
          <a:xfrm>
            <a:off x="1737360" y="3703320"/>
            <a:ext cx="3901287" cy="786384"/>
          </a:xfrm>
          <a:prstGeom prst="rect">
            <a:avLst/>
          </a:prstGeom>
          <a:noFill/>
        </p:spPr>
        <p:txBody>
          <a:bodyPr wrap="square" lIns="0" tIns="0" rIns="0" bIns="0" anchor="ctr"/>
          <a:lstStyle/>
          <a:p>
            <a:pPr algn="l">
              <a:lnSpc>
                <a:spcPct val="105000"/>
              </a:lnSpc>
            </a:pPr>
            <a:r>
              <a:rPr sz="2200" b="0">
                <a:solidFill>
                  <a:srgbClr val="FBF1E6"/>
                </a:solidFill>
                <a:latin typeface="Corbel"/>
              </a:rPr>
              <a:t>Патогенез повреждения тазового дна</a:t>
            </a:r>
          </a:p>
        </p:txBody>
      </p:sp>
      <p:sp>
        <p:nvSpPr>
          <p:cNvPr id="18" name="Rounded Rectangle 17"/>
          <p:cNvSpPr/>
          <p:nvPr/>
        </p:nvSpPr>
        <p:spPr>
          <a:xfrm>
            <a:off x="6370167" y="1874519"/>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598767" y="1874519"/>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04</a:t>
            </a:r>
          </a:p>
        </p:txBody>
      </p:sp>
      <p:sp>
        <p:nvSpPr>
          <p:cNvPr id="20" name="TextBox 19"/>
          <p:cNvSpPr txBox="1"/>
          <p:nvPr/>
        </p:nvSpPr>
        <p:spPr>
          <a:xfrm>
            <a:off x="7467447" y="1874519"/>
            <a:ext cx="3901287" cy="786384"/>
          </a:xfrm>
          <a:prstGeom prst="rect">
            <a:avLst/>
          </a:prstGeom>
          <a:noFill/>
        </p:spPr>
        <p:txBody>
          <a:bodyPr wrap="square" lIns="0" tIns="0" rIns="0" bIns="0" anchor="ctr"/>
          <a:lstStyle/>
          <a:p>
            <a:pPr algn="l">
              <a:lnSpc>
                <a:spcPct val="105000"/>
              </a:lnSpc>
            </a:pPr>
            <a:r>
              <a:rPr sz="2100" b="0">
                <a:solidFill>
                  <a:srgbClr val="FBF1E6"/>
                </a:solidFill>
                <a:latin typeface="Corbel"/>
              </a:rPr>
              <a:t>Диагностика несостоятельности тазового дна</a:t>
            </a:r>
          </a:p>
        </p:txBody>
      </p:sp>
      <p:sp>
        <p:nvSpPr>
          <p:cNvPr id="21" name="Rounded Rectangle 20"/>
          <p:cNvSpPr/>
          <p:nvPr/>
        </p:nvSpPr>
        <p:spPr>
          <a:xfrm>
            <a:off x="6370167" y="2788920"/>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98767" y="2788920"/>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05</a:t>
            </a:r>
          </a:p>
        </p:txBody>
      </p:sp>
      <p:sp>
        <p:nvSpPr>
          <p:cNvPr id="23" name="TextBox 22"/>
          <p:cNvSpPr txBox="1"/>
          <p:nvPr/>
        </p:nvSpPr>
        <p:spPr>
          <a:xfrm>
            <a:off x="7467447" y="2788920"/>
            <a:ext cx="3901287" cy="786384"/>
          </a:xfrm>
          <a:prstGeom prst="rect">
            <a:avLst/>
          </a:prstGeom>
          <a:noFill/>
        </p:spPr>
        <p:txBody>
          <a:bodyPr wrap="square" lIns="0" tIns="0" rIns="0" bIns="0" anchor="ctr"/>
          <a:lstStyle/>
          <a:p>
            <a:pPr algn="l">
              <a:lnSpc>
                <a:spcPct val="105000"/>
              </a:lnSpc>
            </a:pPr>
            <a:r>
              <a:rPr sz="2200" b="0">
                <a:solidFill>
                  <a:srgbClr val="FBF1E6"/>
                </a:solidFill>
                <a:latin typeface="Corbel"/>
              </a:rPr>
              <a:t>Консервативное и хирургическое лечение</a:t>
            </a:r>
          </a:p>
        </p:txBody>
      </p:sp>
      <p:sp>
        <p:nvSpPr>
          <p:cNvPr id="24" name="Rounded Rectangle 23"/>
          <p:cNvSpPr/>
          <p:nvPr/>
        </p:nvSpPr>
        <p:spPr>
          <a:xfrm>
            <a:off x="6370167" y="3703320"/>
            <a:ext cx="5181447" cy="786384"/>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598767" y="3703320"/>
            <a:ext cx="822960" cy="786384"/>
          </a:xfrm>
          <a:prstGeom prst="rect">
            <a:avLst/>
          </a:prstGeom>
          <a:noFill/>
        </p:spPr>
        <p:txBody>
          <a:bodyPr wrap="square" lIns="0" tIns="0" rIns="0" bIns="0" anchor="ctr"/>
          <a:lstStyle/>
          <a:p>
            <a:pPr algn="l">
              <a:lnSpc>
                <a:spcPct val="105000"/>
              </a:lnSpc>
            </a:pPr>
            <a:r>
              <a:rPr sz="2600" b="0">
                <a:solidFill>
                  <a:srgbClr val="D4AF37"/>
                </a:solidFill>
                <a:latin typeface="Impact"/>
              </a:rPr>
              <a:t>06</a:t>
            </a:r>
          </a:p>
        </p:txBody>
      </p:sp>
      <p:sp>
        <p:nvSpPr>
          <p:cNvPr id="26" name="TextBox 25"/>
          <p:cNvSpPr txBox="1"/>
          <p:nvPr/>
        </p:nvSpPr>
        <p:spPr>
          <a:xfrm>
            <a:off x="7467447" y="3703320"/>
            <a:ext cx="3901287" cy="786384"/>
          </a:xfrm>
          <a:prstGeom prst="rect">
            <a:avLst/>
          </a:prstGeom>
          <a:noFill/>
        </p:spPr>
        <p:txBody>
          <a:bodyPr wrap="square" lIns="0" tIns="0" rIns="0" bIns="0" anchor="ctr"/>
          <a:lstStyle/>
          <a:p>
            <a:pPr algn="l">
              <a:lnSpc>
                <a:spcPct val="105000"/>
              </a:lnSpc>
            </a:pPr>
            <a:r>
              <a:rPr sz="2200" b="0">
                <a:solidFill>
                  <a:srgbClr val="FBF1E6"/>
                </a:solidFill>
                <a:latin typeface="Corbel"/>
              </a:rPr>
              <a:t>Осложнения и профилактика</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Тазовое дно — сложная анатомо-функциональная система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3</a:t>
            </a:r>
          </a:p>
        </p:txBody>
      </p:sp>
      <p:sp>
        <p:nvSpPr>
          <p:cNvPr id="9" name="Rounded Rectangle 8"/>
          <p:cNvSpPr/>
          <p:nvPr/>
        </p:nvSpPr>
        <p:spPr>
          <a:xfrm>
            <a:off x="640080" y="1920240"/>
            <a:ext cx="10911535" cy="117348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Diamond 9"/>
          <p:cNvSpPr/>
          <p:nvPr/>
        </p:nvSpPr>
        <p:spPr>
          <a:xfrm>
            <a:off x="960119" y="223266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19" y="223266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2" name="TextBox 11"/>
          <p:cNvSpPr txBox="1"/>
          <p:nvPr/>
        </p:nvSpPr>
        <p:spPr>
          <a:xfrm>
            <a:off x="1828800" y="1920240"/>
            <a:ext cx="3200400" cy="1173480"/>
          </a:xfrm>
          <a:prstGeom prst="rect">
            <a:avLst/>
          </a:prstGeom>
          <a:noFill/>
        </p:spPr>
        <p:txBody>
          <a:bodyPr wrap="square" lIns="0" tIns="0" rIns="0" bIns="0" anchor="ctr"/>
          <a:lstStyle/>
          <a:p>
            <a:pPr algn="l">
              <a:lnSpc>
                <a:spcPct val="105000"/>
              </a:lnSpc>
            </a:pPr>
            <a:r>
              <a:rPr sz="2400" b="0">
                <a:solidFill>
                  <a:srgbClr val="FBF1E6"/>
                </a:solidFill>
                <a:latin typeface="Impact"/>
              </a:rPr>
              <a:t>Мышцы-леваторы</a:t>
            </a:r>
          </a:p>
        </p:txBody>
      </p:sp>
      <p:sp>
        <p:nvSpPr>
          <p:cNvPr id="13" name="TextBox 12"/>
          <p:cNvSpPr txBox="1"/>
          <p:nvPr/>
        </p:nvSpPr>
        <p:spPr>
          <a:xfrm>
            <a:off x="5303520" y="1920240"/>
            <a:ext cx="6065215" cy="1173480"/>
          </a:xfrm>
          <a:prstGeom prst="rect">
            <a:avLst/>
          </a:prstGeom>
          <a:noFill/>
        </p:spPr>
        <p:txBody>
          <a:bodyPr wrap="square" lIns="0" tIns="0" rIns="0" bIns="0" anchor="ctr"/>
          <a:lstStyle/>
          <a:p>
            <a:pPr algn="l">
              <a:lnSpc>
                <a:spcPct val="105000"/>
              </a:lnSpc>
            </a:pPr>
            <a:r>
              <a:rPr sz="1900" b="0">
                <a:solidFill>
                  <a:srgbClr val="C9A9A6"/>
                </a:solidFill>
                <a:latin typeface="Corbel"/>
              </a:rPr>
              <a:t>Лобково-копчиковая мышца — главный компонент, обеспечивающий поддержку органов малого таза</a:t>
            </a:r>
          </a:p>
        </p:txBody>
      </p:sp>
      <p:sp>
        <p:nvSpPr>
          <p:cNvPr id="14" name="Rounded Rectangle 13"/>
          <p:cNvSpPr/>
          <p:nvPr/>
        </p:nvSpPr>
        <p:spPr>
          <a:xfrm>
            <a:off x="640080" y="3413760"/>
            <a:ext cx="10911535" cy="117348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60119" y="372618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19" y="372618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7" name="TextBox 16"/>
          <p:cNvSpPr txBox="1"/>
          <p:nvPr/>
        </p:nvSpPr>
        <p:spPr>
          <a:xfrm>
            <a:off x="1828800" y="3413760"/>
            <a:ext cx="3200400" cy="1173480"/>
          </a:xfrm>
          <a:prstGeom prst="rect">
            <a:avLst/>
          </a:prstGeom>
          <a:noFill/>
        </p:spPr>
        <p:txBody>
          <a:bodyPr wrap="square" lIns="0" tIns="0" rIns="0" bIns="0" anchor="ctr"/>
          <a:lstStyle/>
          <a:p>
            <a:pPr algn="l">
              <a:lnSpc>
                <a:spcPct val="105000"/>
              </a:lnSpc>
            </a:pPr>
            <a:r>
              <a:rPr sz="2400" b="0">
                <a:solidFill>
                  <a:srgbClr val="FBF1E6"/>
                </a:solidFill>
                <a:latin typeface="Impact"/>
              </a:rPr>
              <a:t>Фасции и связки</a:t>
            </a:r>
          </a:p>
        </p:txBody>
      </p:sp>
      <p:sp>
        <p:nvSpPr>
          <p:cNvPr id="18" name="TextBox 17"/>
          <p:cNvSpPr txBox="1"/>
          <p:nvPr/>
        </p:nvSpPr>
        <p:spPr>
          <a:xfrm>
            <a:off x="5303520" y="3413760"/>
            <a:ext cx="6065215" cy="1173480"/>
          </a:xfrm>
          <a:prstGeom prst="rect">
            <a:avLst/>
          </a:prstGeom>
          <a:noFill/>
        </p:spPr>
        <p:txBody>
          <a:bodyPr wrap="square" lIns="0" tIns="0" rIns="0" bIns="0" anchor="ctr"/>
          <a:lstStyle/>
          <a:p>
            <a:pPr algn="l">
              <a:lnSpc>
                <a:spcPct val="105000"/>
              </a:lnSpc>
            </a:pPr>
            <a:r>
              <a:rPr sz="1900" b="0">
                <a:solidFill>
                  <a:srgbClr val="C9A9A6"/>
                </a:solidFill>
                <a:latin typeface="Corbel"/>
              </a:rPr>
              <a:t>Соединительнотканные структуры, фиксирующие уретру, влагалище и прямую кишку к стенкам таза</a:t>
            </a:r>
          </a:p>
        </p:txBody>
      </p:sp>
      <p:sp>
        <p:nvSpPr>
          <p:cNvPr id="19" name="Rounded Rectangle 18"/>
          <p:cNvSpPr/>
          <p:nvPr/>
        </p:nvSpPr>
        <p:spPr>
          <a:xfrm>
            <a:off x="640080" y="4907280"/>
            <a:ext cx="10911535" cy="117348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Diamond 19"/>
          <p:cNvSpPr/>
          <p:nvPr/>
        </p:nvSpPr>
        <p:spPr>
          <a:xfrm>
            <a:off x="960119" y="521970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0119" y="521970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2" name="TextBox 21"/>
          <p:cNvSpPr txBox="1"/>
          <p:nvPr/>
        </p:nvSpPr>
        <p:spPr>
          <a:xfrm>
            <a:off x="1828800" y="4907280"/>
            <a:ext cx="3200400" cy="1173480"/>
          </a:xfrm>
          <a:prstGeom prst="rect">
            <a:avLst/>
          </a:prstGeom>
          <a:noFill/>
        </p:spPr>
        <p:txBody>
          <a:bodyPr wrap="square" lIns="0" tIns="0" rIns="0" bIns="0" anchor="ctr"/>
          <a:lstStyle/>
          <a:p>
            <a:pPr algn="l">
              <a:lnSpc>
                <a:spcPct val="105000"/>
              </a:lnSpc>
            </a:pPr>
            <a:r>
              <a:rPr sz="2400" b="0">
                <a:solidFill>
                  <a:srgbClr val="FBF1E6"/>
                </a:solidFill>
                <a:latin typeface="Impact"/>
              </a:rPr>
              <a:t>Нервная регуляция</a:t>
            </a:r>
          </a:p>
        </p:txBody>
      </p:sp>
      <p:sp>
        <p:nvSpPr>
          <p:cNvPr id="23" name="TextBox 22"/>
          <p:cNvSpPr txBox="1"/>
          <p:nvPr/>
        </p:nvSpPr>
        <p:spPr>
          <a:xfrm>
            <a:off x="5303520" y="4907280"/>
            <a:ext cx="6065215" cy="1173480"/>
          </a:xfrm>
          <a:prstGeom prst="rect">
            <a:avLst/>
          </a:prstGeom>
          <a:noFill/>
        </p:spPr>
        <p:txBody>
          <a:bodyPr wrap="square" lIns="0" tIns="0" rIns="0" bIns="0" anchor="ctr"/>
          <a:lstStyle/>
          <a:p>
            <a:pPr algn="l">
              <a:lnSpc>
                <a:spcPct val="105000"/>
              </a:lnSpc>
            </a:pPr>
            <a:r>
              <a:rPr sz="1900" b="0">
                <a:solidFill>
                  <a:srgbClr val="C9A9A6"/>
                </a:solidFill>
                <a:latin typeface="Corbel"/>
              </a:rPr>
              <a:t>Половой нерв и его ветви обеспечивают тонус и рефлекторное сокращение мышц тазового дна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Масштаб проблемы: ключевые цифры</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4</a:t>
            </a:r>
          </a:p>
        </p:txBody>
      </p:sp>
      <p:sp>
        <p:nvSpPr>
          <p:cNvPr id="9" name="TextBox 8"/>
          <p:cNvSpPr txBox="1"/>
          <p:nvPr/>
        </p:nvSpPr>
        <p:spPr>
          <a:xfrm>
            <a:off x="731519" y="2240280"/>
            <a:ext cx="1939213" cy="1280160"/>
          </a:xfrm>
          <a:prstGeom prst="rect">
            <a:avLst/>
          </a:prstGeom>
          <a:noFill/>
        </p:spPr>
        <p:txBody>
          <a:bodyPr wrap="square" lIns="0" tIns="0" rIns="0" bIns="0" anchor="ctr"/>
          <a:lstStyle/>
          <a:p>
            <a:pPr algn="l">
              <a:lnSpc>
                <a:spcPct val="105000"/>
              </a:lnSpc>
            </a:pPr>
            <a:r>
              <a:rPr sz="4300" b="0">
                <a:solidFill>
                  <a:srgbClr val="D4AF37"/>
                </a:solidFill>
                <a:latin typeface="Impact"/>
              </a:rPr>
              <a:t>28%</a:t>
            </a:r>
          </a:p>
        </p:txBody>
      </p:sp>
      <p:sp>
        <p:nvSpPr>
          <p:cNvPr id="10" name="Rectangle 9"/>
          <p:cNvSpPr/>
          <p:nvPr/>
        </p:nvSpPr>
        <p:spPr>
          <a:xfrm>
            <a:off x="731519" y="3657600"/>
            <a:ext cx="457200" cy="45720"/>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31519" y="3840480"/>
            <a:ext cx="1939213" cy="960120"/>
          </a:xfrm>
          <a:prstGeom prst="rect">
            <a:avLst/>
          </a:prstGeom>
          <a:noFill/>
        </p:spPr>
        <p:txBody>
          <a:bodyPr wrap="square" lIns="0" tIns="0" rIns="0" bIns="0" anchor="t"/>
          <a:lstStyle/>
          <a:p>
            <a:pPr algn="l">
              <a:lnSpc>
                <a:spcPct val="105000"/>
              </a:lnSpc>
            </a:pPr>
            <a:r>
              <a:rPr sz="1500" b="0">
                <a:solidFill>
                  <a:srgbClr val="FBF1E6"/>
                </a:solidFill>
                <a:latin typeface="Corbel"/>
              </a:rPr>
              <a:t>Доля пролапса в структуре гинекологических заболеваний</a:t>
            </a:r>
          </a:p>
        </p:txBody>
      </p:sp>
      <p:sp>
        <p:nvSpPr>
          <p:cNvPr id="12" name="TextBox 11"/>
          <p:cNvSpPr txBox="1"/>
          <p:nvPr/>
        </p:nvSpPr>
        <p:spPr>
          <a:xfrm>
            <a:off x="731519" y="4892040"/>
            <a:ext cx="1939213" cy="320040"/>
          </a:xfrm>
          <a:prstGeom prst="rect">
            <a:avLst/>
          </a:prstGeom>
          <a:noFill/>
        </p:spPr>
        <p:txBody>
          <a:bodyPr wrap="square" lIns="0" tIns="0" rIns="0" bIns="0" anchor="t"/>
          <a:lstStyle/>
          <a:p>
            <a:pPr algn="l">
              <a:lnSpc>
                <a:spcPct val="105000"/>
              </a:lnSpc>
            </a:pPr>
            <a:r>
              <a:rPr sz="1100" b="0">
                <a:solidFill>
                  <a:srgbClr val="C9A9A6"/>
                </a:solidFill>
                <a:latin typeface="Corbel"/>
              </a:rPr>
              <a:t>Источник: Journal of Experimental and Clinical Surgery, 2025</a:t>
            </a:r>
          </a:p>
        </p:txBody>
      </p:sp>
      <p:sp>
        <p:nvSpPr>
          <p:cNvPr id="13" name="Rectangle 12"/>
          <p:cNvSpPr/>
          <p:nvPr/>
        </p:nvSpPr>
        <p:spPr>
          <a:xfrm>
            <a:off x="3287953" y="2103120"/>
            <a:ext cx="18288" cy="3108960"/>
          </a:xfrm>
          <a:prstGeom prst="rect">
            <a:avLst/>
          </a:prstGeom>
          <a:solidFill>
            <a:srgbClr val="C9A9A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539413" y="2240280"/>
            <a:ext cx="1939213" cy="1280160"/>
          </a:xfrm>
          <a:prstGeom prst="rect">
            <a:avLst/>
          </a:prstGeom>
          <a:noFill/>
        </p:spPr>
        <p:txBody>
          <a:bodyPr wrap="square" lIns="0" tIns="0" rIns="0" bIns="0" anchor="ctr"/>
          <a:lstStyle/>
          <a:p>
            <a:pPr algn="l">
              <a:lnSpc>
                <a:spcPct val="105000"/>
              </a:lnSpc>
            </a:pPr>
            <a:r>
              <a:rPr sz="4300" b="0">
                <a:solidFill>
                  <a:srgbClr val="D4AF37"/>
                </a:solidFill>
                <a:latin typeface="Impact"/>
              </a:rPr>
              <a:t>41%</a:t>
            </a:r>
          </a:p>
        </p:txBody>
      </p:sp>
      <p:sp>
        <p:nvSpPr>
          <p:cNvPr id="15" name="Rectangle 14"/>
          <p:cNvSpPr/>
          <p:nvPr/>
        </p:nvSpPr>
        <p:spPr>
          <a:xfrm>
            <a:off x="3539413" y="3657600"/>
            <a:ext cx="457200" cy="45720"/>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539413" y="3840480"/>
            <a:ext cx="1939213" cy="960120"/>
          </a:xfrm>
          <a:prstGeom prst="rect">
            <a:avLst/>
          </a:prstGeom>
          <a:noFill/>
        </p:spPr>
        <p:txBody>
          <a:bodyPr wrap="square" lIns="0" tIns="0" rIns="0" bIns="0" anchor="t"/>
          <a:lstStyle/>
          <a:p>
            <a:pPr algn="l">
              <a:lnSpc>
                <a:spcPct val="105000"/>
              </a:lnSpc>
            </a:pPr>
            <a:r>
              <a:rPr sz="1500" b="0">
                <a:solidFill>
                  <a:srgbClr val="FBF1E6"/>
                </a:solidFill>
                <a:latin typeface="Corbel"/>
              </a:rPr>
              <a:t>Женщин 50–79 лет страдают пролапсом тазовых органов</a:t>
            </a:r>
          </a:p>
        </p:txBody>
      </p:sp>
      <p:sp>
        <p:nvSpPr>
          <p:cNvPr id="17" name="TextBox 16"/>
          <p:cNvSpPr txBox="1"/>
          <p:nvPr/>
        </p:nvSpPr>
        <p:spPr>
          <a:xfrm>
            <a:off x="3539413" y="4892040"/>
            <a:ext cx="1939213" cy="320040"/>
          </a:xfrm>
          <a:prstGeom prst="rect">
            <a:avLst/>
          </a:prstGeom>
          <a:noFill/>
        </p:spPr>
        <p:txBody>
          <a:bodyPr wrap="square" lIns="0" tIns="0" rIns="0" bIns="0" anchor="t"/>
          <a:lstStyle/>
          <a:p>
            <a:pPr algn="l">
              <a:lnSpc>
                <a:spcPct val="105000"/>
              </a:lnSpc>
            </a:pPr>
            <a:r>
              <a:rPr sz="1100" b="0">
                <a:solidFill>
                  <a:srgbClr val="C9A9A6"/>
                </a:solidFill>
                <a:latin typeface="Corbel"/>
              </a:rPr>
              <a:t>Источник: Journal of Experimental and Clinical Surgery, 2025</a:t>
            </a:r>
          </a:p>
        </p:txBody>
      </p:sp>
      <p:sp>
        <p:nvSpPr>
          <p:cNvPr id="18" name="Rectangle 17"/>
          <p:cNvSpPr/>
          <p:nvPr/>
        </p:nvSpPr>
        <p:spPr>
          <a:xfrm>
            <a:off x="6095847" y="2103120"/>
            <a:ext cx="18288" cy="3108960"/>
          </a:xfrm>
          <a:prstGeom prst="rect">
            <a:avLst/>
          </a:prstGeom>
          <a:solidFill>
            <a:srgbClr val="C9A9A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347307" y="2240280"/>
            <a:ext cx="1939213" cy="1280160"/>
          </a:xfrm>
          <a:prstGeom prst="rect">
            <a:avLst/>
          </a:prstGeom>
          <a:noFill/>
        </p:spPr>
        <p:txBody>
          <a:bodyPr wrap="square" lIns="0" tIns="0" rIns="0" bIns="0" anchor="ctr"/>
          <a:lstStyle/>
          <a:p>
            <a:pPr algn="l">
              <a:lnSpc>
                <a:spcPct val="105000"/>
              </a:lnSpc>
            </a:pPr>
            <a:r>
              <a:rPr sz="4300" b="0">
                <a:solidFill>
                  <a:srgbClr val="D4AF37"/>
                </a:solidFill>
                <a:latin typeface="Impact"/>
              </a:rPr>
              <a:t>50 тыс+</a:t>
            </a:r>
          </a:p>
        </p:txBody>
      </p:sp>
      <p:sp>
        <p:nvSpPr>
          <p:cNvPr id="20" name="Rectangle 19"/>
          <p:cNvSpPr/>
          <p:nvPr/>
        </p:nvSpPr>
        <p:spPr>
          <a:xfrm>
            <a:off x="6347307" y="3657600"/>
            <a:ext cx="457200" cy="45720"/>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47307" y="3840480"/>
            <a:ext cx="1939213" cy="960120"/>
          </a:xfrm>
          <a:prstGeom prst="rect">
            <a:avLst/>
          </a:prstGeom>
          <a:noFill/>
        </p:spPr>
        <p:txBody>
          <a:bodyPr wrap="square" lIns="0" tIns="0" rIns="0" bIns="0" anchor="t"/>
          <a:lstStyle/>
          <a:p>
            <a:pPr algn="l">
              <a:lnSpc>
                <a:spcPct val="105000"/>
              </a:lnSpc>
            </a:pPr>
            <a:r>
              <a:rPr sz="1500" b="0">
                <a:solidFill>
                  <a:srgbClr val="FBF1E6"/>
                </a:solidFill>
                <a:latin typeface="Corbel"/>
              </a:rPr>
              <a:t>Операций по поводу недостаточности тазового дна в России ежегодно</a:t>
            </a:r>
          </a:p>
        </p:txBody>
      </p:sp>
      <p:sp>
        <p:nvSpPr>
          <p:cNvPr id="22" name="TextBox 21"/>
          <p:cNvSpPr txBox="1"/>
          <p:nvPr/>
        </p:nvSpPr>
        <p:spPr>
          <a:xfrm>
            <a:off x="6347307" y="4892040"/>
            <a:ext cx="1939213" cy="320040"/>
          </a:xfrm>
          <a:prstGeom prst="rect">
            <a:avLst/>
          </a:prstGeom>
          <a:noFill/>
        </p:spPr>
        <p:txBody>
          <a:bodyPr wrap="square" lIns="0" tIns="0" rIns="0" bIns="0" anchor="t"/>
          <a:lstStyle/>
          <a:p>
            <a:pPr algn="l">
              <a:lnSpc>
                <a:spcPct val="105000"/>
              </a:lnSpc>
            </a:pPr>
            <a:r>
              <a:rPr sz="1100" b="0">
                <a:solidFill>
                  <a:srgbClr val="C9A9A6"/>
                </a:solidFill>
                <a:latin typeface="Corbel"/>
              </a:rPr>
              <a:t>Источник: Journal of Experimental and Clinical Surgery, 2025</a:t>
            </a:r>
          </a:p>
        </p:txBody>
      </p:sp>
      <p:sp>
        <p:nvSpPr>
          <p:cNvPr id="23" name="Rectangle 22"/>
          <p:cNvSpPr/>
          <p:nvPr/>
        </p:nvSpPr>
        <p:spPr>
          <a:xfrm>
            <a:off x="8903741" y="2103120"/>
            <a:ext cx="18288" cy="3108960"/>
          </a:xfrm>
          <a:prstGeom prst="rect">
            <a:avLst/>
          </a:prstGeom>
          <a:solidFill>
            <a:srgbClr val="C9A9A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155201" y="2240280"/>
            <a:ext cx="1939213" cy="1280160"/>
          </a:xfrm>
          <a:prstGeom prst="rect">
            <a:avLst/>
          </a:prstGeom>
          <a:noFill/>
        </p:spPr>
        <p:txBody>
          <a:bodyPr wrap="square" lIns="0" tIns="0" rIns="0" bIns="0" anchor="ctr"/>
          <a:lstStyle/>
          <a:p>
            <a:pPr algn="l">
              <a:lnSpc>
                <a:spcPct val="105000"/>
              </a:lnSpc>
            </a:pPr>
            <a:r>
              <a:rPr sz="4300" b="0">
                <a:solidFill>
                  <a:srgbClr val="D4AF37"/>
                </a:solidFill>
                <a:latin typeface="Impact"/>
              </a:rPr>
              <a:t>1 из 9</a:t>
            </a:r>
          </a:p>
        </p:txBody>
      </p:sp>
      <p:sp>
        <p:nvSpPr>
          <p:cNvPr id="25" name="Rectangle 24"/>
          <p:cNvSpPr/>
          <p:nvPr/>
        </p:nvSpPr>
        <p:spPr>
          <a:xfrm>
            <a:off x="9155201" y="3657600"/>
            <a:ext cx="457200" cy="45720"/>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155201" y="3840480"/>
            <a:ext cx="1939213" cy="960120"/>
          </a:xfrm>
          <a:prstGeom prst="rect">
            <a:avLst/>
          </a:prstGeom>
          <a:noFill/>
        </p:spPr>
        <p:txBody>
          <a:bodyPr wrap="square" lIns="0" tIns="0" rIns="0" bIns="0" anchor="t"/>
          <a:lstStyle/>
          <a:p>
            <a:pPr algn="l">
              <a:lnSpc>
                <a:spcPct val="105000"/>
              </a:lnSpc>
            </a:pPr>
            <a:r>
              <a:rPr sz="1500" b="0">
                <a:solidFill>
                  <a:srgbClr val="FBF1E6"/>
                </a:solidFill>
                <a:latin typeface="Corbel"/>
              </a:rPr>
              <a:t>Женщин нуждается в хирургическом лечении пролапса или недержания мочи</a:t>
            </a:r>
          </a:p>
        </p:txBody>
      </p:sp>
      <p:sp>
        <p:nvSpPr>
          <p:cNvPr id="27" name="TextBox 26"/>
          <p:cNvSpPr txBox="1"/>
          <p:nvPr/>
        </p:nvSpPr>
        <p:spPr>
          <a:xfrm>
            <a:off x="9155201" y="4892040"/>
            <a:ext cx="1939213" cy="320040"/>
          </a:xfrm>
          <a:prstGeom prst="rect">
            <a:avLst/>
          </a:prstGeom>
          <a:noFill/>
        </p:spPr>
        <p:txBody>
          <a:bodyPr wrap="square" lIns="0" tIns="0" rIns="0" bIns="0" anchor="t"/>
          <a:lstStyle/>
          <a:p>
            <a:pPr algn="l">
              <a:lnSpc>
                <a:spcPct val="105000"/>
              </a:lnSpc>
            </a:pPr>
            <a:r>
              <a:rPr sz="1100" b="0">
                <a:solidFill>
                  <a:srgbClr val="C9A9A6"/>
                </a:solidFill>
                <a:latin typeface="Corbel"/>
              </a:rPr>
              <a:t>Источник: Journal of Experimental and Clinical Surgery, 2025</a:t>
            </a:r>
          </a:p>
        </p:txBody>
      </p:sp>
      <p:sp>
        <p:nvSpPr>
          <p:cNvPr id="28" name="TextBox 27"/>
          <p:cNvSpPr txBox="1"/>
          <p:nvPr/>
        </p:nvSpPr>
        <p:spPr>
          <a:xfrm>
            <a:off x="640080" y="5760720"/>
            <a:ext cx="10911535" cy="457200"/>
          </a:xfrm>
          <a:prstGeom prst="rect">
            <a:avLst/>
          </a:prstGeom>
          <a:noFill/>
        </p:spPr>
        <p:txBody>
          <a:bodyPr wrap="square" lIns="0" tIns="0" rIns="0" bIns="0" anchor="t"/>
          <a:lstStyle/>
          <a:p>
            <a:pPr algn="l">
              <a:lnSpc>
                <a:spcPct val="105000"/>
              </a:lnSpc>
            </a:pPr>
            <a:r>
              <a:rPr sz="1700" b="0">
                <a:solidFill>
                  <a:srgbClr val="C9A9A6"/>
                </a:solidFill>
                <a:latin typeface="Corbel"/>
              </a:rPr>
              <a:t>Распространённость несостоятельности тазового дна неуклонно растёт с увеличением продолжительности жизни</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0">
                <a:solidFill>
                  <a:srgbClr val="D4AF37"/>
                </a:solidFill>
                <a:latin typeface="Impact"/>
              </a:rPr>
              <a:t>02</a:t>
            </a:r>
          </a:p>
        </p:txBody>
      </p:sp>
      <p:sp>
        <p:nvSpPr>
          <p:cNvPr id="3" name="Rectangle 2"/>
          <p:cNvSpPr/>
          <p:nvPr/>
        </p:nvSpPr>
        <p:spPr>
          <a:xfrm>
            <a:off x="5364327" y="2560320"/>
            <a:ext cx="1463040" cy="73152"/>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0">
                <a:solidFill>
                  <a:srgbClr val="FBF1E6"/>
                </a:solidFill>
                <a:latin typeface="Impact"/>
              </a:rPr>
              <a:t>Этиология и факторы риска</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C9A9A6"/>
                </a:solidFill>
                <a:latin typeface="Corbel"/>
              </a:rPr>
              <a:t>Что приводит к несостоятельности тазового дна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Акушерские факторы — ведущая причина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6</a:t>
            </a:r>
          </a:p>
        </p:txBody>
      </p:sp>
      <p:sp>
        <p:nvSpPr>
          <p:cNvPr id="9" name="Rounded Rectangle 8"/>
          <p:cNvSpPr/>
          <p:nvPr/>
        </p:nvSpPr>
        <p:spPr>
          <a:xfrm>
            <a:off x="640080" y="192024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Diamond 9"/>
          <p:cNvSpPr/>
          <p:nvPr/>
        </p:nvSpPr>
        <p:spPr>
          <a:xfrm>
            <a:off x="960119" y="204597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19" y="204597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2" name="TextBox 11"/>
          <p:cNvSpPr txBox="1"/>
          <p:nvPr/>
        </p:nvSpPr>
        <p:spPr>
          <a:xfrm>
            <a:off x="1828800" y="1920240"/>
            <a:ext cx="3200400" cy="800100"/>
          </a:xfrm>
          <a:prstGeom prst="rect">
            <a:avLst/>
          </a:prstGeom>
          <a:noFill/>
        </p:spPr>
        <p:txBody>
          <a:bodyPr wrap="square" lIns="0" tIns="0" rIns="0" bIns="0" anchor="ctr"/>
          <a:lstStyle/>
          <a:p>
            <a:pPr algn="l">
              <a:lnSpc>
                <a:spcPct val="105000"/>
              </a:lnSpc>
            </a:pPr>
            <a:r>
              <a:rPr sz="2300" b="0">
                <a:solidFill>
                  <a:srgbClr val="FBF1E6"/>
                </a:solidFill>
                <a:latin typeface="Impact"/>
              </a:rPr>
              <a:t>Вагинальные роды</a:t>
            </a:r>
          </a:p>
        </p:txBody>
      </p:sp>
      <p:sp>
        <p:nvSpPr>
          <p:cNvPr id="13" name="TextBox 12"/>
          <p:cNvSpPr txBox="1"/>
          <p:nvPr/>
        </p:nvSpPr>
        <p:spPr>
          <a:xfrm>
            <a:off x="5303520" y="192024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Ключевой фактор риска: чрезмерное растяжение и компрессия тазового дна при прохождении плода</a:t>
            </a:r>
          </a:p>
        </p:txBody>
      </p:sp>
      <p:sp>
        <p:nvSpPr>
          <p:cNvPr id="14" name="Rounded Rectangle 13"/>
          <p:cNvSpPr/>
          <p:nvPr/>
        </p:nvSpPr>
        <p:spPr>
          <a:xfrm>
            <a:off x="640080" y="304038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60119" y="316611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19" y="316611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7" name="TextBox 16"/>
          <p:cNvSpPr txBox="1"/>
          <p:nvPr/>
        </p:nvSpPr>
        <p:spPr>
          <a:xfrm>
            <a:off x="1828800" y="3040380"/>
            <a:ext cx="3200400" cy="800100"/>
          </a:xfrm>
          <a:prstGeom prst="rect">
            <a:avLst/>
          </a:prstGeom>
          <a:noFill/>
        </p:spPr>
        <p:txBody>
          <a:bodyPr wrap="square" lIns="0" tIns="0" rIns="0" bIns="0" anchor="ctr"/>
          <a:lstStyle/>
          <a:p>
            <a:pPr algn="l">
              <a:lnSpc>
                <a:spcPct val="105000"/>
              </a:lnSpc>
            </a:pPr>
            <a:r>
              <a:rPr sz="2300" b="0">
                <a:solidFill>
                  <a:srgbClr val="FBF1E6"/>
                </a:solidFill>
                <a:latin typeface="Impact"/>
              </a:rPr>
              <a:t>Повреждение леваторов</a:t>
            </a:r>
          </a:p>
        </p:txBody>
      </p:sp>
      <p:sp>
        <p:nvSpPr>
          <p:cNvPr id="18" name="TextBox 17"/>
          <p:cNvSpPr txBox="1"/>
          <p:nvPr/>
        </p:nvSpPr>
        <p:spPr>
          <a:xfrm>
            <a:off x="5303520" y="304038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По данным МРТ, у 20–36% первородящих после вагинальных родов выявляются дефекты мышц</a:t>
            </a:r>
          </a:p>
        </p:txBody>
      </p:sp>
      <p:sp>
        <p:nvSpPr>
          <p:cNvPr id="19" name="Rounded Rectangle 18"/>
          <p:cNvSpPr/>
          <p:nvPr/>
        </p:nvSpPr>
        <p:spPr>
          <a:xfrm>
            <a:off x="640080" y="416052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Diamond 19"/>
          <p:cNvSpPr/>
          <p:nvPr/>
        </p:nvSpPr>
        <p:spPr>
          <a:xfrm>
            <a:off x="960119" y="428625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0119" y="428625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2" name="TextBox 21"/>
          <p:cNvSpPr txBox="1"/>
          <p:nvPr/>
        </p:nvSpPr>
        <p:spPr>
          <a:xfrm>
            <a:off x="1828800" y="4160520"/>
            <a:ext cx="3200400" cy="800100"/>
          </a:xfrm>
          <a:prstGeom prst="rect">
            <a:avLst/>
          </a:prstGeom>
          <a:noFill/>
        </p:spPr>
        <p:txBody>
          <a:bodyPr wrap="square" lIns="0" tIns="0" rIns="0" bIns="0" anchor="ctr"/>
          <a:lstStyle/>
          <a:p>
            <a:pPr algn="l">
              <a:lnSpc>
                <a:spcPct val="105000"/>
              </a:lnSpc>
            </a:pPr>
            <a:r>
              <a:rPr sz="2300" b="0">
                <a:solidFill>
                  <a:srgbClr val="FBF1E6"/>
                </a:solidFill>
                <a:latin typeface="Impact"/>
              </a:rPr>
              <a:t>Разрывы промежности</a:t>
            </a:r>
          </a:p>
        </p:txBody>
      </p:sp>
      <p:sp>
        <p:nvSpPr>
          <p:cNvPr id="23" name="TextBox 22"/>
          <p:cNvSpPr txBox="1"/>
          <p:nvPr/>
        </p:nvSpPr>
        <p:spPr>
          <a:xfrm>
            <a:off x="5303520" y="416052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53–79% женщин имеют разрывы при вагинальных родах; 3–4 степень — менее 5%</a:t>
            </a:r>
          </a:p>
        </p:txBody>
      </p:sp>
      <p:sp>
        <p:nvSpPr>
          <p:cNvPr id="24" name="Rounded Rectangle 23"/>
          <p:cNvSpPr/>
          <p:nvPr/>
        </p:nvSpPr>
        <p:spPr>
          <a:xfrm>
            <a:off x="640080" y="528066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Diamond 24"/>
          <p:cNvSpPr/>
          <p:nvPr/>
        </p:nvSpPr>
        <p:spPr>
          <a:xfrm>
            <a:off x="960119" y="540639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60119" y="540639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4</a:t>
            </a:r>
          </a:p>
        </p:txBody>
      </p:sp>
      <p:sp>
        <p:nvSpPr>
          <p:cNvPr id="27" name="TextBox 26"/>
          <p:cNvSpPr txBox="1"/>
          <p:nvPr/>
        </p:nvSpPr>
        <p:spPr>
          <a:xfrm>
            <a:off x="1828800" y="5280660"/>
            <a:ext cx="3200400" cy="800100"/>
          </a:xfrm>
          <a:prstGeom prst="rect">
            <a:avLst/>
          </a:prstGeom>
          <a:noFill/>
        </p:spPr>
        <p:txBody>
          <a:bodyPr wrap="square" lIns="0" tIns="0" rIns="0" bIns="0" anchor="ctr"/>
          <a:lstStyle/>
          <a:p>
            <a:pPr algn="l">
              <a:lnSpc>
                <a:spcPct val="105000"/>
              </a:lnSpc>
            </a:pPr>
            <a:r>
              <a:rPr sz="2300" b="0">
                <a:solidFill>
                  <a:srgbClr val="FBF1E6"/>
                </a:solidFill>
                <a:latin typeface="Impact"/>
              </a:rPr>
              <a:t>Нейропатия</a:t>
            </a:r>
          </a:p>
        </p:txBody>
      </p:sp>
      <p:sp>
        <p:nvSpPr>
          <p:cNvPr id="28" name="TextBox 27"/>
          <p:cNvSpPr txBox="1"/>
          <p:nvPr/>
        </p:nvSpPr>
        <p:spPr>
          <a:xfrm>
            <a:off x="5303520" y="528066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Ветви полового нерва растягиваются более чем на 30%, превышая порог необратимого повреждения</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Неакушерские факторы риска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7</a:t>
            </a:r>
          </a:p>
        </p:txBody>
      </p:sp>
      <p:sp>
        <p:nvSpPr>
          <p:cNvPr id="9" name="Diamond 8"/>
          <p:cNvSpPr/>
          <p:nvPr/>
        </p:nvSpPr>
        <p:spPr>
          <a:xfrm>
            <a:off x="640080" y="20025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200" b="0">
                <a:solidFill>
                  <a:srgbClr val="FBF1E6"/>
                </a:solidFill>
                <a:latin typeface="Corbel"/>
              </a:rPr>
              <a:t>Возраст: распространённость возрастает на 40% с каждой последующей декадой жизни</a:t>
            </a:r>
          </a:p>
        </p:txBody>
      </p:sp>
      <p:sp>
        <p:nvSpPr>
          <p:cNvPr id="11" name="Diamond 10"/>
          <p:cNvSpPr/>
          <p:nvPr/>
        </p:nvSpPr>
        <p:spPr>
          <a:xfrm>
            <a:off x="640080" y="340461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200" b="0">
                <a:solidFill>
                  <a:srgbClr val="FBF1E6"/>
                </a:solidFill>
                <a:latin typeface="Corbel"/>
              </a:rPr>
              <a:t>Менопауза: гормональные изменения приводят к снижению коллагена и эластина в тканях</a:t>
            </a:r>
          </a:p>
        </p:txBody>
      </p:sp>
      <p:sp>
        <p:nvSpPr>
          <p:cNvPr id="13" name="Diamond 12"/>
          <p:cNvSpPr/>
          <p:nvPr/>
        </p:nvSpPr>
        <p:spPr>
          <a:xfrm>
            <a:off x="640080" y="4806695"/>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200" b="0">
                <a:solidFill>
                  <a:srgbClr val="FBF1E6"/>
                </a:solidFill>
                <a:latin typeface="Corbel"/>
              </a:rPr>
              <a:t>Хроническое повышение внутрибрюшного давления: запоры, кашель, тяжёлый физический труд</a:t>
            </a:r>
          </a:p>
        </p:txBody>
      </p:sp>
      <p:sp>
        <p:nvSpPr>
          <p:cNvPr id="15" name="Diamond 14"/>
          <p:cNvSpPr/>
          <p:nvPr/>
        </p:nvSpPr>
        <p:spPr>
          <a:xfrm>
            <a:off x="6415887" y="20025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200" b="0">
                <a:solidFill>
                  <a:srgbClr val="FBF1E6"/>
                </a:solidFill>
                <a:latin typeface="Corbel"/>
              </a:rPr>
              <a:t>Наследственность и дисплазия соединительной ткани: врождённая слабость фасциальных структур</a:t>
            </a:r>
          </a:p>
        </p:txBody>
      </p:sp>
      <p:sp>
        <p:nvSpPr>
          <p:cNvPr id="17" name="Diamond 16"/>
          <p:cNvSpPr/>
          <p:nvPr/>
        </p:nvSpPr>
        <p:spPr>
          <a:xfrm>
            <a:off x="6415887" y="340461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200" b="0">
                <a:solidFill>
                  <a:srgbClr val="FBF1E6"/>
                </a:solidFill>
                <a:latin typeface="Corbel"/>
              </a:rPr>
              <a:t>Повышенный индекс массы тела: избыточная нагрузка на тазовое дно</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0">
                <a:solidFill>
                  <a:srgbClr val="D4AF37"/>
                </a:solidFill>
                <a:latin typeface="Impact"/>
              </a:rPr>
              <a:t>03</a:t>
            </a:r>
          </a:p>
        </p:txBody>
      </p:sp>
      <p:sp>
        <p:nvSpPr>
          <p:cNvPr id="3" name="Rectangle 2"/>
          <p:cNvSpPr/>
          <p:nvPr/>
        </p:nvSpPr>
        <p:spPr>
          <a:xfrm>
            <a:off x="5364327" y="2560320"/>
            <a:ext cx="1463040" cy="73152"/>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0">
                <a:solidFill>
                  <a:srgbClr val="FBF1E6"/>
                </a:solidFill>
                <a:latin typeface="Impact"/>
              </a:rPr>
              <a:t>Патогенез</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C9A9A6"/>
                </a:solidFill>
                <a:latin typeface="Corbel"/>
              </a:rPr>
              <a:t>Как развивается несостоятельность тазового дна</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Каскад повреждения тазового дна при вагинальных родах</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9</a:t>
            </a:r>
          </a:p>
        </p:txBody>
      </p:sp>
      <p:sp>
        <p:nvSpPr>
          <p:cNvPr id="9" name="Pentagon 8"/>
          <p:cNvSpPr/>
          <p:nvPr/>
        </p:nvSpPr>
        <p:spPr>
          <a:xfrm>
            <a:off x="640080" y="1965960"/>
            <a:ext cx="2136587" cy="914400"/>
          </a:xfrm>
          <a:prstGeom prst="homePlate">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39909" y="1965960"/>
            <a:ext cx="1267907" cy="914400"/>
          </a:xfrm>
          <a:prstGeom prst="rect">
            <a:avLst/>
          </a:prstGeom>
          <a:noFill/>
        </p:spPr>
        <p:txBody>
          <a:bodyPr wrap="square" lIns="0" tIns="0" rIns="0" bIns="0" anchor="ctr"/>
          <a:lstStyle/>
          <a:p>
            <a:pPr algn="l">
              <a:lnSpc>
                <a:spcPct val="105000"/>
              </a:lnSpc>
            </a:pPr>
            <a:r>
              <a:rPr sz="2800" b="0" dirty="0">
                <a:solidFill>
                  <a:srgbClr val="0B0B0B"/>
                </a:solidFill>
                <a:latin typeface="Impact"/>
              </a:rPr>
              <a:t>01</a:t>
            </a:r>
          </a:p>
        </p:txBody>
      </p:sp>
      <p:sp>
        <p:nvSpPr>
          <p:cNvPr id="11" name="TextBox 10"/>
          <p:cNvSpPr txBox="1"/>
          <p:nvPr/>
        </p:nvSpPr>
        <p:spPr>
          <a:xfrm>
            <a:off x="731519" y="3246120"/>
            <a:ext cx="1816547" cy="822960"/>
          </a:xfrm>
          <a:prstGeom prst="rect">
            <a:avLst/>
          </a:prstGeom>
          <a:noFill/>
        </p:spPr>
        <p:txBody>
          <a:bodyPr wrap="square" lIns="0" tIns="0" rIns="0" bIns="0" anchor="t"/>
          <a:lstStyle/>
          <a:p>
            <a:pPr algn="l">
              <a:lnSpc>
                <a:spcPct val="105000"/>
              </a:lnSpc>
            </a:pPr>
            <a:r>
              <a:rPr sz="1800" b="0">
                <a:solidFill>
                  <a:srgbClr val="FBF1E6"/>
                </a:solidFill>
                <a:latin typeface="Impact"/>
              </a:rPr>
              <a:t>Механическое растяжение</a:t>
            </a:r>
          </a:p>
        </p:txBody>
      </p:sp>
      <p:sp>
        <p:nvSpPr>
          <p:cNvPr id="12" name="TextBox 11"/>
          <p:cNvSpPr txBox="1"/>
          <p:nvPr/>
        </p:nvSpPr>
        <p:spPr>
          <a:xfrm>
            <a:off x="731519"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Чрезмерное растяжение мышц и фасций при прохождении головки плода</a:t>
            </a:r>
          </a:p>
        </p:txBody>
      </p:sp>
      <p:sp>
        <p:nvSpPr>
          <p:cNvPr id="13" name="Chevron 12"/>
          <p:cNvSpPr/>
          <p:nvPr/>
        </p:nvSpPr>
        <p:spPr>
          <a:xfrm>
            <a:off x="2822387" y="1965960"/>
            <a:ext cx="2273747" cy="914400"/>
          </a:xfrm>
          <a:prstGeom prst="chevron">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705096"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02</a:t>
            </a:r>
          </a:p>
        </p:txBody>
      </p:sp>
      <p:sp>
        <p:nvSpPr>
          <p:cNvPr id="15" name="TextBox 14"/>
          <p:cNvSpPr txBox="1"/>
          <p:nvPr/>
        </p:nvSpPr>
        <p:spPr>
          <a:xfrm>
            <a:off x="2913827" y="3246120"/>
            <a:ext cx="1816547" cy="822960"/>
          </a:xfrm>
          <a:prstGeom prst="rect">
            <a:avLst/>
          </a:prstGeom>
          <a:noFill/>
        </p:spPr>
        <p:txBody>
          <a:bodyPr wrap="square" lIns="0" tIns="0" rIns="0" bIns="0" anchor="t"/>
          <a:lstStyle/>
          <a:p>
            <a:pPr algn="l">
              <a:lnSpc>
                <a:spcPct val="105000"/>
              </a:lnSpc>
            </a:pPr>
            <a:r>
              <a:rPr sz="1800" b="0">
                <a:solidFill>
                  <a:srgbClr val="FBF1E6"/>
                </a:solidFill>
                <a:latin typeface="Impact"/>
              </a:rPr>
              <a:t>Микротравмы и отрывы</a:t>
            </a:r>
          </a:p>
        </p:txBody>
      </p:sp>
      <p:sp>
        <p:nvSpPr>
          <p:cNvPr id="16" name="TextBox 15"/>
          <p:cNvSpPr txBox="1"/>
          <p:nvPr/>
        </p:nvSpPr>
        <p:spPr>
          <a:xfrm>
            <a:off x="2913827"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Повреждение мышечных волокон и отрыв леваторов от лобковой кости</a:t>
            </a:r>
          </a:p>
        </p:txBody>
      </p:sp>
      <p:sp>
        <p:nvSpPr>
          <p:cNvPr id="17" name="Chevron 16"/>
          <p:cNvSpPr/>
          <p:nvPr/>
        </p:nvSpPr>
        <p:spPr>
          <a:xfrm>
            <a:off x="5004694" y="1965960"/>
            <a:ext cx="2273747" cy="914400"/>
          </a:xfrm>
          <a:prstGeom prst="chevron">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887403"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03</a:t>
            </a:r>
          </a:p>
        </p:txBody>
      </p:sp>
      <p:sp>
        <p:nvSpPr>
          <p:cNvPr id="19" name="TextBox 18"/>
          <p:cNvSpPr txBox="1"/>
          <p:nvPr/>
        </p:nvSpPr>
        <p:spPr>
          <a:xfrm>
            <a:off x="5096134" y="3246120"/>
            <a:ext cx="1816547" cy="822960"/>
          </a:xfrm>
          <a:prstGeom prst="rect">
            <a:avLst/>
          </a:prstGeom>
          <a:noFill/>
        </p:spPr>
        <p:txBody>
          <a:bodyPr wrap="square" lIns="0" tIns="0" rIns="0" bIns="0" anchor="t"/>
          <a:lstStyle/>
          <a:p>
            <a:pPr algn="l">
              <a:lnSpc>
                <a:spcPct val="105000"/>
              </a:lnSpc>
            </a:pPr>
            <a:r>
              <a:rPr sz="1800" b="0">
                <a:solidFill>
                  <a:srgbClr val="FBF1E6"/>
                </a:solidFill>
                <a:latin typeface="Impact"/>
              </a:rPr>
              <a:t>Нейропатия</a:t>
            </a:r>
          </a:p>
        </p:txBody>
      </p:sp>
      <p:sp>
        <p:nvSpPr>
          <p:cNvPr id="20" name="TextBox 19"/>
          <p:cNvSpPr txBox="1"/>
          <p:nvPr/>
        </p:nvSpPr>
        <p:spPr>
          <a:xfrm>
            <a:off x="5096134"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Растяжение и компрессия полового нерва с нарушением иннервации</a:t>
            </a:r>
          </a:p>
        </p:txBody>
      </p:sp>
      <p:sp>
        <p:nvSpPr>
          <p:cNvPr id="21" name="Chevron 20"/>
          <p:cNvSpPr/>
          <p:nvPr/>
        </p:nvSpPr>
        <p:spPr>
          <a:xfrm>
            <a:off x="7187001" y="1965960"/>
            <a:ext cx="2273747" cy="914400"/>
          </a:xfrm>
          <a:prstGeom prst="chevron">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069710"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04</a:t>
            </a:r>
          </a:p>
        </p:txBody>
      </p:sp>
      <p:sp>
        <p:nvSpPr>
          <p:cNvPr id="23" name="TextBox 22"/>
          <p:cNvSpPr txBox="1"/>
          <p:nvPr/>
        </p:nvSpPr>
        <p:spPr>
          <a:xfrm>
            <a:off x="7278441" y="3246120"/>
            <a:ext cx="1816547" cy="822960"/>
          </a:xfrm>
          <a:prstGeom prst="rect">
            <a:avLst/>
          </a:prstGeom>
          <a:noFill/>
        </p:spPr>
        <p:txBody>
          <a:bodyPr wrap="square" lIns="0" tIns="0" rIns="0" bIns="0" anchor="t"/>
          <a:lstStyle/>
          <a:p>
            <a:pPr algn="l">
              <a:lnSpc>
                <a:spcPct val="105000"/>
              </a:lnSpc>
            </a:pPr>
            <a:r>
              <a:rPr sz="1800" b="0">
                <a:solidFill>
                  <a:srgbClr val="FBF1E6"/>
                </a:solidFill>
                <a:latin typeface="Impact"/>
              </a:rPr>
              <a:t>Денервация и атрофия</a:t>
            </a:r>
          </a:p>
        </p:txBody>
      </p:sp>
      <p:sp>
        <p:nvSpPr>
          <p:cNvPr id="24" name="TextBox 23"/>
          <p:cNvSpPr txBox="1"/>
          <p:nvPr/>
        </p:nvSpPr>
        <p:spPr>
          <a:xfrm>
            <a:off x="7278441"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Снижение тонуса и постепенная атрофия денервированных мышц</a:t>
            </a:r>
          </a:p>
        </p:txBody>
      </p:sp>
      <p:sp>
        <p:nvSpPr>
          <p:cNvPr id="25" name="Chevron 24"/>
          <p:cNvSpPr/>
          <p:nvPr/>
        </p:nvSpPr>
        <p:spPr>
          <a:xfrm>
            <a:off x="9369308" y="1965960"/>
            <a:ext cx="2273747" cy="914400"/>
          </a:xfrm>
          <a:prstGeom prst="chevron">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252017"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05</a:t>
            </a:r>
          </a:p>
        </p:txBody>
      </p:sp>
      <p:sp>
        <p:nvSpPr>
          <p:cNvPr id="27" name="TextBox 26"/>
          <p:cNvSpPr txBox="1"/>
          <p:nvPr/>
        </p:nvSpPr>
        <p:spPr>
          <a:xfrm>
            <a:off x="9460748" y="3246120"/>
            <a:ext cx="1816547" cy="822960"/>
          </a:xfrm>
          <a:prstGeom prst="rect">
            <a:avLst/>
          </a:prstGeom>
          <a:noFill/>
        </p:spPr>
        <p:txBody>
          <a:bodyPr wrap="square" lIns="0" tIns="0" rIns="0" bIns="0" anchor="t"/>
          <a:lstStyle/>
          <a:p>
            <a:pPr algn="l">
              <a:lnSpc>
                <a:spcPct val="105000"/>
              </a:lnSpc>
            </a:pPr>
            <a:r>
              <a:rPr sz="1800" b="0">
                <a:solidFill>
                  <a:srgbClr val="FBF1E6"/>
                </a:solidFill>
                <a:latin typeface="Impact"/>
              </a:rPr>
              <a:t>Прогрессирование пролапса</a:t>
            </a:r>
          </a:p>
        </p:txBody>
      </p:sp>
      <p:sp>
        <p:nvSpPr>
          <p:cNvPr id="28" name="TextBox 27"/>
          <p:cNvSpPr txBox="1"/>
          <p:nvPr/>
        </p:nvSpPr>
        <p:spPr>
          <a:xfrm>
            <a:off x="9460748"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Смещение органов малого таза вследствие утраты поддержки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Почему беременность сама по себе создаёт предпосылки</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10</a:t>
            </a:r>
          </a:p>
        </p:txBody>
      </p:sp>
      <p:sp>
        <p:nvSpPr>
          <p:cNvPr id="9" name="Diamond 8"/>
          <p:cNvSpPr/>
          <p:nvPr/>
        </p:nvSpPr>
        <p:spPr>
          <a:xfrm>
            <a:off x="640080" y="20025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5577840" cy="925830"/>
          </a:xfrm>
          <a:prstGeom prst="rect">
            <a:avLst/>
          </a:prstGeom>
          <a:noFill/>
        </p:spPr>
        <p:txBody>
          <a:bodyPr wrap="square" lIns="0" tIns="0" rIns="0" bIns="0" anchor="t"/>
          <a:lstStyle/>
          <a:p>
            <a:pPr algn="l">
              <a:lnSpc>
                <a:spcPct val="105000"/>
              </a:lnSpc>
            </a:pPr>
            <a:r>
              <a:rPr sz="1900" b="0">
                <a:solidFill>
                  <a:srgbClr val="FBF1E6"/>
                </a:solidFill>
                <a:latin typeface="Corbel"/>
              </a:rPr>
              <a:t>Гормональные изменения: релаксин и прогестерон размягчают связки и снижают тонус мышц</a:t>
            </a:r>
          </a:p>
        </p:txBody>
      </p:sp>
      <p:sp>
        <p:nvSpPr>
          <p:cNvPr id="11" name="Diamond 10"/>
          <p:cNvSpPr/>
          <p:nvPr/>
        </p:nvSpPr>
        <p:spPr>
          <a:xfrm>
            <a:off x="640080" y="30312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2948940"/>
            <a:ext cx="5577840" cy="925830"/>
          </a:xfrm>
          <a:prstGeom prst="rect">
            <a:avLst/>
          </a:prstGeom>
          <a:noFill/>
        </p:spPr>
        <p:txBody>
          <a:bodyPr wrap="square" lIns="0" tIns="0" rIns="0" bIns="0" anchor="t"/>
          <a:lstStyle/>
          <a:p>
            <a:pPr algn="l">
              <a:lnSpc>
                <a:spcPct val="105000"/>
              </a:lnSpc>
            </a:pPr>
            <a:r>
              <a:rPr sz="1900" b="0">
                <a:solidFill>
                  <a:srgbClr val="FBF1E6"/>
                </a:solidFill>
                <a:latin typeface="Corbel"/>
              </a:rPr>
              <a:t>Растущая матка: увеличивает внутрибрюшное давление и нагрузку на тазовое дно</a:t>
            </a:r>
          </a:p>
        </p:txBody>
      </p:sp>
      <p:sp>
        <p:nvSpPr>
          <p:cNvPr id="13" name="Diamond 12"/>
          <p:cNvSpPr/>
          <p:nvPr/>
        </p:nvSpPr>
        <p:spPr>
          <a:xfrm>
            <a:off x="640080" y="4059935"/>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3977639"/>
            <a:ext cx="5577840" cy="925830"/>
          </a:xfrm>
          <a:prstGeom prst="rect">
            <a:avLst/>
          </a:prstGeom>
          <a:noFill/>
        </p:spPr>
        <p:txBody>
          <a:bodyPr wrap="square" lIns="0" tIns="0" rIns="0" bIns="0" anchor="t"/>
          <a:lstStyle/>
          <a:p>
            <a:pPr algn="l">
              <a:lnSpc>
                <a:spcPct val="105000"/>
              </a:lnSpc>
            </a:pPr>
            <a:r>
              <a:rPr sz="1900" b="0">
                <a:solidFill>
                  <a:srgbClr val="FBF1E6"/>
                </a:solidFill>
                <a:latin typeface="Corbel"/>
              </a:rPr>
              <a:t>Изменение биомеханики: смещение центра тяжести, перераспределение нагрузки</a:t>
            </a:r>
          </a:p>
        </p:txBody>
      </p:sp>
      <p:sp>
        <p:nvSpPr>
          <p:cNvPr id="15" name="Diamond 14"/>
          <p:cNvSpPr/>
          <p:nvPr/>
        </p:nvSpPr>
        <p:spPr>
          <a:xfrm>
            <a:off x="640080" y="50886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97280" y="5006340"/>
            <a:ext cx="5577840" cy="925830"/>
          </a:xfrm>
          <a:prstGeom prst="rect">
            <a:avLst/>
          </a:prstGeom>
          <a:noFill/>
        </p:spPr>
        <p:txBody>
          <a:bodyPr wrap="square" lIns="0" tIns="0" rIns="0" bIns="0" anchor="t"/>
          <a:lstStyle/>
          <a:p>
            <a:pPr algn="l">
              <a:lnSpc>
                <a:spcPct val="105000"/>
              </a:lnSpc>
            </a:pPr>
            <a:r>
              <a:rPr sz="1900" b="0">
                <a:solidFill>
                  <a:srgbClr val="FBF1E6"/>
                </a:solidFill>
                <a:latin typeface="Corbel"/>
              </a:rPr>
              <a:t>Запоры беременных: повторное напряжение при дефекации усиливает давление</a:t>
            </a:r>
          </a:p>
        </p:txBody>
      </p:sp>
      <p:sp>
        <p:nvSpPr>
          <p:cNvPr id="17" name="Rounded Rectangle 16"/>
          <p:cNvSpPr/>
          <p:nvPr/>
        </p:nvSpPr>
        <p:spPr>
          <a:xfrm>
            <a:off x="7223759" y="1920240"/>
            <a:ext cx="4327855" cy="4023360"/>
          </a:xfrm>
          <a:prstGeom prst="roundRect">
            <a:avLst>
              <a:gd name="adj" fmla="val 5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589519" y="2286000"/>
            <a:ext cx="3596335" cy="457200"/>
          </a:xfrm>
          <a:prstGeom prst="rect">
            <a:avLst/>
          </a:prstGeom>
          <a:noFill/>
        </p:spPr>
        <p:txBody>
          <a:bodyPr wrap="square" lIns="0" tIns="0" rIns="0" bIns="0" anchor="t"/>
          <a:lstStyle/>
          <a:p>
            <a:pPr algn="l">
              <a:lnSpc>
                <a:spcPct val="105000"/>
              </a:lnSpc>
            </a:pPr>
            <a:r>
              <a:rPr sz="1500" b="0">
                <a:solidFill>
                  <a:srgbClr val="0B0B0B"/>
                </a:solidFill>
                <a:latin typeface="Impact"/>
              </a:rPr>
              <a:t>КЛЮЧЕВОЙ ВЫВОД</a:t>
            </a:r>
          </a:p>
        </p:txBody>
      </p:sp>
      <p:sp>
        <p:nvSpPr>
          <p:cNvPr id="19" name="TextBox 18"/>
          <p:cNvSpPr txBox="1"/>
          <p:nvPr/>
        </p:nvSpPr>
        <p:spPr>
          <a:xfrm>
            <a:off x="7589519" y="2880360"/>
            <a:ext cx="3596335" cy="2743200"/>
          </a:xfrm>
          <a:prstGeom prst="rect">
            <a:avLst/>
          </a:prstGeom>
          <a:noFill/>
        </p:spPr>
        <p:txBody>
          <a:bodyPr wrap="square" lIns="0" tIns="0" rIns="0" bIns="0" anchor="t"/>
          <a:lstStyle/>
          <a:p>
            <a:pPr algn="l">
              <a:lnSpc>
                <a:spcPct val="105000"/>
              </a:lnSpc>
            </a:pPr>
            <a:r>
              <a:rPr sz="2300" b="0">
                <a:solidFill>
                  <a:srgbClr val="0B0B0B"/>
                </a:solidFill>
                <a:latin typeface="Impact"/>
              </a:rPr>
              <a:t>Повреждение тазового дна начинается задолго до родов — уже во время беременности формируются предпосылки для будущей несостоятельности</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0">
                <a:solidFill>
                  <a:srgbClr val="D4AF37"/>
                </a:solidFill>
                <a:latin typeface="Impact"/>
              </a:rPr>
              <a:t>04</a:t>
            </a:r>
          </a:p>
        </p:txBody>
      </p:sp>
      <p:sp>
        <p:nvSpPr>
          <p:cNvPr id="3" name="Rectangle 2"/>
          <p:cNvSpPr/>
          <p:nvPr/>
        </p:nvSpPr>
        <p:spPr>
          <a:xfrm>
            <a:off x="5364327" y="2560320"/>
            <a:ext cx="1463040" cy="73152"/>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0">
                <a:solidFill>
                  <a:srgbClr val="FBF1E6"/>
                </a:solidFill>
                <a:latin typeface="Impact"/>
              </a:rPr>
              <a:t>Диагностика</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C9A9A6"/>
                </a:solidFill>
                <a:latin typeface="Corbel"/>
              </a:rPr>
              <a:t>Как выявить несостоятельность тазового дна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Методы диагностики несостоятельности тазового дна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12</a:t>
            </a:r>
          </a:p>
        </p:txBody>
      </p:sp>
      <p:graphicFrame>
        <p:nvGraphicFramePr>
          <p:cNvPr id="9" name="Table 8"/>
          <p:cNvGraphicFramePr>
            <a:graphicFrameLocks noGrp="1"/>
          </p:cNvGraphicFramePr>
          <p:nvPr/>
        </p:nvGraphicFramePr>
        <p:xfrm>
          <a:off x="640080" y="1920240"/>
          <a:ext cx="10911535" cy="356616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400" b="0">
                          <a:solidFill>
                            <a:srgbClr val="0B0B0B"/>
                          </a:solidFill>
                          <a:latin typeface="Impact"/>
                        </a:rPr>
                        <a:t>Метод</a:t>
                      </a:r>
                    </a:p>
                  </a:txBody>
                  <a:tcPr marL="137160" marR="137160" anchor="ctr">
                    <a:solidFill>
                      <a:srgbClr val="D4AF37"/>
                    </a:solidFill>
                  </a:tcPr>
                </a:tc>
                <a:tc>
                  <a:txBody>
                    <a:bodyPr/>
                    <a:lstStyle/>
                    <a:p>
                      <a:r>
                        <a:rPr sz="1400" b="0">
                          <a:solidFill>
                            <a:srgbClr val="0B0B0B"/>
                          </a:solidFill>
                          <a:latin typeface="Impact"/>
                        </a:rPr>
                        <a:t>Что оценивает</a:t>
                      </a:r>
                    </a:p>
                  </a:txBody>
                  <a:tcPr marL="137160" marR="137160" anchor="ctr">
                    <a:solidFill>
                      <a:srgbClr val="D4AF37"/>
                    </a:solidFill>
                  </a:tcPr>
                </a:tc>
                <a:tc>
                  <a:txBody>
                    <a:bodyPr/>
                    <a:lstStyle/>
                    <a:p>
                      <a:r>
                        <a:rPr sz="1400" b="0">
                          <a:solidFill>
                            <a:srgbClr val="0B0B0B"/>
                          </a:solidFill>
                          <a:latin typeface="Impact"/>
                        </a:rPr>
                        <a:t>Роль в диагностике</a:t>
                      </a:r>
                    </a:p>
                  </a:txBody>
                  <a:tcPr marL="137160" marR="137160" anchor="ctr">
                    <a:solidFill>
                      <a:srgbClr val="D4AF37"/>
                    </a:solidFill>
                  </a:tcPr>
                </a:tc>
                <a:extLst>
                  <a:ext uri="{0D108BD9-81ED-4DB2-BD59-A6C34878D82A}">
                    <a16:rowId xmlns:a16="http://schemas.microsoft.com/office/drawing/2014/main" val="10000"/>
                  </a:ext>
                </a:extLst>
              </a:tr>
              <a:tr h="594360">
                <a:tc>
                  <a:txBody>
                    <a:bodyPr/>
                    <a:lstStyle/>
                    <a:p>
                      <a:r>
                        <a:rPr sz="1400" b="0">
                          <a:solidFill>
                            <a:srgbClr val="FBF1E6"/>
                          </a:solidFill>
                          <a:latin typeface="Corbel"/>
                        </a:rPr>
                        <a:t>Клинический осмотр</a:t>
                      </a:r>
                    </a:p>
                  </a:txBody>
                  <a:tcPr marL="137160" marR="137160" anchor="ctr">
                    <a:solidFill>
                      <a:srgbClr val="3D1825"/>
                    </a:solidFill>
                  </a:tcPr>
                </a:tc>
                <a:tc>
                  <a:txBody>
                    <a:bodyPr/>
                    <a:lstStyle/>
                    <a:p>
                      <a:r>
                        <a:rPr sz="1400" b="0">
                          <a:solidFill>
                            <a:srgbClr val="FBF1E6"/>
                          </a:solidFill>
                          <a:latin typeface="Corbel"/>
                        </a:rPr>
                        <a:t>Степень пролапса, состояние промежности</a:t>
                      </a:r>
                    </a:p>
                  </a:txBody>
                  <a:tcPr marL="137160" marR="137160" anchor="ctr">
                    <a:solidFill>
                      <a:srgbClr val="3D1825"/>
                    </a:solidFill>
                  </a:tcPr>
                </a:tc>
                <a:tc>
                  <a:txBody>
                    <a:bodyPr/>
                    <a:lstStyle/>
                    <a:p>
                      <a:r>
                        <a:rPr sz="1400" b="0">
                          <a:solidFill>
                            <a:srgbClr val="FBF1E6"/>
                          </a:solidFill>
                          <a:latin typeface="Corbel"/>
                        </a:rPr>
                        <a:t>Первичная оценка, POP-Q</a:t>
                      </a:r>
                    </a:p>
                  </a:txBody>
                  <a:tcPr marL="137160" marR="137160" anchor="ctr">
                    <a:solidFill>
                      <a:srgbClr val="3D1825"/>
                    </a:solidFill>
                  </a:tcPr>
                </a:tc>
                <a:extLst>
                  <a:ext uri="{0D108BD9-81ED-4DB2-BD59-A6C34878D82A}">
                    <a16:rowId xmlns:a16="http://schemas.microsoft.com/office/drawing/2014/main" val="10001"/>
                  </a:ext>
                </a:extLst>
              </a:tr>
              <a:tr h="594360">
                <a:tc>
                  <a:txBody>
                    <a:bodyPr/>
                    <a:lstStyle/>
                    <a:p>
                      <a:r>
                        <a:rPr sz="1400" b="0">
                          <a:solidFill>
                            <a:srgbClr val="FBF1E6"/>
                          </a:solidFill>
                          <a:latin typeface="Corbel"/>
                        </a:rPr>
                        <a:t>УЗИ транслабиальное</a:t>
                      </a:r>
                    </a:p>
                  </a:txBody>
                  <a:tcPr marL="137160" marR="137160" anchor="ctr">
                    <a:solidFill>
                      <a:srgbClr val="34131E"/>
                    </a:solidFill>
                  </a:tcPr>
                </a:tc>
                <a:tc>
                  <a:txBody>
                    <a:bodyPr/>
                    <a:lstStyle/>
                    <a:p>
                      <a:r>
                        <a:rPr sz="1400" b="0">
                          <a:solidFill>
                            <a:srgbClr val="FBF1E6"/>
                          </a:solidFill>
                          <a:latin typeface="Corbel"/>
                        </a:rPr>
                        <a:t>Анатомия мышц, отрывы леваторов</a:t>
                      </a:r>
                    </a:p>
                  </a:txBody>
                  <a:tcPr marL="137160" marR="137160" anchor="ctr">
                    <a:solidFill>
                      <a:srgbClr val="34131E"/>
                    </a:solidFill>
                  </a:tcPr>
                </a:tc>
                <a:tc>
                  <a:txBody>
                    <a:bodyPr/>
                    <a:lstStyle/>
                    <a:p>
                      <a:r>
                        <a:rPr sz="1400" b="0">
                          <a:solidFill>
                            <a:srgbClr val="FBF1E6"/>
                          </a:solidFill>
                          <a:latin typeface="Corbel"/>
                        </a:rPr>
                        <a:t>Выявление структурных дефектов</a:t>
                      </a:r>
                    </a:p>
                  </a:txBody>
                  <a:tcPr marL="137160" marR="137160" anchor="ctr">
                    <a:solidFill>
                      <a:srgbClr val="34131E"/>
                    </a:solidFill>
                  </a:tcPr>
                </a:tc>
                <a:extLst>
                  <a:ext uri="{0D108BD9-81ED-4DB2-BD59-A6C34878D82A}">
                    <a16:rowId xmlns:a16="http://schemas.microsoft.com/office/drawing/2014/main" val="10002"/>
                  </a:ext>
                </a:extLst>
              </a:tr>
              <a:tr h="594360">
                <a:tc>
                  <a:txBody>
                    <a:bodyPr/>
                    <a:lstStyle/>
                    <a:p>
                      <a:r>
                        <a:rPr sz="1400" b="0">
                          <a:solidFill>
                            <a:srgbClr val="FBF1E6"/>
                          </a:solidFill>
                          <a:latin typeface="Corbel"/>
                        </a:rPr>
                        <a:t>МРТ малого таза</a:t>
                      </a:r>
                    </a:p>
                  </a:txBody>
                  <a:tcPr marL="137160" marR="137160" anchor="ctr">
                    <a:solidFill>
                      <a:srgbClr val="3D1825"/>
                    </a:solidFill>
                  </a:tcPr>
                </a:tc>
                <a:tc>
                  <a:txBody>
                    <a:bodyPr/>
                    <a:lstStyle/>
                    <a:p>
                      <a:r>
                        <a:rPr sz="1400" b="0">
                          <a:solidFill>
                            <a:srgbClr val="FBF1E6"/>
                          </a:solidFill>
                          <a:latin typeface="Corbel"/>
                        </a:rPr>
                        <a:t>Топография органов, дефекты леваторов</a:t>
                      </a:r>
                    </a:p>
                  </a:txBody>
                  <a:tcPr marL="137160" marR="137160" anchor="ctr">
                    <a:solidFill>
                      <a:srgbClr val="3D1825"/>
                    </a:solidFill>
                  </a:tcPr>
                </a:tc>
                <a:tc>
                  <a:txBody>
                    <a:bodyPr/>
                    <a:lstStyle/>
                    <a:p>
                      <a:r>
                        <a:rPr sz="1400" b="0">
                          <a:solidFill>
                            <a:srgbClr val="FBF1E6"/>
                          </a:solidFill>
                          <a:latin typeface="Corbel"/>
                        </a:rPr>
                        <a:t>Уточняющая диагностика</a:t>
                      </a:r>
                    </a:p>
                  </a:txBody>
                  <a:tcPr marL="137160" marR="137160" anchor="ctr">
                    <a:solidFill>
                      <a:srgbClr val="3D1825"/>
                    </a:solidFill>
                  </a:tcPr>
                </a:tc>
                <a:extLst>
                  <a:ext uri="{0D108BD9-81ED-4DB2-BD59-A6C34878D82A}">
                    <a16:rowId xmlns:a16="http://schemas.microsoft.com/office/drawing/2014/main" val="10003"/>
                  </a:ext>
                </a:extLst>
              </a:tr>
              <a:tr h="594360">
                <a:tc>
                  <a:txBody>
                    <a:bodyPr/>
                    <a:lstStyle/>
                    <a:p>
                      <a:r>
                        <a:rPr sz="1400" b="0">
                          <a:solidFill>
                            <a:srgbClr val="FBF1E6"/>
                          </a:solidFill>
                          <a:latin typeface="Corbel"/>
                        </a:rPr>
                        <a:t>ЭМГ и сфинктерометрия</a:t>
                      </a:r>
                    </a:p>
                  </a:txBody>
                  <a:tcPr marL="137160" marR="137160" anchor="ctr">
                    <a:solidFill>
                      <a:srgbClr val="34131E"/>
                    </a:solidFill>
                  </a:tcPr>
                </a:tc>
                <a:tc>
                  <a:txBody>
                    <a:bodyPr/>
                    <a:lstStyle/>
                    <a:p>
                      <a:r>
                        <a:rPr sz="1400" b="0">
                          <a:solidFill>
                            <a:srgbClr val="FBF1E6"/>
                          </a:solidFill>
                          <a:latin typeface="Corbel"/>
                        </a:rPr>
                        <a:t>Функция мышц и сфинктеров</a:t>
                      </a:r>
                    </a:p>
                  </a:txBody>
                  <a:tcPr marL="137160" marR="137160" anchor="ctr">
                    <a:solidFill>
                      <a:srgbClr val="34131E"/>
                    </a:solidFill>
                  </a:tcPr>
                </a:tc>
                <a:tc>
                  <a:txBody>
                    <a:bodyPr/>
                    <a:lstStyle/>
                    <a:p>
                      <a:r>
                        <a:rPr sz="1400" b="0">
                          <a:solidFill>
                            <a:srgbClr val="FBF1E6"/>
                          </a:solidFill>
                          <a:latin typeface="Corbel"/>
                        </a:rPr>
                        <a:t>Оценка функционального состояния</a:t>
                      </a:r>
                    </a:p>
                  </a:txBody>
                  <a:tcPr marL="137160" marR="137160" anchor="ctr">
                    <a:solidFill>
                      <a:srgbClr val="34131E"/>
                    </a:solidFill>
                  </a:tcPr>
                </a:tc>
                <a:extLst>
                  <a:ext uri="{0D108BD9-81ED-4DB2-BD59-A6C34878D82A}">
                    <a16:rowId xmlns:a16="http://schemas.microsoft.com/office/drawing/2014/main" val="10004"/>
                  </a:ext>
                </a:extLst>
              </a:tr>
              <a:tr h="594360">
                <a:tc>
                  <a:txBody>
                    <a:bodyPr/>
                    <a:lstStyle/>
                    <a:p>
                      <a:r>
                        <a:rPr sz="1400" b="0">
                          <a:solidFill>
                            <a:srgbClr val="FBF1E6"/>
                          </a:solidFill>
                          <a:latin typeface="Corbel"/>
                        </a:rPr>
                        <a:t>Уродинамическое исследование</a:t>
                      </a:r>
                    </a:p>
                  </a:txBody>
                  <a:tcPr marL="137160" marR="137160" anchor="ctr">
                    <a:solidFill>
                      <a:srgbClr val="3D1825"/>
                    </a:solidFill>
                  </a:tcPr>
                </a:tc>
                <a:tc>
                  <a:txBody>
                    <a:bodyPr/>
                    <a:lstStyle/>
                    <a:p>
                      <a:r>
                        <a:rPr sz="1400" b="0">
                          <a:solidFill>
                            <a:srgbClr val="FBF1E6"/>
                          </a:solidFill>
                          <a:latin typeface="Corbel"/>
                        </a:rPr>
                        <a:t>Функция мочевого пузыря</a:t>
                      </a:r>
                    </a:p>
                  </a:txBody>
                  <a:tcPr marL="137160" marR="137160" anchor="ctr">
                    <a:solidFill>
                      <a:srgbClr val="3D1825"/>
                    </a:solidFill>
                  </a:tcPr>
                </a:tc>
                <a:tc>
                  <a:txBody>
                    <a:bodyPr/>
                    <a:lstStyle/>
                    <a:p>
                      <a:r>
                        <a:rPr sz="1400" b="0">
                          <a:solidFill>
                            <a:srgbClr val="FBF1E6"/>
                          </a:solidFill>
                          <a:latin typeface="Corbel"/>
                        </a:rPr>
                        <a:t>Дифференциальная диагностика</a:t>
                      </a:r>
                    </a:p>
                  </a:txBody>
                  <a:tcPr marL="137160" marR="137160" anchor="ctr">
                    <a:solidFill>
                      <a:srgbClr val="3D1825"/>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Распространённость тазовых дисфункций после первых вагинальных родов</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13</a:t>
            </a:r>
          </a:p>
        </p:txBody>
      </p:sp>
      <p:sp>
        <p:nvSpPr>
          <p:cNvPr id="9" name="Rounded Rectangle 8"/>
          <p:cNvSpPr/>
          <p:nvPr/>
        </p:nvSpPr>
        <p:spPr>
          <a:xfrm>
            <a:off x="640080" y="1828800"/>
            <a:ext cx="7223760" cy="420624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0" name="Chart 9"/>
          <p:cNvGraphicFramePr>
            <a:graphicFrameLocks noGrp="1"/>
          </p:cNvGraphicFramePr>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229600" y="1828800"/>
            <a:ext cx="3322015" cy="4206240"/>
          </a:xfrm>
          <a:prstGeom prst="roundRect">
            <a:avLst>
              <a:gd name="adj" fmla="val 5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0">
                <a:solidFill>
                  <a:srgbClr val="0B0B0B"/>
                </a:solidFill>
                <a:latin typeface="Impact"/>
              </a:rPr>
              <a:t>ВЫВОД</a:t>
            </a:r>
          </a:p>
        </p:txBody>
      </p:sp>
      <p:sp>
        <p:nvSpPr>
          <p:cNvPr id="13" name="TextBox 12"/>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0B0B0B"/>
                </a:solidFill>
                <a:latin typeface="Impact"/>
              </a:rPr>
              <a:t>Через год после первых вагинальных родов 41% женщин отмечают стрессовое недержание мочи</a:t>
            </a:r>
          </a:p>
        </p:txBody>
      </p:sp>
      <p:sp>
        <p:nvSpPr>
          <p:cNvPr id="14" name="TextBox 13"/>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C9A9A6"/>
                </a:solidFill>
                <a:latin typeface="Corbel"/>
              </a:rPr>
              <a:t>Источник: Hill AJ et al., Female Pelvic Medicine &amp; Reconstructive Surgery, 2021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0">
                <a:solidFill>
                  <a:srgbClr val="D4AF37"/>
                </a:solidFill>
                <a:latin typeface="Impact"/>
              </a:rPr>
              <a:t>05</a:t>
            </a:r>
          </a:p>
        </p:txBody>
      </p:sp>
      <p:sp>
        <p:nvSpPr>
          <p:cNvPr id="3" name="Rectangle 2"/>
          <p:cNvSpPr/>
          <p:nvPr/>
        </p:nvSpPr>
        <p:spPr>
          <a:xfrm>
            <a:off x="5364327" y="2560320"/>
            <a:ext cx="1463040" cy="73152"/>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0">
                <a:solidFill>
                  <a:srgbClr val="FBF1E6"/>
                </a:solidFill>
                <a:latin typeface="Impact"/>
              </a:rPr>
              <a:t>Лечение</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C9A9A6"/>
                </a:solidFill>
                <a:latin typeface="Corbel"/>
              </a:rPr>
              <a:t>Консервативные и хирургические подходы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500" b="0">
                <a:solidFill>
                  <a:srgbClr val="FBF1E6"/>
                </a:solidFill>
                <a:latin typeface="Impact"/>
              </a:rPr>
              <a:t>Выбор метода лечения: консервативный vs хирургический</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15</a:t>
            </a:r>
          </a:p>
        </p:txBody>
      </p:sp>
      <p:sp>
        <p:nvSpPr>
          <p:cNvPr id="9" name="Rounded Rectangle 8"/>
          <p:cNvSpPr/>
          <p:nvPr/>
        </p:nvSpPr>
        <p:spPr>
          <a:xfrm>
            <a:off x="640080" y="1920240"/>
            <a:ext cx="5227167" cy="41148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640080" y="1920240"/>
            <a:ext cx="5227167" cy="731520"/>
          </a:xfrm>
          <a:prstGeom prst="roundRect">
            <a:avLst>
              <a:gd name="adj" fmla="val 5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1920240"/>
            <a:ext cx="4678527" cy="731520"/>
          </a:xfrm>
          <a:prstGeom prst="rect">
            <a:avLst/>
          </a:prstGeom>
          <a:noFill/>
        </p:spPr>
        <p:txBody>
          <a:bodyPr wrap="square" lIns="0" tIns="0" rIns="0" bIns="0" anchor="ctr"/>
          <a:lstStyle/>
          <a:p>
            <a:pPr algn="l">
              <a:lnSpc>
                <a:spcPct val="105000"/>
              </a:lnSpc>
            </a:pPr>
            <a:r>
              <a:rPr sz="2400" b="0">
                <a:solidFill>
                  <a:srgbClr val="0B0B0B"/>
                </a:solidFill>
                <a:latin typeface="Impact"/>
              </a:rPr>
              <a:t>Консервативное лечение</a:t>
            </a:r>
          </a:p>
        </p:txBody>
      </p:sp>
      <p:sp>
        <p:nvSpPr>
          <p:cNvPr id="12" name="Diamond 11"/>
          <p:cNvSpPr/>
          <p:nvPr/>
        </p:nvSpPr>
        <p:spPr>
          <a:xfrm>
            <a:off x="914400" y="296265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88036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Тренировка мышц тазового дна (упражнения Кегеля)</a:t>
            </a:r>
          </a:p>
        </p:txBody>
      </p:sp>
      <p:sp>
        <p:nvSpPr>
          <p:cNvPr id="14" name="Diamond 13"/>
          <p:cNvSpPr/>
          <p:nvPr/>
        </p:nvSpPr>
        <p:spPr>
          <a:xfrm>
            <a:off x="914400" y="373989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371600" y="365760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Пессарии — вагинальные поддерживающие устройства</a:t>
            </a:r>
          </a:p>
        </p:txBody>
      </p:sp>
      <p:sp>
        <p:nvSpPr>
          <p:cNvPr id="16" name="Diamond 15"/>
          <p:cNvSpPr/>
          <p:nvPr/>
        </p:nvSpPr>
        <p:spPr>
          <a:xfrm>
            <a:off x="914400" y="45171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371600" y="443484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Инъекции объёмобразующих препаратов</a:t>
            </a:r>
          </a:p>
        </p:txBody>
      </p:sp>
      <p:sp>
        <p:nvSpPr>
          <p:cNvPr id="18" name="Diamond 17"/>
          <p:cNvSpPr/>
          <p:nvPr/>
        </p:nvSpPr>
        <p:spPr>
          <a:xfrm>
            <a:off x="914400" y="5294375"/>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212079"/>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Физиотерапия и БОС-терапия</a:t>
            </a:r>
          </a:p>
        </p:txBody>
      </p:sp>
      <p:sp>
        <p:nvSpPr>
          <p:cNvPr id="20" name="Rounded Rectangle 19"/>
          <p:cNvSpPr/>
          <p:nvPr/>
        </p:nvSpPr>
        <p:spPr>
          <a:xfrm>
            <a:off x="6324447" y="1920240"/>
            <a:ext cx="5227167" cy="41148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6324447" y="1920240"/>
            <a:ext cx="5227167" cy="731520"/>
          </a:xfrm>
          <a:prstGeom prst="roundRect">
            <a:avLst>
              <a:gd name="adj" fmla="val 5000"/>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598767" y="1920240"/>
            <a:ext cx="4678527" cy="731520"/>
          </a:xfrm>
          <a:prstGeom prst="rect">
            <a:avLst/>
          </a:prstGeom>
          <a:noFill/>
        </p:spPr>
        <p:txBody>
          <a:bodyPr wrap="square" lIns="0" tIns="0" rIns="0" bIns="0" anchor="ctr"/>
          <a:lstStyle/>
          <a:p>
            <a:pPr algn="l">
              <a:lnSpc>
                <a:spcPct val="105000"/>
              </a:lnSpc>
            </a:pPr>
            <a:r>
              <a:rPr sz="2400" b="0">
                <a:solidFill>
                  <a:srgbClr val="0B0B0B"/>
                </a:solidFill>
                <a:latin typeface="Impact"/>
              </a:rPr>
              <a:t>Хирургическое лечение</a:t>
            </a:r>
          </a:p>
        </p:txBody>
      </p:sp>
      <p:sp>
        <p:nvSpPr>
          <p:cNvPr id="23" name="Diamond 22"/>
          <p:cNvSpPr/>
          <p:nvPr/>
        </p:nvSpPr>
        <p:spPr>
          <a:xfrm>
            <a:off x="6598767" y="2962656"/>
            <a:ext cx="201168" cy="201168"/>
          </a:xfrm>
          <a:prstGeom prst="diamond">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055967" y="288036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Кольпоррафия и коррекция дефектов</a:t>
            </a:r>
          </a:p>
        </p:txBody>
      </p:sp>
      <p:sp>
        <p:nvSpPr>
          <p:cNvPr id="25" name="Diamond 24"/>
          <p:cNvSpPr/>
          <p:nvPr/>
        </p:nvSpPr>
        <p:spPr>
          <a:xfrm>
            <a:off x="6598767" y="3739896"/>
            <a:ext cx="201168" cy="201168"/>
          </a:xfrm>
          <a:prstGeom prst="diamond">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055967" y="365760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Гистерэктомия при апикальном пролапсе</a:t>
            </a:r>
          </a:p>
        </p:txBody>
      </p:sp>
      <p:sp>
        <p:nvSpPr>
          <p:cNvPr id="27" name="Diamond 26"/>
          <p:cNvSpPr/>
          <p:nvPr/>
        </p:nvSpPr>
        <p:spPr>
          <a:xfrm>
            <a:off x="6598767" y="4517136"/>
            <a:ext cx="201168" cy="201168"/>
          </a:xfrm>
          <a:prstGeom prst="diamond">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055967" y="4434840"/>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Слинговые операции при недержании мочи</a:t>
            </a:r>
          </a:p>
        </p:txBody>
      </p:sp>
      <p:sp>
        <p:nvSpPr>
          <p:cNvPr id="29" name="Diamond 28"/>
          <p:cNvSpPr/>
          <p:nvPr/>
        </p:nvSpPr>
        <p:spPr>
          <a:xfrm>
            <a:off x="6598767" y="5294375"/>
            <a:ext cx="201168" cy="201168"/>
          </a:xfrm>
          <a:prstGeom prst="diamond">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055967" y="5212079"/>
            <a:ext cx="4221327" cy="699516"/>
          </a:xfrm>
          <a:prstGeom prst="rect">
            <a:avLst/>
          </a:prstGeom>
          <a:noFill/>
        </p:spPr>
        <p:txBody>
          <a:bodyPr wrap="square" lIns="0" tIns="0" rIns="0" bIns="0" anchor="t"/>
          <a:lstStyle/>
          <a:p>
            <a:pPr algn="l">
              <a:lnSpc>
                <a:spcPct val="105000"/>
              </a:lnSpc>
            </a:pPr>
            <a:r>
              <a:rPr sz="2000" b="0">
                <a:solidFill>
                  <a:srgbClr val="FBF1E6"/>
                </a:solidFill>
                <a:latin typeface="Corbel"/>
              </a:rPr>
              <a:t>Лапароскопические и роботизированные методики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Принципы консервативной терапии</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16</a:t>
            </a:r>
          </a:p>
        </p:txBody>
      </p:sp>
      <p:sp>
        <p:nvSpPr>
          <p:cNvPr id="9" name="Diamond 8"/>
          <p:cNvSpPr/>
          <p:nvPr/>
        </p:nvSpPr>
        <p:spPr>
          <a:xfrm>
            <a:off x="640080" y="20025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97280" y="1920240"/>
            <a:ext cx="4678527" cy="1261872"/>
          </a:xfrm>
          <a:prstGeom prst="rect">
            <a:avLst/>
          </a:prstGeom>
          <a:noFill/>
        </p:spPr>
        <p:txBody>
          <a:bodyPr wrap="square" lIns="0" tIns="0" rIns="0" bIns="0" anchor="t"/>
          <a:lstStyle/>
          <a:p>
            <a:pPr algn="l">
              <a:lnSpc>
                <a:spcPct val="105000"/>
              </a:lnSpc>
            </a:pPr>
            <a:r>
              <a:rPr sz="2000" b="0">
                <a:solidFill>
                  <a:srgbClr val="FBF1E6"/>
                </a:solidFill>
                <a:latin typeface="Corbel"/>
              </a:rPr>
              <a:t>Тренировка мышц тазового дна — первая линия лечения при недержании мочи и лёгком пролапсе</a:t>
            </a:r>
          </a:p>
        </p:txBody>
      </p:sp>
      <p:sp>
        <p:nvSpPr>
          <p:cNvPr id="11" name="Diamond 10"/>
          <p:cNvSpPr/>
          <p:nvPr/>
        </p:nvSpPr>
        <p:spPr>
          <a:xfrm>
            <a:off x="640080" y="340461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97280" y="3322320"/>
            <a:ext cx="4678527" cy="1261872"/>
          </a:xfrm>
          <a:prstGeom prst="rect">
            <a:avLst/>
          </a:prstGeom>
          <a:noFill/>
        </p:spPr>
        <p:txBody>
          <a:bodyPr wrap="square" lIns="0" tIns="0" rIns="0" bIns="0" anchor="t"/>
          <a:lstStyle/>
          <a:p>
            <a:pPr algn="l">
              <a:lnSpc>
                <a:spcPct val="105000"/>
              </a:lnSpc>
            </a:pPr>
            <a:r>
              <a:rPr sz="2000" b="0">
                <a:solidFill>
                  <a:srgbClr val="FBF1E6"/>
                </a:solidFill>
                <a:latin typeface="Corbel"/>
              </a:rPr>
              <a:t>Пессарии безопасны при беременности и могут применяться у женщин с высоким риском преждевременных родов</a:t>
            </a:r>
          </a:p>
        </p:txBody>
      </p:sp>
      <p:sp>
        <p:nvSpPr>
          <p:cNvPr id="13" name="Diamond 12"/>
          <p:cNvSpPr/>
          <p:nvPr/>
        </p:nvSpPr>
        <p:spPr>
          <a:xfrm>
            <a:off x="640080" y="4806695"/>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97280" y="4724399"/>
            <a:ext cx="4678527" cy="1261872"/>
          </a:xfrm>
          <a:prstGeom prst="rect">
            <a:avLst/>
          </a:prstGeom>
          <a:noFill/>
        </p:spPr>
        <p:txBody>
          <a:bodyPr wrap="square" lIns="0" tIns="0" rIns="0" bIns="0" anchor="t"/>
          <a:lstStyle/>
          <a:p>
            <a:pPr algn="l">
              <a:lnSpc>
                <a:spcPct val="105000"/>
              </a:lnSpc>
            </a:pPr>
            <a:r>
              <a:rPr sz="2000" b="0">
                <a:solidFill>
                  <a:srgbClr val="FBF1E6"/>
                </a:solidFill>
                <a:latin typeface="Corbel"/>
              </a:rPr>
              <a:t>Индивидуальный подбор пессария требует участия специалиста и регулярного контроля</a:t>
            </a:r>
          </a:p>
        </p:txBody>
      </p:sp>
      <p:sp>
        <p:nvSpPr>
          <p:cNvPr id="15" name="Diamond 14"/>
          <p:cNvSpPr/>
          <p:nvPr/>
        </p:nvSpPr>
        <p:spPr>
          <a:xfrm>
            <a:off x="6415887" y="200253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873087" y="1920240"/>
            <a:ext cx="4678527" cy="1261872"/>
          </a:xfrm>
          <a:prstGeom prst="rect">
            <a:avLst/>
          </a:prstGeom>
          <a:noFill/>
        </p:spPr>
        <p:txBody>
          <a:bodyPr wrap="square" lIns="0" tIns="0" rIns="0" bIns="0" anchor="t"/>
          <a:lstStyle/>
          <a:p>
            <a:pPr algn="l">
              <a:lnSpc>
                <a:spcPct val="105000"/>
              </a:lnSpc>
            </a:pPr>
            <a:r>
              <a:rPr sz="2000" b="0">
                <a:solidFill>
                  <a:srgbClr val="FBF1E6"/>
                </a:solidFill>
                <a:latin typeface="Corbel"/>
              </a:rPr>
              <a:t>Комбинированный подход: тренировка мышц + коррекция образа жизни + физиотерапия</a:t>
            </a:r>
          </a:p>
        </p:txBody>
      </p:sp>
      <p:sp>
        <p:nvSpPr>
          <p:cNvPr id="17" name="Diamond 16"/>
          <p:cNvSpPr/>
          <p:nvPr/>
        </p:nvSpPr>
        <p:spPr>
          <a:xfrm>
            <a:off x="6415887" y="3404616"/>
            <a:ext cx="201168" cy="201168"/>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873087" y="3322320"/>
            <a:ext cx="4678527" cy="1261872"/>
          </a:xfrm>
          <a:prstGeom prst="rect">
            <a:avLst/>
          </a:prstGeom>
          <a:noFill/>
        </p:spPr>
        <p:txBody>
          <a:bodyPr wrap="square" lIns="0" tIns="0" rIns="0" bIns="0" anchor="t"/>
          <a:lstStyle/>
          <a:p>
            <a:pPr algn="l">
              <a:lnSpc>
                <a:spcPct val="105000"/>
              </a:lnSpc>
            </a:pPr>
            <a:r>
              <a:rPr sz="2000" b="0">
                <a:solidFill>
                  <a:srgbClr val="FBF1E6"/>
                </a:solidFill>
                <a:latin typeface="Corbel"/>
              </a:rPr>
              <a:t>Оценка эффективности через 8–12 недель; при отсутствии эффекта — пересмотр тактики</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TextBox 1"/>
          <p:cNvSpPr txBox="1"/>
          <p:nvPr/>
        </p:nvSpPr>
        <p:spPr>
          <a:xfrm>
            <a:off x="0" y="914400"/>
            <a:ext cx="12191695" cy="1463040"/>
          </a:xfrm>
          <a:prstGeom prst="rect">
            <a:avLst/>
          </a:prstGeom>
          <a:noFill/>
        </p:spPr>
        <p:txBody>
          <a:bodyPr wrap="square" lIns="0" tIns="0" rIns="0" bIns="0" anchor="ctr"/>
          <a:lstStyle/>
          <a:p>
            <a:pPr algn="ctr">
              <a:lnSpc>
                <a:spcPct val="105000"/>
              </a:lnSpc>
            </a:pPr>
            <a:r>
              <a:rPr sz="8000" b="0">
                <a:solidFill>
                  <a:srgbClr val="D4AF37"/>
                </a:solidFill>
                <a:latin typeface="Impact"/>
              </a:rPr>
              <a:t>06</a:t>
            </a:r>
          </a:p>
        </p:txBody>
      </p:sp>
      <p:sp>
        <p:nvSpPr>
          <p:cNvPr id="3" name="Rectangle 2"/>
          <p:cNvSpPr/>
          <p:nvPr/>
        </p:nvSpPr>
        <p:spPr>
          <a:xfrm>
            <a:off x="5364327" y="2560320"/>
            <a:ext cx="1463040" cy="73152"/>
          </a:xfrm>
          <a:prstGeom prst="rect">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2834640"/>
            <a:ext cx="9448495" cy="1737360"/>
          </a:xfrm>
          <a:prstGeom prst="rect">
            <a:avLst/>
          </a:prstGeom>
          <a:noFill/>
        </p:spPr>
        <p:txBody>
          <a:bodyPr wrap="square" lIns="0" tIns="0" rIns="0" bIns="0" anchor="t"/>
          <a:lstStyle/>
          <a:p>
            <a:pPr algn="ctr">
              <a:lnSpc>
                <a:spcPct val="105000"/>
              </a:lnSpc>
            </a:pPr>
            <a:r>
              <a:rPr sz="4600" b="0">
                <a:solidFill>
                  <a:srgbClr val="FBF1E6"/>
                </a:solidFill>
                <a:latin typeface="Impact"/>
              </a:rPr>
              <a:t>Осложнения и профилактика</a:t>
            </a:r>
          </a:p>
        </p:txBody>
      </p:sp>
      <p:sp>
        <p:nvSpPr>
          <p:cNvPr id="5" name="TextBox 4"/>
          <p:cNvSpPr txBox="1"/>
          <p:nvPr/>
        </p:nvSpPr>
        <p:spPr>
          <a:xfrm>
            <a:off x="2011680" y="4754880"/>
            <a:ext cx="8168335" cy="914400"/>
          </a:xfrm>
          <a:prstGeom prst="rect">
            <a:avLst/>
          </a:prstGeom>
          <a:noFill/>
        </p:spPr>
        <p:txBody>
          <a:bodyPr wrap="square" lIns="0" tIns="0" rIns="0" bIns="0" anchor="t"/>
          <a:lstStyle/>
          <a:p>
            <a:pPr algn="ctr">
              <a:lnSpc>
                <a:spcPct val="105000"/>
              </a:lnSpc>
            </a:pPr>
            <a:r>
              <a:rPr sz="2200" b="0">
                <a:solidFill>
                  <a:srgbClr val="C9A9A6"/>
                </a:solidFill>
                <a:latin typeface="Corbel"/>
              </a:rPr>
              <a:t>Что можно предотвратить</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Осложнения несостоятельности тазового дна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18</a:t>
            </a:r>
          </a:p>
        </p:txBody>
      </p:sp>
      <p:sp>
        <p:nvSpPr>
          <p:cNvPr id="9" name="Rounded Rectangle 8"/>
          <p:cNvSpPr/>
          <p:nvPr/>
        </p:nvSpPr>
        <p:spPr>
          <a:xfrm>
            <a:off x="640080" y="192024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Diamond 9"/>
          <p:cNvSpPr/>
          <p:nvPr/>
        </p:nvSpPr>
        <p:spPr>
          <a:xfrm>
            <a:off x="960119" y="204597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19" y="204597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1</a:t>
            </a:r>
          </a:p>
        </p:txBody>
      </p:sp>
      <p:sp>
        <p:nvSpPr>
          <p:cNvPr id="12" name="TextBox 11"/>
          <p:cNvSpPr txBox="1"/>
          <p:nvPr/>
        </p:nvSpPr>
        <p:spPr>
          <a:xfrm>
            <a:off x="1828800" y="1920240"/>
            <a:ext cx="3200400" cy="800100"/>
          </a:xfrm>
          <a:prstGeom prst="rect">
            <a:avLst/>
          </a:prstGeom>
          <a:noFill/>
        </p:spPr>
        <p:txBody>
          <a:bodyPr wrap="square" lIns="0" tIns="0" rIns="0" bIns="0" anchor="ctr"/>
          <a:lstStyle/>
          <a:p>
            <a:pPr algn="l">
              <a:lnSpc>
                <a:spcPct val="105000"/>
              </a:lnSpc>
            </a:pPr>
            <a:r>
              <a:rPr sz="2000" b="0">
                <a:solidFill>
                  <a:srgbClr val="FBF1E6"/>
                </a:solidFill>
                <a:latin typeface="Impact"/>
              </a:rPr>
              <a:t>Мочевые осложнения</a:t>
            </a:r>
          </a:p>
        </p:txBody>
      </p:sp>
      <p:sp>
        <p:nvSpPr>
          <p:cNvPr id="13" name="TextBox 12"/>
          <p:cNvSpPr txBox="1"/>
          <p:nvPr/>
        </p:nvSpPr>
        <p:spPr>
          <a:xfrm>
            <a:off x="5303520" y="192024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Стрессовое и ургентное недержание, рецидивирующие инфекции мочевых путей, задержка мочи</a:t>
            </a:r>
          </a:p>
        </p:txBody>
      </p:sp>
      <p:sp>
        <p:nvSpPr>
          <p:cNvPr id="14" name="Rounded Rectangle 13"/>
          <p:cNvSpPr/>
          <p:nvPr/>
        </p:nvSpPr>
        <p:spPr>
          <a:xfrm>
            <a:off x="640080" y="304038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Diamond 14"/>
          <p:cNvSpPr/>
          <p:nvPr/>
        </p:nvSpPr>
        <p:spPr>
          <a:xfrm>
            <a:off x="960119" y="316611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60119" y="316611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2</a:t>
            </a:r>
          </a:p>
        </p:txBody>
      </p:sp>
      <p:sp>
        <p:nvSpPr>
          <p:cNvPr id="17" name="TextBox 16"/>
          <p:cNvSpPr txBox="1"/>
          <p:nvPr/>
        </p:nvSpPr>
        <p:spPr>
          <a:xfrm>
            <a:off x="1828800" y="3040380"/>
            <a:ext cx="3200400" cy="800100"/>
          </a:xfrm>
          <a:prstGeom prst="rect">
            <a:avLst/>
          </a:prstGeom>
          <a:noFill/>
        </p:spPr>
        <p:txBody>
          <a:bodyPr wrap="square" lIns="0" tIns="0" rIns="0" bIns="0" anchor="ctr"/>
          <a:lstStyle/>
          <a:p>
            <a:pPr algn="l">
              <a:lnSpc>
                <a:spcPct val="105000"/>
              </a:lnSpc>
            </a:pPr>
            <a:r>
              <a:rPr sz="2000" b="0">
                <a:solidFill>
                  <a:srgbClr val="FBF1E6"/>
                </a:solidFill>
                <a:latin typeface="Impact"/>
              </a:rPr>
              <a:t>Кишечные нарушения</a:t>
            </a:r>
          </a:p>
        </p:txBody>
      </p:sp>
      <p:sp>
        <p:nvSpPr>
          <p:cNvPr id="18" name="TextBox 17"/>
          <p:cNvSpPr txBox="1"/>
          <p:nvPr/>
        </p:nvSpPr>
        <p:spPr>
          <a:xfrm>
            <a:off x="5303520" y="304038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Недержание газов и кала, хронические запоры, необходимость ручного пособия при дефекации</a:t>
            </a:r>
          </a:p>
        </p:txBody>
      </p:sp>
      <p:sp>
        <p:nvSpPr>
          <p:cNvPr id="19" name="Rounded Rectangle 18"/>
          <p:cNvSpPr/>
          <p:nvPr/>
        </p:nvSpPr>
        <p:spPr>
          <a:xfrm>
            <a:off x="640080" y="416052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Diamond 19"/>
          <p:cNvSpPr/>
          <p:nvPr/>
        </p:nvSpPr>
        <p:spPr>
          <a:xfrm>
            <a:off x="960119" y="428625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60119" y="428625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3</a:t>
            </a:r>
          </a:p>
        </p:txBody>
      </p:sp>
      <p:sp>
        <p:nvSpPr>
          <p:cNvPr id="22" name="TextBox 21"/>
          <p:cNvSpPr txBox="1"/>
          <p:nvPr/>
        </p:nvSpPr>
        <p:spPr>
          <a:xfrm>
            <a:off x="1828800" y="4160520"/>
            <a:ext cx="3200400" cy="800100"/>
          </a:xfrm>
          <a:prstGeom prst="rect">
            <a:avLst/>
          </a:prstGeom>
          <a:noFill/>
        </p:spPr>
        <p:txBody>
          <a:bodyPr wrap="square" lIns="0" tIns="0" rIns="0" bIns="0" anchor="ctr"/>
          <a:lstStyle/>
          <a:p>
            <a:pPr algn="l">
              <a:lnSpc>
                <a:spcPct val="105000"/>
              </a:lnSpc>
            </a:pPr>
            <a:r>
              <a:rPr sz="2000" b="0">
                <a:solidFill>
                  <a:srgbClr val="FBF1E6"/>
                </a:solidFill>
                <a:latin typeface="Impact"/>
              </a:rPr>
              <a:t>Сексуальная дисфункция</a:t>
            </a:r>
          </a:p>
        </p:txBody>
      </p:sp>
      <p:sp>
        <p:nvSpPr>
          <p:cNvPr id="23" name="TextBox 22"/>
          <p:cNvSpPr txBox="1"/>
          <p:nvPr/>
        </p:nvSpPr>
        <p:spPr>
          <a:xfrm>
            <a:off x="5303520" y="416052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Снижение либидо, диспареуния, снижение удовлетворённости половой жизнью</a:t>
            </a:r>
          </a:p>
        </p:txBody>
      </p:sp>
      <p:sp>
        <p:nvSpPr>
          <p:cNvPr id="24" name="Rounded Rectangle 23"/>
          <p:cNvSpPr/>
          <p:nvPr/>
        </p:nvSpPr>
        <p:spPr>
          <a:xfrm>
            <a:off x="640080" y="5280660"/>
            <a:ext cx="10911535" cy="800100"/>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Diamond 24"/>
          <p:cNvSpPr/>
          <p:nvPr/>
        </p:nvSpPr>
        <p:spPr>
          <a:xfrm>
            <a:off x="960119" y="5406390"/>
            <a:ext cx="548640" cy="548640"/>
          </a:xfrm>
          <a:prstGeom prst="diamond">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60119" y="5406390"/>
            <a:ext cx="548640" cy="548640"/>
          </a:xfrm>
          <a:prstGeom prst="rect">
            <a:avLst/>
          </a:prstGeom>
          <a:noFill/>
        </p:spPr>
        <p:txBody>
          <a:bodyPr wrap="square" lIns="0" tIns="0" rIns="0" bIns="0" anchor="ctr"/>
          <a:lstStyle/>
          <a:p>
            <a:pPr algn="ctr">
              <a:lnSpc>
                <a:spcPct val="105000"/>
              </a:lnSpc>
            </a:pPr>
            <a:r>
              <a:rPr sz="1600" b="0">
                <a:solidFill>
                  <a:srgbClr val="0B0B0B"/>
                </a:solidFill>
                <a:latin typeface="Impact"/>
              </a:rPr>
              <a:t>4</a:t>
            </a:r>
          </a:p>
        </p:txBody>
      </p:sp>
      <p:sp>
        <p:nvSpPr>
          <p:cNvPr id="27" name="TextBox 26"/>
          <p:cNvSpPr txBox="1"/>
          <p:nvPr/>
        </p:nvSpPr>
        <p:spPr>
          <a:xfrm>
            <a:off x="1828800" y="5280660"/>
            <a:ext cx="3200400" cy="800100"/>
          </a:xfrm>
          <a:prstGeom prst="rect">
            <a:avLst/>
          </a:prstGeom>
          <a:noFill/>
        </p:spPr>
        <p:txBody>
          <a:bodyPr wrap="square" lIns="0" tIns="0" rIns="0" bIns="0" anchor="ctr"/>
          <a:lstStyle/>
          <a:p>
            <a:pPr algn="l">
              <a:lnSpc>
                <a:spcPct val="105000"/>
              </a:lnSpc>
            </a:pPr>
            <a:r>
              <a:rPr sz="2000" b="0">
                <a:solidFill>
                  <a:srgbClr val="FBF1E6"/>
                </a:solidFill>
                <a:latin typeface="Impact"/>
              </a:rPr>
              <a:t>Психосоциальные последствия</a:t>
            </a:r>
          </a:p>
        </p:txBody>
      </p:sp>
      <p:sp>
        <p:nvSpPr>
          <p:cNvPr id="28" name="TextBox 27"/>
          <p:cNvSpPr txBox="1"/>
          <p:nvPr/>
        </p:nvSpPr>
        <p:spPr>
          <a:xfrm>
            <a:off x="5303520" y="5280660"/>
            <a:ext cx="6065215" cy="800100"/>
          </a:xfrm>
          <a:prstGeom prst="rect">
            <a:avLst/>
          </a:prstGeom>
          <a:noFill/>
        </p:spPr>
        <p:txBody>
          <a:bodyPr wrap="square" lIns="0" tIns="0" rIns="0" bIns="0" anchor="ctr"/>
          <a:lstStyle/>
          <a:p>
            <a:pPr algn="l">
              <a:lnSpc>
                <a:spcPct val="105000"/>
              </a:lnSpc>
            </a:pPr>
            <a:r>
              <a:rPr sz="1900" b="0">
                <a:solidFill>
                  <a:srgbClr val="C9A9A6"/>
                </a:solidFill>
                <a:latin typeface="Corbel"/>
              </a:rPr>
              <a:t>Снижение качества жизни, социальная изоляция, депрессия, тревожность</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Профилактика несостоятельности тазового дна</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19</a:t>
            </a:r>
          </a:p>
        </p:txBody>
      </p:sp>
      <p:sp>
        <p:nvSpPr>
          <p:cNvPr id="9" name="Pentagon 8"/>
          <p:cNvSpPr/>
          <p:nvPr/>
        </p:nvSpPr>
        <p:spPr>
          <a:xfrm>
            <a:off x="640080" y="1965960"/>
            <a:ext cx="2136587" cy="914400"/>
          </a:xfrm>
          <a:prstGeom prst="homePlate">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30856" y="1965960"/>
            <a:ext cx="1267907" cy="914400"/>
          </a:xfrm>
          <a:prstGeom prst="rect">
            <a:avLst/>
          </a:prstGeom>
          <a:noFill/>
        </p:spPr>
        <p:txBody>
          <a:bodyPr wrap="square" lIns="0" tIns="0" rIns="0" bIns="0" anchor="ctr"/>
          <a:lstStyle/>
          <a:p>
            <a:pPr algn="l">
              <a:lnSpc>
                <a:spcPct val="105000"/>
              </a:lnSpc>
            </a:pPr>
            <a:r>
              <a:rPr sz="2800" b="0" dirty="0">
                <a:solidFill>
                  <a:srgbClr val="0B0B0B"/>
                </a:solidFill>
                <a:latin typeface="Impact"/>
              </a:rPr>
              <a:t>01</a:t>
            </a:r>
          </a:p>
        </p:txBody>
      </p:sp>
      <p:sp>
        <p:nvSpPr>
          <p:cNvPr id="11" name="TextBox 10"/>
          <p:cNvSpPr txBox="1"/>
          <p:nvPr/>
        </p:nvSpPr>
        <p:spPr>
          <a:xfrm>
            <a:off x="731519" y="3246120"/>
            <a:ext cx="1816547" cy="822960"/>
          </a:xfrm>
          <a:prstGeom prst="rect">
            <a:avLst/>
          </a:prstGeom>
          <a:noFill/>
        </p:spPr>
        <p:txBody>
          <a:bodyPr wrap="square" lIns="0" tIns="0" rIns="0" bIns="0" anchor="t"/>
          <a:lstStyle/>
          <a:p>
            <a:pPr algn="l">
              <a:lnSpc>
                <a:spcPct val="105000"/>
              </a:lnSpc>
            </a:pPr>
            <a:r>
              <a:rPr sz="2200" b="0">
                <a:solidFill>
                  <a:srgbClr val="FBF1E6"/>
                </a:solidFill>
                <a:latin typeface="Impact"/>
              </a:rPr>
              <a:t>Дородовая подготовка</a:t>
            </a:r>
          </a:p>
        </p:txBody>
      </p:sp>
      <p:sp>
        <p:nvSpPr>
          <p:cNvPr id="12" name="TextBox 11"/>
          <p:cNvSpPr txBox="1"/>
          <p:nvPr/>
        </p:nvSpPr>
        <p:spPr>
          <a:xfrm>
            <a:off x="731519"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Обучение технике тренировки мышц тазового дна до беременности</a:t>
            </a:r>
          </a:p>
        </p:txBody>
      </p:sp>
      <p:sp>
        <p:nvSpPr>
          <p:cNvPr id="13" name="Chevron 12"/>
          <p:cNvSpPr/>
          <p:nvPr/>
        </p:nvSpPr>
        <p:spPr>
          <a:xfrm>
            <a:off x="2822387" y="1965960"/>
            <a:ext cx="2273747" cy="914400"/>
          </a:xfrm>
          <a:prstGeom prst="chevron">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3696043"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02</a:t>
            </a:r>
          </a:p>
        </p:txBody>
      </p:sp>
      <p:sp>
        <p:nvSpPr>
          <p:cNvPr id="15" name="TextBox 14"/>
          <p:cNvSpPr txBox="1"/>
          <p:nvPr/>
        </p:nvSpPr>
        <p:spPr>
          <a:xfrm>
            <a:off x="2913827" y="3246120"/>
            <a:ext cx="1816547" cy="822960"/>
          </a:xfrm>
          <a:prstGeom prst="rect">
            <a:avLst/>
          </a:prstGeom>
          <a:noFill/>
        </p:spPr>
        <p:txBody>
          <a:bodyPr wrap="square" lIns="0" tIns="0" rIns="0" bIns="0" anchor="t"/>
          <a:lstStyle/>
          <a:p>
            <a:pPr algn="l">
              <a:lnSpc>
                <a:spcPct val="105000"/>
              </a:lnSpc>
            </a:pPr>
            <a:r>
              <a:rPr sz="2200" b="0">
                <a:solidFill>
                  <a:srgbClr val="FBF1E6"/>
                </a:solidFill>
                <a:latin typeface="Impact"/>
              </a:rPr>
              <a:t>Ведение родов</a:t>
            </a:r>
          </a:p>
        </p:txBody>
      </p:sp>
      <p:sp>
        <p:nvSpPr>
          <p:cNvPr id="16" name="TextBox 15"/>
          <p:cNvSpPr txBox="1"/>
          <p:nvPr/>
        </p:nvSpPr>
        <p:spPr>
          <a:xfrm>
            <a:off x="2913827"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Ограничение необоснованных вмешательств, контроль за травматизмом</a:t>
            </a:r>
          </a:p>
        </p:txBody>
      </p:sp>
      <p:sp>
        <p:nvSpPr>
          <p:cNvPr id="17" name="Chevron 16"/>
          <p:cNvSpPr/>
          <p:nvPr/>
        </p:nvSpPr>
        <p:spPr>
          <a:xfrm>
            <a:off x="5004694" y="1965960"/>
            <a:ext cx="2273747" cy="914400"/>
          </a:xfrm>
          <a:prstGeom prst="chevron">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878350"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03</a:t>
            </a:r>
          </a:p>
        </p:txBody>
      </p:sp>
      <p:sp>
        <p:nvSpPr>
          <p:cNvPr id="19" name="TextBox 18"/>
          <p:cNvSpPr txBox="1"/>
          <p:nvPr/>
        </p:nvSpPr>
        <p:spPr>
          <a:xfrm>
            <a:off x="5096134" y="3246120"/>
            <a:ext cx="1816547" cy="822960"/>
          </a:xfrm>
          <a:prstGeom prst="rect">
            <a:avLst/>
          </a:prstGeom>
          <a:noFill/>
        </p:spPr>
        <p:txBody>
          <a:bodyPr wrap="square" lIns="0" tIns="0" rIns="0" bIns="0" anchor="t"/>
          <a:lstStyle/>
          <a:p>
            <a:pPr algn="l">
              <a:lnSpc>
                <a:spcPct val="105000"/>
              </a:lnSpc>
            </a:pPr>
            <a:r>
              <a:rPr sz="2200" b="0">
                <a:solidFill>
                  <a:srgbClr val="FBF1E6"/>
                </a:solidFill>
                <a:latin typeface="Impact"/>
              </a:rPr>
              <a:t>Ранняя реабилитация</a:t>
            </a:r>
          </a:p>
        </p:txBody>
      </p:sp>
      <p:sp>
        <p:nvSpPr>
          <p:cNvPr id="20" name="TextBox 19"/>
          <p:cNvSpPr txBox="1"/>
          <p:nvPr/>
        </p:nvSpPr>
        <p:spPr>
          <a:xfrm>
            <a:off x="5096134"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Начало тренировки мышц в послеродовом периоде под контролем специалиста</a:t>
            </a:r>
          </a:p>
        </p:txBody>
      </p:sp>
      <p:sp>
        <p:nvSpPr>
          <p:cNvPr id="21" name="Chevron 20"/>
          <p:cNvSpPr/>
          <p:nvPr/>
        </p:nvSpPr>
        <p:spPr>
          <a:xfrm>
            <a:off x="7187001" y="1965960"/>
            <a:ext cx="2273747" cy="914400"/>
          </a:xfrm>
          <a:prstGeom prst="chevron">
            <a:avLst/>
          </a:prstGeom>
          <a:solidFill>
            <a:srgbClr val="E570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060657"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04</a:t>
            </a:r>
          </a:p>
        </p:txBody>
      </p:sp>
      <p:sp>
        <p:nvSpPr>
          <p:cNvPr id="23" name="TextBox 22"/>
          <p:cNvSpPr txBox="1"/>
          <p:nvPr/>
        </p:nvSpPr>
        <p:spPr>
          <a:xfrm>
            <a:off x="7278441" y="3246120"/>
            <a:ext cx="1816547" cy="822960"/>
          </a:xfrm>
          <a:prstGeom prst="rect">
            <a:avLst/>
          </a:prstGeom>
          <a:noFill/>
        </p:spPr>
        <p:txBody>
          <a:bodyPr wrap="square" lIns="0" tIns="0" rIns="0" bIns="0" anchor="t"/>
          <a:lstStyle/>
          <a:p>
            <a:pPr algn="l">
              <a:lnSpc>
                <a:spcPct val="105000"/>
              </a:lnSpc>
            </a:pPr>
            <a:r>
              <a:rPr sz="2200" b="0">
                <a:solidFill>
                  <a:srgbClr val="FBF1E6"/>
                </a:solidFill>
                <a:latin typeface="Impact"/>
              </a:rPr>
              <a:t>Коррекция образа жизни</a:t>
            </a:r>
          </a:p>
        </p:txBody>
      </p:sp>
      <p:sp>
        <p:nvSpPr>
          <p:cNvPr id="24" name="TextBox 23"/>
          <p:cNvSpPr txBox="1"/>
          <p:nvPr/>
        </p:nvSpPr>
        <p:spPr>
          <a:xfrm>
            <a:off x="7278441"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Нормализация массы тела, лечение запоров, отказ от тяжёлого труда</a:t>
            </a:r>
          </a:p>
        </p:txBody>
      </p:sp>
      <p:sp>
        <p:nvSpPr>
          <p:cNvPr id="25" name="Chevron 24"/>
          <p:cNvSpPr/>
          <p:nvPr/>
        </p:nvSpPr>
        <p:spPr>
          <a:xfrm>
            <a:off x="9369308" y="1965960"/>
            <a:ext cx="2273747" cy="914400"/>
          </a:xfrm>
          <a:prstGeom prst="chevron">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0242964" y="1965960"/>
            <a:ext cx="1267907" cy="914400"/>
          </a:xfrm>
          <a:prstGeom prst="rect">
            <a:avLst/>
          </a:prstGeom>
          <a:noFill/>
        </p:spPr>
        <p:txBody>
          <a:bodyPr wrap="square" lIns="0" tIns="0" rIns="0" bIns="0" anchor="ctr"/>
          <a:lstStyle/>
          <a:p>
            <a:pPr algn="l">
              <a:lnSpc>
                <a:spcPct val="105000"/>
              </a:lnSpc>
            </a:pPr>
            <a:r>
              <a:rPr sz="2800" b="0">
                <a:solidFill>
                  <a:srgbClr val="0B0B0B"/>
                </a:solidFill>
                <a:latin typeface="Impact"/>
              </a:rPr>
              <a:t>05</a:t>
            </a:r>
          </a:p>
        </p:txBody>
      </p:sp>
      <p:sp>
        <p:nvSpPr>
          <p:cNvPr id="27" name="TextBox 26"/>
          <p:cNvSpPr txBox="1"/>
          <p:nvPr/>
        </p:nvSpPr>
        <p:spPr>
          <a:xfrm>
            <a:off x="9460748" y="3246120"/>
            <a:ext cx="1816547" cy="822960"/>
          </a:xfrm>
          <a:prstGeom prst="rect">
            <a:avLst/>
          </a:prstGeom>
          <a:noFill/>
        </p:spPr>
        <p:txBody>
          <a:bodyPr wrap="square" lIns="0" tIns="0" rIns="0" bIns="0" anchor="t"/>
          <a:lstStyle/>
          <a:p>
            <a:pPr algn="l">
              <a:lnSpc>
                <a:spcPct val="105000"/>
              </a:lnSpc>
            </a:pPr>
            <a:r>
              <a:rPr sz="2200" b="0">
                <a:solidFill>
                  <a:srgbClr val="FBF1E6"/>
                </a:solidFill>
                <a:latin typeface="Impact"/>
              </a:rPr>
              <a:t>Регулярный мониторинг</a:t>
            </a:r>
          </a:p>
        </p:txBody>
      </p:sp>
      <p:sp>
        <p:nvSpPr>
          <p:cNvPr id="28" name="TextBox 27"/>
          <p:cNvSpPr txBox="1"/>
          <p:nvPr/>
        </p:nvSpPr>
        <p:spPr>
          <a:xfrm>
            <a:off x="9460748" y="4160520"/>
            <a:ext cx="1816547" cy="2011680"/>
          </a:xfrm>
          <a:prstGeom prst="rect">
            <a:avLst/>
          </a:prstGeom>
          <a:noFill/>
        </p:spPr>
        <p:txBody>
          <a:bodyPr wrap="square" lIns="0" tIns="0" rIns="0" bIns="0" anchor="t"/>
          <a:lstStyle/>
          <a:p>
            <a:pPr algn="l">
              <a:lnSpc>
                <a:spcPct val="105000"/>
              </a:lnSpc>
            </a:pPr>
            <a:r>
              <a:rPr sz="1800" b="0">
                <a:solidFill>
                  <a:srgbClr val="C9A9A6"/>
                </a:solidFill>
                <a:latin typeface="Corbel"/>
              </a:rPr>
              <a:t>Периодические осмотры и оценка состояния тазового дна у женщин групп риска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Ключевые выводы</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20</a:t>
            </a:r>
          </a:p>
        </p:txBody>
      </p:sp>
      <p:sp>
        <p:nvSpPr>
          <p:cNvPr id="9" name="Rounded Rectangle 8"/>
          <p:cNvSpPr/>
          <p:nvPr/>
        </p:nvSpPr>
        <p:spPr>
          <a:xfrm>
            <a:off x="640080" y="1874519"/>
            <a:ext cx="10911535" cy="692017"/>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14400" y="1874519"/>
            <a:ext cx="1005840" cy="692017"/>
          </a:xfrm>
          <a:prstGeom prst="rect">
            <a:avLst/>
          </a:prstGeom>
          <a:noFill/>
        </p:spPr>
        <p:txBody>
          <a:bodyPr wrap="square" lIns="0" tIns="0" rIns="0" bIns="0" anchor="ctr"/>
          <a:lstStyle/>
          <a:p>
            <a:pPr algn="l">
              <a:lnSpc>
                <a:spcPct val="105000"/>
              </a:lnSpc>
            </a:pPr>
            <a:r>
              <a:rPr sz="3200" b="0">
                <a:solidFill>
                  <a:srgbClr val="D4AF37"/>
                </a:solidFill>
                <a:latin typeface="Impact"/>
              </a:rPr>
              <a:t>01</a:t>
            </a:r>
          </a:p>
        </p:txBody>
      </p:sp>
      <p:sp>
        <p:nvSpPr>
          <p:cNvPr id="11" name="TextBox 10"/>
          <p:cNvSpPr txBox="1"/>
          <p:nvPr/>
        </p:nvSpPr>
        <p:spPr>
          <a:xfrm>
            <a:off x="2103120" y="1874519"/>
            <a:ext cx="9174175" cy="692017"/>
          </a:xfrm>
          <a:prstGeom prst="rect">
            <a:avLst/>
          </a:prstGeom>
          <a:noFill/>
        </p:spPr>
        <p:txBody>
          <a:bodyPr wrap="square" lIns="0" tIns="0" rIns="0" bIns="0" anchor="ctr"/>
          <a:lstStyle/>
          <a:p>
            <a:pPr algn="l">
              <a:lnSpc>
                <a:spcPct val="105000"/>
              </a:lnSpc>
            </a:pPr>
            <a:r>
              <a:rPr sz="2000" b="0">
                <a:solidFill>
                  <a:srgbClr val="FBF1E6"/>
                </a:solidFill>
                <a:latin typeface="Corbel"/>
              </a:rPr>
              <a:t>Несостоятельность тазового дна — распространённая проблема, затрагивающая до 28% в структуре гинекологических заболеваний</a:t>
            </a:r>
          </a:p>
        </p:txBody>
      </p:sp>
      <p:sp>
        <p:nvSpPr>
          <p:cNvPr id="12" name="Rounded Rectangle 11"/>
          <p:cNvSpPr/>
          <p:nvPr/>
        </p:nvSpPr>
        <p:spPr>
          <a:xfrm>
            <a:off x="640080" y="2660903"/>
            <a:ext cx="10911535" cy="692017"/>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14400" y="2660903"/>
            <a:ext cx="1005840" cy="692017"/>
          </a:xfrm>
          <a:prstGeom prst="rect">
            <a:avLst/>
          </a:prstGeom>
          <a:noFill/>
        </p:spPr>
        <p:txBody>
          <a:bodyPr wrap="square" lIns="0" tIns="0" rIns="0" bIns="0" anchor="ctr"/>
          <a:lstStyle/>
          <a:p>
            <a:pPr algn="l">
              <a:lnSpc>
                <a:spcPct val="105000"/>
              </a:lnSpc>
            </a:pPr>
            <a:r>
              <a:rPr sz="3200" b="0">
                <a:solidFill>
                  <a:srgbClr val="D4AF37"/>
                </a:solidFill>
                <a:latin typeface="Impact"/>
              </a:rPr>
              <a:t>02</a:t>
            </a:r>
          </a:p>
        </p:txBody>
      </p:sp>
      <p:sp>
        <p:nvSpPr>
          <p:cNvPr id="14" name="TextBox 13"/>
          <p:cNvSpPr txBox="1"/>
          <p:nvPr/>
        </p:nvSpPr>
        <p:spPr>
          <a:xfrm>
            <a:off x="2103120" y="2660903"/>
            <a:ext cx="9174175" cy="692017"/>
          </a:xfrm>
          <a:prstGeom prst="rect">
            <a:avLst/>
          </a:prstGeom>
          <a:noFill/>
        </p:spPr>
        <p:txBody>
          <a:bodyPr wrap="square" lIns="0" tIns="0" rIns="0" bIns="0" anchor="ctr"/>
          <a:lstStyle/>
          <a:p>
            <a:pPr algn="l">
              <a:lnSpc>
                <a:spcPct val="105000"/>
              </a:lnSpc>
            </a:pPr>
            <a:r>
              <a:rPr sz="2000" b="0">
                <a:solidFill>
                  <a:srgbClr val="FBF1E6"/>
                </a:solidFill>
                <a:latin typeface="Corbel"/>
              </a:rPr>
              <a:t>Вагинальные роды — ведущий фактор риска, но предпосылки формируются уже во время беременности</a:t>
            </a:r>
          </a:p>
        </p:txBody>
      </p:sp>
      <p:sp>
        <p:nvSpPr>
          <p:cNvPr id="15" name="Rounded Rectangle 14"/>
          <p:cNvSpPr/>
          <p:nvPr/>
        </p:nvSpPr>
        <p:spPr>
          <a:xfrm>
            <a:off x="640080" y="3447287"/>
            <a:ext cx="10911535" cy="692017"/>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4400" y="3447287"/>
            <a:ext cx="1005840" cy="692017"/>
          </a:xfrm>
          <a:prstGeom prst="rect">
            <a:avLst/>
          </a:prstGeom>
          <a:noFill/>
        </p:spPr>
        <p:txBody>
          <a:bodyPr wrap="square" lIns="0" tIns="0" rIns="0" bIns="0" anchor="ctr"/>
          <a:lstStyle/>
          <a:p>
            <a:pPr algn="l">
              <a:lnSpc>
                <a:spcPct val="105000"/>
              </a:lnSpc>
            </a:pPr>
            <a:r>
              <a:rPr sz="3200" b="0">
                <a:solidFill>
                  <a:srgbClr val="D4AF37"/>
                </a:solidFill>
                <a:latin typeface="Impact"/>
              </a:rPr>
              <a:t>03</a:t>
            </a:r>
          </a:p>
        </p:txBody>
      </p:sp>
      <p:sp>
        <p:nvSpPr>
          <p:cNvPr id="17" name="TextBox 16"/>
          <p:cNvSpPr txBox="1"/>
          <p:nvPr/>
        </p:nvSpPr>
        <p:spPr>
          <a:xfrm>
            <a:off x="2103120" y="3447287"/>
            <a:ext cx="9174175" cy="692017"/>
          </a:xfrm>
          <a:prstGeom prst="rect">
            <a:avLst/>
          </a:prstGeom>
          <a:noFill/>
        </p:spPr>
        <p:txBody>
          <a:bodyPr wrap="square" lIns="0" tIns="0" rIns="0" bIns="0" anchor="ctr"/>
          <a:lstStyle/>
          <a:p>
            <a:pPr algn="l">
              <a:lnSpc>
                <a:spcPct val="105000"/>
              </a:lnSpc>
            </a:pPr>
            <a:r>
              <a:rPr sz="2000" b="0">
                <a:solidFill>
                  <a:srgbClr val="FBF1E6"/>
                </a:solidFill>
                <a:latin typeface="Corbel"/>
              </a:rPr>
              <a:t>Своевременная диагностика критична: хирургическое лечение часто выполняется при III степени пролапса</a:t>
            </a:r>
          </a:p>
        </p:txBody>
      </p:sp>
      <p:sp>
        <p:nvSpPr>
          <p:cNvPr id="18" name="Rounded Rectangle 17"/>
          <p:cNvSpPr/>
          <p:nvPr/>
        </p:nvSpPr>
        <p:spPr>
          <a:xfrm>
            <a:off x="640080" y="4233672"/>
            <a:ext cx="10911535" cy="692017"/>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4400" y="4233672"/>
            <a:ext cx="1005840" cy="692017"/>
          </a:xfrm>
          <a:prstGeom prst="rect">
            <a:avLst/>
          </a:prstGeom>
          <a:noFill/>
        </p:spPr>
        <p:txBody>
          <a:bodyPr wrap="square" lIns="0" tIns="0" rIns="0" bIns="0" anchor="ctr"/>
          <a:lstStyle/>
          <a:p>
            <a:pPr algn="l">
              <a:lnSpc>
                <a:spcPct val="105000"/>
              </a:lnSpc>
            </a:pPr>
            <a:r>
              <a:rPr sz="3200" b="0">
                <a:solidFill>
                  <a:srgbClr val="D4AF37"/>
                </a:solidFill>
                <a:latin typeface="Impact"/>
              </a:rPr>
              <a:t>04</a:t>
            </a:r>
          </a:p>
        </p:txBody>
      </p:sp>
      <p:sp>
        <p:nvSpPr>
          <p:cNvPr id="20" name="TextBox 19"/>
          <p:cNvSpPr txBox="1"/>
          <p:nvPr/>
        </p:nvSpPr>
        <p:spPr>
          <a:xfrm>
            <a:off x="2103120" y="4233672"/>
            <a:ext cx="9174175" cy="692017"/>
          </a:xfrm>
          <a:prstGeom prst="rect">
            <a:avLst/>
          </a:prstGeom>
          <a:noFill/>
        </p:spPr>
        <p:txBody>
          <a:bodyPr wrap="square" lIns="0" tIns="0" rIns="0" bIns="0" anchor="ctr"/>
          <a:lstStyle/>
          <a:p>
            <a:pPr algn="l">
              <a:lnSpc>
                <a:spcPct val="105000"/>
              </a:lnSpc>
            </a:pPr>
            <a:r>
              <a:rPr sz="2000" b="0">
                <a:solidFill>
                  <a:srgbClr val="FBF1E6"/>
                </a:solidFill>
                <a:latin typeface="Corbel"/>
              </a:rPr>
              <a:t>Консервативная терапия — первая линия лечения; хирургия показана при тяжёлых формах</a:t>
            </a:r>
          </a:p>
        </p:txBody>
      </p:sp>
      <p:sp>
        <p:nvSpPr>
          <p:cNvPr id="21" name="Rounded Rectangle 20"/>
          <p:cNvSpPr/>
          <p:nvPr/>
        </p:nvSpPr>
        <p:spPr>
          <a:xfrm>
            <a:off x="640080" y="5020056"/>
            <a:ext cx="10911535" cy="692017"/>
          </a:xfrm>
          <a:prstGeom prst="roundRect">
            <a:avLst>
              <a:gd name="adj" fmla="val 5000"/>
            </a:avLst>
          </a:prstGeom>
          <a:solidFill>
            <a:srgbClr val="3D182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14400" y="5020056"/>
            <a:ext cx="1005840" cy="692017"/>
          </a:xfrm>
          <a:prstGeom prst="rect">
            <a:avLst/>
          </a:prstGeom>
          <a:noFill/>
        </p:spPr>
        <p:txBody>
          <a:bodyPr wrap="square" lIns="0" tIns="0" rIns="0" bIns="0" anchor="ctr"/>
          <a:lstStyle/>
          <a:p>
            <a:pPr algn="l">
              <a:lnSpc>
                <a:spcPct val="105000"/>
              </a:lnSpc>
            </a:pPr>
            <a:r>
              <a:rPr sz="3200" b="0">
                <a:solidFill>
                  <a:srgbClr val="D4AF37"/>
                </a:solidFill>
                <a:latin typeface="Impact"/>
              </a:rPr>
              <a:t>05</a:t>
            </a:r>
          </a:p>
        </p:txBody>
      </p:sp>
      <p:sp>
        <p:nvSpPr>
          <p:cNvPr id="23" name="TextBox 22"/>
          <p:cNvSpPr txBox="1"/>
          <p:nvPr/>
        </p:nvSpPr>
        <p:spPr>
          <a:xfrm>
            <a:off x="2103120" y="5020056"/>
            <a:ext cx="9174175" cy="692017"/>
          </a:xfrm>
          <a:prstGeom prst="rect">
            <a:avLst/>
          </a:prstGeom>
          <a:noFill/>
        </p:spPr>
        <p:txBody>
          <a:bodyPr wrap="square" lIns="0" tIns="0" rIns="0" bIns="0" anchor="ctr"/>
          <a:lstStyle/>
          <a:p>
            <a:pPr algn="l">
              <a:lnSpc>
                <a:spcPct val="105000"/>
              </a:lnSpc>
            </a:pPr>
            <a:r>
              <a:rPr sz="2000" b="0">
                <a:solidFill>
                  <a:srgbClr val="FBF1E6"/>
                </a:solidFill>
                <a:latin typeface="Corbel"/>
              </a:rPr>
              <a:t>Профилактика должна начинаться до родов и продолжаться в послеродовом периоде</a:t>
            </a:r>
          </a:p>
        </p:txBody>
      </p:sp>
      <p:sp>
        <p:nvSpPr>
          <p:cNvPr id="24" name="TextBox 23"/>
          <p:cNvSpPr txBox="1"/>
          <p:nvPr/>
        </p:nvSpPr>
        <p:spPr>
          <a:xfrm>
            <a:off x="640080" y="5897880"/>
            <a:ext cx="10911535" cy="457200"/>
          </a:xfrm>
          <a:prstGeom prst="rect">
            <a:avLst/>
          </a:prstGeom>
          <a:noFill/>
        </p:spPr>
        <p:txBody>
          <a:bodyPr wrap="square" lIns="0" tIns="0" rIns="0" bIns="0" anchor="t"/>
          <a:lstStyle/>
          <a:p>
            <a:pPr algn="l">
              <a:lnSpc>
                <a:spcPct val="105000"/>
              </a:lnSpc>
            </a:pPr>
            <a:r>
              <a:rPr sz="1600" b="1">
                <a:solidFill>
                  <a:srgbClr val="E5707E"/>
                </a:solidFill>
                <a:latin typeface="Corbel"/>
              </a:rPr>
              <a:t>Тазовое дно нуждается в таком же внимании, как и другие системы организма — на протяжении всей жизни женщины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A0E18"/>
        </a:solidFill>
        <a:effectLst/>
      </p:bgPr>
    </p:bg>
    <p:spTree>
      <p:nvGrpSpPr>
        <p:cNvPr id="1" name=""/>
        <p:cNvGrpSpPr/>
        <p:nvPr/>
      </p:nvGrpSpPr>
      <p:grpSpPr>
        <a:xfrm>
          <a:off x="0" y="0"/>
          <a:ext cx="0" cy="0"/>
          <a:chOff x="0" y="0"/>
          <a:chExt cx="0" cy="0"/>
        </a:xfrm>
      </p:grpSpPr>
      <p:sp>
        <p:nvSpPr>
          <p:cNvPr id="2" name="Oval 1"/>
          <p:cNvSpPr/>
          <p:nvPr/>
        </p:nvSpPr>
        <p:spPr>
          <a:xfrm>
            <a:off x="9265615" y="-1737360"/>
            <a:ext cx="4572000" cy="4572000"/>
          </a:xfrm>
          <a:prstGeom prst="ellipse">
            <a:avLst/>
          </a:prstGeom>
          <a:solidFill>
            <a:srgbClr val="D4AF37">
              <a:alpha val="1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457200"/>
            <a:ext cx="10911535" cy="1097280"/>
          </a:xfrm>
          <a:prstGeom prst="rect">
            <a:avLst/>
          </a:prstGeom>
          <a:noFill/>
        </p:spPr>
        <p:txBody>
          <a:bodyPr wrap="square" lIns="0" tIns="0" rIns="0" bIns="0" anchor="b"/>
          <a:lstStyle/>
          <a:p>
            <a:pPr algn="l">
              <a:lnSpc>
                <a:spcPct val="105000"/>
              </a:lnSpc>
            </a:pPr>
            <a:r>
              <a:rPr sz="3600" b="0">
                <a:solidFill>
                  <a:srgbClr val="FBF1E6"/>
                </a:solidFill>
                <a:latin typeface="Impact"/>
              </a:rPr>
              <a:t>Источники</a:t>
            </a:r>
          </a:p>
        </p:txBody>
      </p:sp>
      <p:sp>
        <p:nvSpPr>
          <p:cNvPr id="4" name="Rectangle 3"/>
          <p:cNvSpPr/>
          <p:nvPr/>
        </p:nvSpPr>
        <p:spPr>
          <a:xfrm>
            <a:off x="640080" y="1645920"/>
            <a:ext cx="10911535" cy="18288"/>
          </a:xfrm>
          <a:prstGeom prst="rect">
            <a:avLst/>
          </a:prstGeom>
          <a:solidFill>
            <a:srgbClr val="C9A9A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618488"/>
            <a:ext cx="1188720" cy="64008"/>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C9A9A6"/>
                </a:solidFill>
                <a:latin typeface="Corbel"/>
              </a:rPr>
              <a:t>Несостоятельность мышц тазового дна и мочеполовые кишечные смещения в </a:t>
            </a:r>
          </a:p>
        </p:txBody>
      </p:sp>
      <p:sp>
        <p:nvSpPr>
          <p:cNvPr id="7" name="Rounded Rectangle 6"/>
          <p:cNvSpPr/>
          <p:nvPr/>
        </p:nvSpPr>
        <p:spPr>
          <a:xfrm>
            <a:off x="11002975" y="6309360"/>
            <a:ext cx="548640" cy="310896"/>
          </a:xfrm>
          <a:prstGeom prst="roundRect">
            <a:avLst>
              <a:gd name="adj" fmla="val 30000"/>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0">
                <a:solidFill>
                  <a:srgbClr val="0B0B0B"/>
                </a:solidFill>
                <a:latin typeface="Impact"/>
              </a:rPr>
              <a:t>21</a:t>
            </a:r>
          </a:p>
        </p:txBody>
      </p:sp>
      <p:sp>
        <p:nvSpPr>
          <p:cNvPr id="9" name="TextBox 8"/>
          <p:cNvSpPr txBox="1"/>
          <p:nvPr/>
        </p:nvSpPr>
        <p:spPr>
          <a:xfrm>
            <a:off x="640080" y="1828800"/>
            <a:ext cx="365760" cy="864108"/>
          </a:xfrm>
          <a:prstGeom prst="rect">
            <a:avLst/>
          </a:prstGeom>
          <a:noFill/>
        </p:spPr>
        <p:txBody>
          <a:bodyPr wrap="square" lIns="0" tIns="0" rIns="0" bIns="0" anchor="t"/>
          <a:lstStyle/>
          <a:p>
            <a:pPr algn="l">
              <a:lnSpc>
                <a:spcPct val="105000"/>
              </a:lnSpc>
            </a:pPr>
            <a:r>
              <a:rPr sz="1400" b="0">
                <a:solidFill>
                  <a:srgbClr val="D4AF37"/>
                </a:solidFill>
                <a:latin typeface="Impact"/>
              </a:rPr>
              <a:t>1</a:t>
            </a:r>
          </a:p>
        </p:txBody>
      </p:sp>
      <p:sp>
        <p:nvSpPr>
          <p:cNvPr id="10" name="TextBox 9"/>
          <p:cNvSpPr txBox="1"/>
          <p:nvPr/>
        </p:nvSpPr>
        <p:spPr>
          <a:xfrm>
            <a:off x="1051560" y="1828800"/>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Journal of Experimental and Clinical Surgery. Эпидемиологическое исследование пролапса тазовых органов: результаты и перспективы. 2025. https://new.vestnik-surgery.com/index.php/2415-7805/article/view/10860</a:t>
            </a:r>
          </a:p>
        </p:txBody>
      </p:sp>
      <p:sp>
        <p:nvSpPr>
          <p:cNvPr id="11" name="TextBox 10"/>
          <p:cNvSpPr txBox="1"/>
          <p:nvPr/>
        </p:nvSpPr>
        <p:spPr>
          <a:xfrm>
            <a:off x="640080" y="2788920"/>
            <a:ext cx="365760" cy="864108"/>
          </a:xfrm>
          <a:prstGeom prst="rect">
            <a:avLst/>
          </a:prstGeom>
          <a:noFill/>
        </p:spPr>
        <p:txBody>
          <a:bodyPr wrap="square" lIns="0" tIns="0" rIns="0" bIns="0" anchor="t"/>
          <a:lstStyle/>
          <a:p>
            <a:pPr algn="l">
              <a:lnSpc>
                <a:spcPct val="105000"/>
              </a:lnSpc>
            </a:pPr>
            <a:r>
              <a:rPr sz="1400" b="0">
                <a:solidFill>
                  <a:srgbClr val="D4AF37"/>
                </a:solidFill>
                <a:latin typeface="Impact"/>
              </a:rPr>
              <a:t>2</a:t>
            </a:r>
          </a:p>
        </p:txBody>
      </p:sp>
      <p:sp>
        <p:nvSpPr>
          <p:cNvPr id="12" name="TextBox 11"/>
          <p:cNvSpPr txBox="1"/>
          <p:nvPr/>
        </p:nvSpPr>
        <p:spPr>
          <a:xfrm>
            <a:off x="1051560" y="2788920"/>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Журнал «Акушерство и Гинекология». Предпосылки для развития дисфункций тазовых органов формируются задолго до дебюта клинических симптомов. 2025. https://aig-journal.ru/content/medarticles/Predposylki-dlya-razvitiya-disfunkcii-tazovyh-organov-formiruutsya-zadolgo-do-debuta-klinicheskih-simptomov.html</a:t>
            </a:r>
          </a:p>
        </p:txBody>
      </p:sp>
      <p:sp>
        <p:nvSpPr>
          <p:cNvPr id="13" name="TextBox 12"/>
          <p:cNvSpPr txBox="1"/>
          <p:nvPr/>
        </p:nvSpPr>
        <p:spPr>
          <a:xfrm>
            <a:off x="640080" y="4120223"/>
            <a:ext cx="365760" cy="864108"/>
          </a:xfrm>
          <a:prstGeom prst="rect">
            <a:avLst/>
          </a:prstGeom>
          <a:noFill/>
        </p:spPr>
        <p:txBody>
          <a:bodyPr wrap="square" lIns="0" tIns="0" rIns="0" bIns="0" anchor="t"/>
          <a:lstStyle/>
          <a:p>
            <a:pPr algn="l">
              <a:lnSpc>
                <a:spcPct val="105000"/>
              </a:lnSpc>
            </a:pPr>
            <a:r>
              <a:rPr sz="1400" b="0" dirty="0">
                <a:solidFill>
                  <a:srgbClr val="D4AF37"/>
                </a:solidFill>
                <a:latin typeface="Impact"/>
              </a:rPr>
              <a:t>3</a:t>
            </a:r>
          </a:p>
        </p:txBody>
      </p:sp>
      <p:sp>
        <p:nvSpPr>
          <p:cNvPr id="14" name="TextBox 13"/>
          <p:cNvSpPr txBox="1"/>
          <p:nvPr/>
        </p:nvSpPr>
        <p:spPr>
          <a:xfrm>
            <a:off x="1051560" y="4120223"/>
            <a:ext cx="4769967" cy="912114"/>
          </a:xfrm>
          <a:prstGeom prst="rect">
            <a:avLst/>
          </a:prstGeom>
          <a:noFill/>
        </p:spPr>
        <p:txBody>
          <a:bodyPr wrap="square" lIns="0" tIns="0" rIns="0" bIns="0" anchor="t"/>
          <a:lstStyle/>
          <a:p>
            <a:pPr algn="l">
              <a:lnSpc>
                <a:spcPct val="105000"/>
              </a:lnSpc>
            </a:pPr>
            <a:r>
              <a:rPr sz="1400" b="0" dirty="0">
                <a:solidFill>
                  <a:srgbClr val="C9A9A6"/>
                </a:solidFill>
                <a:latin typeface="Corbel"/>
              </a:rPr>
              <a:t>Ohio State University Wexner Medical Center. Postpartum Pelvic Floor Dysfunction. 2023. https://ccme.osu.edu/storage/Webcasts-Files/1010/Postpartum%20Pelvic%20Floor%20Dysfunction%20-%202%20color.pdf</a:t>
            </a:r>
          </a:p>
        </p:txBody>
      </p:sp>
      <p:sp>
        <p:nvSpPr>
          <p:cNvPr id="15" name="TextBox 14"/>
          <p:cNvSpPr txBox="1"/>
          <p:nvPr/>
        </p:nvSpPr>
        <p:spPr>
          <a:xfrm>
            <a:off x="640080" y="5234259"/>
            <a:ext cx="365760" cy="864108"/>
          </a:xfrm>
          <a:prstGeom prst="rect">
            <a:avLst/>
          </a:prstGeom>
          <a:noFill/>
        </p:spPr>
        <p:txBody>
          <a:bodyPr wrap="square" lIns="0" tIns="0" rIns="0" bIns="0" anchor="t"/>
          <a:lstStyle/>
          <a:p>
            <a:pPr algn="l">
              <a:lnSpc>
                <a:spcPct val="105000"/>
              </a:lnSpc>
            </a:pPr>
            <a:r>
              <a:rPr sz="1400" b="0" dirty="0">
                <a:solidFill>
                  <a:srgbClr val="D4AF37"/>
                </a:solidFill>
                <a:latin typeface="Impact"/>
              </a:rPr>
              <a:t>4</a:t>
            </a:r>
          </a:p>
        </p:txBody>
      </p:sp>
      <p:sp>
        <p:nvSpPr>
          <p:cNvPr id="16" name="TextBox 15"/>
          <p:cNvSpPr txBox="1"/>
          <p:nvPr/>
        </p:nvSpPr>
        <p:spPr>
          <a:xfrm>
            <a:off x="1051560" y="5234259"/>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Springer. Peripartum Pelvic Floor Disorders. 2026. https://link.springer.com/content/pdf/10.1007/s13669-026-00459-z.pdf</a:t>
            </a:r>
          </a:p>
        </p:txBody>
      </p:sp>
      <p:sp>
        <p:nvSpPr>
          <p:cNvPr id="17" name="TextBox 16"/>
          <p:cNvSpPr txBox="1"/>
          <p:nvPr/>
        </p:nvSpPr>
        <p:spPr>
          <a:xfrm>
            <a:off x="6370167" y="1828800"/>
            <a:ext cx="365760" cy="864108"/>
          </a:xfrm>
          <a:prstGeom prst="rect">
            <a:avLst/>
          </a:prstGeom>
          <a:noFill/>
        </p:spPr>
        <p:txBody>
          <a:bodyPr wrap="square" lIns="0" tIns="0" rIns="0" bIns="0" anchor="t"/>
          <a:lstStyle/>
          <a:p>
            <a:pPr algn="l">
              <a:lnSpc>
                <a:spcPct val="105000"/>
              </a:lnSpc>
            </a:pPr>
            <a:r>
              <a:rPr sz="1400" b="0">
                <a:solidFill>
                  <a:srgbClr val="D4AF37"/>
                </a:solidFill>
                <a:latin typeface="Impact"/>
              </a:rPr>
              <a:t>5</a:t>
            </a:r>
          </a:p>
        </p:txBody>
      </p:sp>
      <p:sp>
        <p:nvSpPr>
          <p:cNvPr id="18" name="TextBox 17"/>
          <p:cNvSpPr txBox="1"/>
          <p:nvPr/>
        </p:nvSpPr>
        <p:spPr>
          <a:xfrm>
            <a:off x="6781647" y="1828800"/>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Springer. Vaginal delivery and pelvic floor injury: a cross-sectional study. 2026. https://link.springer.com/content/pdf/10.1186/s40001-026-04727-9.pdf</a:t>
            </a:r>
          </a:p>
        </p:txBody>
      </p:sp>
      <p:sp>
        <p:nvSpPr>
          <p:cNvPr id="19" name="TextBox 18"/>
          <p:cNvSpPr txBox="1"/>
          <p:nvPr/>
        </p:nvSpPr>
        <p:spPr>
          <a:xfrm>
            <a:off x="6370167" y="2788920"/>
            <a:ext cx="365760" cy="864108"/>
          </a:xfrm>
          <a:prstGeom prst="rect">
            <a:avLst/>
          </a:prstGeom>
          <a:noFill/>
        </p:spPr>
        <p:txBody>
          <a:bodyPr wrap="square" lIns="0" tIns="0" rIns="0" bIns="0" anchor="t"/>
          <a:lstStyle/>
          <a:p>
            <a:pPr algn="l">
              <a:lnSpc>
                <a:spcPct val="105000"/>
              </a:lnSpc>
            </a:pPr>
            <a:r>
              <a:rPr sz="1400" b="0">
                <a:solidFill>
                  <a:srgbClr val="D4AF37"/>
                </a:solidFill>
                <a:latin typeface="Impact"/>
              </a:rPr>
              <a:t>6</a:t>
            </a:r>
          </a:p>
        </p:txBody>
      </p:sp>
      <p:sp>
        <p:nvSpPr>
          <p:cNvPr id="20" name="TextBox 19"/>
          <p:cNvSpPr txBox="1"/>
          <p:nvPr/>
        </p:nvSpPr>
        <p:spPr>
          <a:xfrm>
            <a:off x="6781647" y="2788920"/>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International Continence Society. Incontinence: 3rd International Consultation on Incontinence, Chapter 8. 2005. https://www.ics.org/Publications/ICI_3/v1.pdf/chap8.pdf</a:t>
            </a:r>
          </a:p>
        </p:txBody>
      </p:sp>
      <p:sp>
        <p:nvSpPr>
          <p:cNvPr id="21" name="TextBox 20"/>
          <p:cNvSpPr txBox="1"/>
          <p:nvPr/>
        </p:nvSpPr>
        <p:spPr>
          <a:xfrm>
            <a:off x="6370167" y="3749039"/>
            <a:ext cx="365760" cy="864108"/>
          </a:xfrm>
          <a:prstGeom prst="rect">
            <a:avLst/>
          </a:prstGeom>
          <a:noFill/>
        </p:spPr>
        <p:txBody>
          <a:bodyPr wrap="square" lIns="0" tIns="0" rIns="0" bIns="0" anchor="t"/>
          <a:lstStyle/>
          <a:p>
            <a:pPr algn="l">
              <a:lnSpc>
                <a:spcPct val="105000"/>
              </a:lnSpc>
            </a:pPr>
            <a:r>
              <a:rPr sz="1400" b="0">
                <a:solidFill>
                  <a:srgbClr val="D4AF37"/>
                </a:solidFill>
                <a:latin typeface="Impact"/>
              </a:rPr>
              <a:t>7</a:t>
            </a:r>
          </a:p>
        </p:txBody>
      </p:sp>
      <p:sp>
        <p:nvSpPr>
          <p:cNvPr id="22" name="TextBox 21"/>
          <p:cNvSpPr txBox="1"/>
          <p:nvPr/>
        </p:nvSpPr>
        <p:spPr>
          <a:xfrm>
            <a:off x="6781647" y="3749039"/>
            <a:ext cx="4769967" cy="912114"/>
          </a:xfrm>
          <a:prstGeom prst="rect">
            <a:avLst/>
          </a:prstGeom>
          <a:noFill/>
        </p:spPr>
        <p:txBody>
          <a:bodyPr wrap="square" lIns="0" tIns="0" rIns="0" bIns="0" anchor="t"/>
          <a:lstStyle/>
          <a:p>
            <a:pPr algn="l">
              <a:lnSpc>
                <a:spcPct val="105000"/>
              </a:lnSpc>
            </a:pPr>
            <a:r>
              <a:rPr sz="1400" b="0">
                <a:solidFill>
                  <a:srgbClr val="C9A9A6"/>
                </a:solidFill>
                <a:latin typeface="Corbel"/>
              </a:rPr>
              <a:t>Hill AJ et al.. Female Pelvic Medicine &amp; Reconstructive Surgery. 2021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2577</Words>
  <Application>Microsoft Office PowerPoint</Application>
  <PresentationFormat>Широкоэкранный</PresentationFormat>
  <Paragraphs>244</Paragraphs>
  <Slides>21</Slides>
  <Notes>20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Corbel</vt:lpstr>
      <vt:lpstr>Impact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2026-10-01T14:19:09Z</dcterms:modified>
  <cp:category/>
</cp:coreProperties>
</file>