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0032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Добрый день. Тема моего доклада — пузырный занос, или гидatidiform mole. Это хромосомно аномальная беременность, которая может перерождаться в злокачественную опухоль. Мы разберём, чем отличается полный занос от частичного, какие симптомы должны насторожить врача, как проводится диагностика и какое лечение применяется сегодня. Тема важна, потому что при своевременном выявлении более 95 процентов пациенток достигают ремиссии с сохранением фертильности.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План моего выступления следующий. Сначала я объясню, что представляет собой пузырный занос и как он формируется. Затем мы подробно разберём различия между полным и частичным заносом — это принципиально важно, потому что от типа зависит риск злокачественного перерождения. После этого перейдём к клиническим проявлениям, методам диагностики и современным подходам к лечению. В завершение обсудим прогноз и возможности сохранения фертильности.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Начнём с определения. Пузырный занос — это хромосомно аномальная беременность, при которой ткань, которая в норме должна стать плодом, превращается в массу аномальной ткани в полости матки.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Пузырный занос — это хромосомно аномальная беременность. В норме оплодотворённая яйцеклетка развивается в эмбрион и плаценту. При пузырном заносе этого не происходит: вместо этого формируется масса аномальной ткани, которая заполняет полость матки. Эта ткань состоит из клеток трофобласта — тех же клеток, из которых в норме образуется плацента. Важно, что эти клетки вырабатывают ХГЧ, и именно поэтому уровень этого гормона используется для диагностики и наблюдения. По данным MSD Manuals, пузырный занос встречается примерно в одном случае на две тысячи беременностей.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Существует два типа пузырного заноса. Полный занос — результат оплодотворения пустой яйцеклетки, когда хромосомный набор удваивается. При этом плод не формируется вообще. Частичный занос возникает, когда яйцеклетка оплодотворяется двумя сперматозоидами. В этом случае могут быть элементы плодных оболочек, но жизнеспособный плод не развивается. Различие между этими типами имеет клиническое значение, потому что риск злокачественного перерождения при полном заносе значительно выше.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Теперь подробнее остановимся на различиях между полным и частичным заносом.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Сравним два типа. При полном заносе хромосомный набор обычно представлен только отцовскими хромосомами — 46,XX или 46,XY. Плод полностью отсутствует. Риск развития гестационной трофобластической неоплазии составляет от 15 до 20 процентов. При частичном заносе хромосомный набор триплоидный, могут присутствовать элементы плодных оболочек, а риск злокачественного перерождения составляет всего от одного до пяти процентов. Это ключевое различие определяет тактику наблюдения и необходимость профилактической химиотерапии.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клиническим проявлениям. Какие симптомы должны заставить врача заподозрить пузырный занос?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Наиболее частый симптом пузырного заноса — вагинальное кровотечение. Второй важный признак — размер матки, который превышает ожидаемый для данного срока беременности. Пациентки часто отмечают выраженную тошноту и рвоту, которые сильнее, чем при обычной беременности. В некоторых случаях развивается ранняя преэклампсия — повышение давления с отёками уже в первом триместре, что для нормальной беременности нехарактерно. При очень высоком уровне ХГЧ могут появляться симптомы гипертиреоза: тахикардия, тремор, бессонница. В редких случаях пациентки отмечают отхождение тканей, напоминающих гроздья винограда — это классический, но не обязательный признак.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Теперь рассмотрим, как диагностируется пузырный занос.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Диагностика пузырного заноса строится на трёх основных этапах. Первый — определение уровня ХГЧ в крови. При пузырном заносе этот уровень значительно превышает ожидаемый для данного срока беременности. Второй этап — ультразвуковое исследование. Характерная картина, которую описывают как «снежную бурю» или множественные кистозные включения, позволяет заподозрить диагноз с высокой вероятностью. Окончательное подтверждение даёт гистологическое исследование удалённых тканей. При гистологии оценивают структуру ворсин и степень пролиферации трофобласта.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Несколько цифр для понимания масштаба проблемы. Пузырный занос встречается примерно в одном случае на две тысячи беременностей. Риск злокачественного перерождения при полном заносе составляет от пятнадцати до двадцати процентов, при частичном — от одного до пяти процентов. При этом важно подчеркнуть: более девяноста пяти процентов пациенток с гестационной трофобластической неоплазией достигают ремиссии, часто с сохранением фертильности. Эти цифры показывают, что заболевание, будучи потенциально опасным, хорошо поддаётся лечению при своевременной диагностике.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лечению. Какие методы применяются сегодня?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Основной метод лечения пузырного заноса — вакуумная аспирация. Это предпочтительный вариант для пациенток, которые хотят сохранить возможность иметь детей. Аномальная ткань удаляется через цервикальный канал с помощью электрической или ручной аспирации. Для пациенток, не планирующих сохранение фертильности, особенно старше сорока лет, может рассматриваться гистерэктомия — удаление матки. Если после удаления заноса уровень ХГЧ не нормализуется или развивается гестационная трофобластическая неоплазия, применяется химиотерапия. Препараты выбора — метотрексат или актиномицин 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После удаления пузырного заноса обязательно динамическое наблюдение. Уровень ХГЧ контролируется регулярно в течение шести-двенадцати месяцев. В этот период необходимо использовать надёжную контрацепцию, потому что беременность повысит уровень ХГЧ и затруднит оценку эффективности лечения. Если уровень ХГЧ не нормализуется в течение десяти недель, заболевание классифицируется как персистирующее. В таких случаях проводится дообследование, включая компьютерную томографию грудной клетки, брюшной полости и малого таза, чтобы исключить метастазы. Химиотерапия при низком риске часто ограничивается одним препаратом — метотрексатом или актиномицином 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Отдельно остановимся на риске злокачественного перерождения — это ключевой момент, определяющий тактику наблюдения.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Риск злокачественного перерождения пузырного заноса в гестационную трофобластическую неоплазию зависит от нескольких факторов. К ним относятся возраст матери — до двадцати или после тридцати пяти лет, наличие пузырного заноса в анамнезе, очень высокий уровень бета-ХГЧ, крупный размер опухоли в полости матки, кисты яичников размером более шести сантиметров и гипертиреоз. Наличие этих факторов требует особенно тщательного наблюдения после удаления заноса.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Хочу привести цитату из обзора BMJ Best Practice: более девяноста пяти процентов женщин с гестационной трофобластической неоплазией достигают ремиссии, часто с сохранением фертильности. Эта цифра — важный ориентир для пациенток и врачей: даже при развитии злокачественного перерождения прогноз остаётся благоприятным.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Подведём итоги. Пузырный занос — это хромосомно аномальная беременность, которая может перерождаться в злокачественную опухоль. Полный занос несёт значительно более высокий риск, чем частичный. Основные клинические признаки — вагинальное кровотечение и несоответствие размера матки сроку беременности. Диагностика включает определение уровня ХГЧ, ультразвуковое исследование и гистологическое подтверждение. Вакуумная аспирация позволяет сохранить фертильность у большинства пациенток. Обязательное условие успеха — динамический контроль ХГЧ для раннего выявления персистенции. Благодарю за внимание.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138160" y="1188720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345168" y="1188720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552176" y="1188720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138160" y="2395728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345168" y="2395728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552176" y="2395728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138160" y="3602735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345168" y="3602735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0552176" y="3602735"/>
            <a:ext cx="1051560" cy="105156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0080" y="1234440"/>
            <a:ext cx="1005840" cy="82296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65960"/>
            <a:ext cx="6766560" cy="2651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5600" b="1">
                <a:solidFill>
                  <a:srgbClr val="1F2A24"/>
                </a:solidFill>
                <a:latin typeface="Constantia"/>
              </a:rPr>
              <a:t>Пузырный занос: виды, диагностика и лечение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4754880"/>
            <a:ext cx="658368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F6E64"/>
                </a:solidFill>
                <a:latin typeface="Corbel"/>
              </a:rPr>
              <a:t>Полный и частичный занос, клинические проявления, диагностические методы и современные подходы к терапии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F2A24"/>
                </a:solidFill>
                <a:latin typeface="Constantia"/>
              </a:rPr>
              <a:t>Содержание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1874519"/>
            <a:ext cx="5181447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1874519"/>
            <a:ext cx="82296" cy="78638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1874519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4F7F5A"/>
                </a:solidFill>
                <a:latin typeface="Constantia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1874519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Что такое пузырный занос и почему он возникает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2788920"/>
            <a:ext cx="5181447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0080" y="2788920"/>
            <a:ext cx="82296" cy="78638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27889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4F7F5A"/>
                </a:solidFill>
                <a:latin typeface="Constantia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7360" y="27889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Полный и частичный занос: ключевые различия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3703320"/>
            <a:ext cx="5181447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0080" y="3703320"/>
            <a:ext cx="82296" cy="78638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68680" y="37033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4F7F5A"/>
                </a:solidFill>
                <a:latin typeface="Constantia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37033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Симптомы, которые требуют внимания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4617720"/>
            <a:ext cx="5181447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40080" y="4617720"/>
            <a:ext cx="82296" cy="78638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68680" y="46177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4F7F5A"/>
                </a:solidFill>
                <a:latin typeface="Constantia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46177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Диагностика: УЗИ, ХГЧ, гистология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70167" y="1874519"/>
            <a:ext cx="5181447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6370167" y="1874519"/>
            <a:ext cx="82296" cy="78638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598767" y="1874519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4F7F5A"/>
                </a:solidFill>
                <a:latin typeface="Constantia"/>
              </a:rPr>
              <a:t>05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67447" y="1874519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Лечение и наблюдение после удаления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370167" y="2788920"/>
            <a:ext cx="5181447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370167" y="2788920"/>
            <a:ext cx="82296" cy="78638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598767" y="27889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4F7F5A"/>
                </a:solidFill>
                <a:latin typeface="Constantia"/>
              </a:rPr>
              <a:t>06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7447" y="27889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Риск злокачественного перерождения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370167" y="3703320"/>
            <a:ext cx="5181447" cy="78638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6370167" y="3703320"/>
            <a:ext cx="82296" cy="78638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598767" y="3703320"/>
            <a:ext cx="822960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4F7F5A"/>
                </a:solidFill>
                <a:latin typeface="Constantia"/>
              </a:rPr>
              <a:t>07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67447" y="3703320"/>
            <a:ext cx="3901287" cy="7863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Прогноз и сохранение фертильности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4F7F5A"/>
                </a:solidFill>
                <a:latin typeface="Constantia"/>
              </a:rPr>
              <a:t>01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F2A24"/>
                </a:solidFill>
                <a:latin typeface="Constantia"/>
              </a:rPr>
              <a:t>Что такое пузырный занос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E64"/>
                </a:solidFill>
                <a:latin typeface="Corbel"/>
              </a:rPr>
              <a:t>Определение и механизм развития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Пузырный занос — аномалия развития плацентарной ткани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02996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F2A24"/>
                </a:solidFill>
                <a:latin typeface="Corbel"/>
              </a:rPr>
              <a:t>Пузырный занос — хромосомно аномальная беременность с потенциальной возможностью злокачественного перерождения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43204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F2A24"/>
                </a:solidFill>
                <a:latin typeface="Corbel"/>
              </a:rPr>
              <a:t>Относится к группе гестационных трофобластических заболеваний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83412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F2A24"/>
                </a:solidFill>
                <a:latin typeface="Corbel"/>
              </a:rPr>
              <a:t>Вместо нормального развития плода формируется масса аномальной ткани в полости матки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15887" y="202996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73087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F2A24"/>
                </a:solidFill>
                <a:latin typeface="Corbel"/>
              </a:rPr>
              <a:t>Ткань вырабатывает хорионический гонадотропин человека (ХГЧ), который используется как маркер заболевания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15887" y="343204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73087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1F2A24"/>
                </a:solidFill>
                <a:latin typeface="Corbel"/>
              </a:rPr>
              <a:t>Встречается примерно в 1 из 2000 беременностей в США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Два типа пузырного заноса — принципиально разные состояния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1920240"/>
            <a:ext cx="5295747" cy="4160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1920240"/>
            <a:ext cx="82296" cy="41605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nstantia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2834640"/>
            <a:ext cx="474710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F2A24"/>
                </a:solidFill>
                <a:latin typeface="Constantia"/>
              </a:rPr>
              <a:t>Полный пузырный занос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703320"/>
            <a:ext cx="4747107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F6E64"/>
                </a:solidFill>
                <a:latin typeface="Corbel"/>
              </a:rPr>
              <a:t>Обычно возникает при оплодотворении пустой яйцеклетки одним сперматозоидом с последующей дупликацией его хромосом. Плод не формируется.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55867" y="1920240"/>
            <a:ext cx="5295747" cy="4160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55867" y="1920240"/>
            <a:ext cx="82296" cy="41605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530187" y="2194560"/>
            <a:ext cx="502920" cy="5029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30187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nstantia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0187" y="2834640"/>
            <a:ext cx="4747107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F2A24"/>
                </a:solidFill>
                <a:latin typeface="Constantia"/>
              </a:rPr>
              <a:t>Частичный пузырный занос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0187" y="3703320"/>
            <a:ext cx="4747107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F6E64"/>
                </a:solidFill>
                <a:latin typeface="Corbel"/>
              </a:rPr>
              <a:t>Возникает при оплодотворении яйцеклетки двумя сперматозоидами. Могут присутствовать элементы плодных оболочек, но жизнеспособный плод не развивается.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4F7F5A"/>
                </a:solidFill>
                <a:latin typeface="Constantia"/>
              </a:rPr>
              <a:t>02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F2A24"/>
                </a:solidFill>
                <a:latin typeface="Constantia"/>
              </a:rPr>
              <a:t>Полный и частичный занос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E64"/>
                </a:solidFill>
                <a:latin typeface="Corbel"/>
              </a:rPr>
              <a:t>Сравнительная характеристика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07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Полный занос имеет существенно более высокий онкологический риск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40080" y="1920240"/>
            <a:ext cx="5227167" cy="73152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FFFFFF"/>
                </a:solidFill>
                <a:latin typeface="Constantia"/>
              </a:rPr>
              <a:t>Полный пузырный занос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990088"/>
            <a:ext cx="146304" cy="146304"/>
          </a:xfrm>
          <a:prstGeom prst="rect">
            <a:avLst/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371600" y="2880360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Обычно 46,XX или 46,XY (только отцовские хромосомы)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14400" y="3611880"/>
            <a:ext cx="146304" cy="146304"/>
          </a:xfrm>
          <a:prstGeom prst="rect">
            <a:avLst/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371600" y="3502152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Плод или его элементы отсутствуют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4233672"/>
            <a:ext cx="146304" cy="146304"/>
          </a:xfrm>
          <a:prstGeom prst="rect">
            <a:avLst/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371600" y="4123944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Риск гестационной трофобластической неоплазии: 15–20%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14400" y="4855464"/>
            <a:ext cx="146304" cy="146304"/>
          </a:xfrm>
          <a:prstGeom prst="rect">
            <a:avLst/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371600" y="4745736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Более высокий уровень ХГЧ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5477255"/>
            <a:ext cx="146304" cy="146304"/>
          </a:xfrm>
          <a:prstGeom prst="rect">
            <a:avLst/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371600" y="5367527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Чаще требует химиотерапии при персистенции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324447" y="1920240"/>
            <a:ext cx="5227167" cy="731520"/>
          </a:xfrm>
          <a:prstGeom prst="roundRect">
            <a:avLst>
              <a:gd name="adj" fmla="val 5000"/>
            </a:avLst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598767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FFFFFF"/>
                </a:solidFill>
                <a:latin typeface="Constantia"/>
              </a:rPr>
              <a:t>Частичный пузырный занос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98767" y="2990088"/>
            <a:ext cx="146304" cy="146304"/>
          </a:xfrm>
          <a:prstGeom prst="rect">
            <a:avLst/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055967" y="2880360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Обычно триплоидия (69,XXY или 69,XXX)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98767" y="3611880"/>
            <a:ext cx="146304" cy="146304"/>
          </a:xfrm>
          <a:prstGeom prst="rect">
            <a:avLst/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055967" y="3502152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Могут быть элементы плодных оболочек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98767" y="4233672"/>
            <a:ext cx="146304" cy="146304"/>
          </a:xfrm>
          <a:prstGeom prst="rect">
            <a:avLst/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055967" y="4123944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Риск гестационной трофобластической неоплазии: 1–5%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98767" y="4855464"/>
            <a:ext cx="146304" cy="146304"/>
          </a:xfrm>
          <a:prstGeom prst="rect">
            <a:avLst/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055967" y="4745736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Уровень ХГЧ ниже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598767" y="5477255"/>
            <a:ext cx="146304" cy="146304"/>
          </a:xfrm>
          <a:prstGeom prst="rect">
            <a:avLst/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055967" y="5367527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1F2A24"/>
                </a:solidFill>
                <a:latin typeface="Corbel"/>
              </a:rPr>
              <a:t>Реже требует химиотерапии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4F7F5A"/>
                </a:solidFill>
                <a:latin typeface="Constantia"/>
              </a:rPr>
              <a:t>03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F2A24"/>
                </a:solidFill>
                <a:latin typeface="Constantia"/>
              </a:rPr>
              <a:t>Клинические проявления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E64"/>
                </a:solidFill>
                <a:latin typeface="Corbel"/>
              </a:rPr>
              <a:t>Симптомы, требующие настороженности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09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Вагинальное кровотечение — наиболее частый симптом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9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02996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F2A24"/>
                </a:solidFill>
                <a:latin typeface="Corbel"/>
              </a:rPr>
              <a:t>Вагинальное кровотечение — наиболее распространённый симптом пузырного заноса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43204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F2A24"/>
                </a:solidFill>
                <a:latin typeface="Corbel"/>
              </a:rPr>
              <a:t>Размер матки превышает ожидаемый для данного срока беременности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83412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F2A24"/>
                </a:solidFill>
                <a:latin typeface="Corbel"/>
              </a:rPr>
              <a:t>Выраженная тошнота и рвота, более сильные, чем при нормальной беременности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15887" y="202996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73087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F2A24"/>
                </a:solidFill>
                <a:latin typeface="Corbel"/>
              </a:rPr>
              <a:t>Раннее развитие преэклампсии — повышение давления с отёками в первом триместре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15887" y="343204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73087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F2A24"/>
                </a:solidFill>
                <a:latin typeface="Corbel"/>
              </a:rPr>
              <a:t>Симптомы гипертиреоза при очень высоком уровне ХГЧ: тахикардия, тремор, бессонница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15887" y="483412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73087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1F2A24"/>
                </a:solidFill>
                <a:latin typeface="Corbel"/>
              </a:rPr>
              <a:t>Возможно отхождение тканей, напоминающих гроздья винограда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4F7F5A"/>
                </a:solidFill>
                <a:latin typeface="Constantia"/>
              </a:rPr>
              <a:t>04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F2A24"/>
                </a:solidFill>
                <a:latin typeface="Constantia"/>
              </a:rPr>
              <a:t>Диагностика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E64"/>
                </a:solidFill>
                <a:latin typeface="Corbel"/>
              </a:rPr>
              <a:t>Лабораторные и инструментальные методы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Диагностика пузырного заноса включает три ключевых этапа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11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1920240"/>
            <a:ext cx="3454298" cy="4023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1920240"/>
            <a:ext cx="82296" cy="402336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8680" y="2194560"/>
            <a:ext cx="685800" cy="685800"/>
          </a:xfrm>
          <a:prstGeom prst="rect">
            <a:avLst/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FFFFFF"/>
                </a:solidFill>
                <a:latin typeface="Constantia"/>
              </a:rPr>
              <a:t>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F2A24"/>
                </a:solidFill>
                <a:latin typeface="Constantia"/>
              </a:rPr>
              <a:t>Уровень ХГЧ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F6E64"/>
                </a:solidFill>
                <a:latin typeface="Corbel"/>
              </a:rPr>
              <a:t>Значительное повышение хорионического гонадотропина, не соответствующее сроку беременности</a:t>
            </a:r>
          </a:p>
        </p:txBody>
      </p:sp>
      <p:sp>
        <p:nvSpPr>
          <p:cNvPr id="20" name="Chevron 19"/>
          <p:cNvSpPr/>
          <p:nvPr/>
        </p:nvSpPr>
        <p:spPr>
          <a:xfrm>
            <a:off x="4121810" y="3749039"/>
            <a:ext cx="219456" cy="365760"/>
          </a:xfrm>
          <a:prstGeom prst="chevron">
            <a:avLst/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68698" y="1920240"/>
            <a:ext cx="3454298" cy="4023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68698" y="1920240"/>
            <a:ext cx="82296" cy="402336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597298" y="2194560"/>
            <a:ext cx="685800" cy="685800"/>
          </a:xfrm>
          <a:prstGeom prst="rect">
            <a:avLst/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97298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FFFFFF"/>
                </a:solidFill>
                <a:latin typeface="Constantia"/>
              </a:rPr>
              <a:t>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97298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F2A24"/>
                </a:solidFill>
                <a:latin typeface="Constantia"/>
              </a:rPr>
              <a:t>УЗИ органов малого таза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97298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F6E64"/>
                </a:solidFill>
                <a:latin typeface="Corbel"/>
              </a:rPr>
              <a:t>Характерная картина «снежной бури» или множественных кистозных включений в полости матки</a:t>
            </a:r>
          </a:p>
        </p:txBody>
      </p:sp>
      <p:sp>
        <p:nvSpPr>
          <p:cNvPr id="27" name="Chevron 26"/>
          <p:cNvSpPr/>
          <p:nvPr/>
        </p:nvSpPr>
        <p:spPr>
          <a:xfrm>
            <a:off x="7850428" y="3749039"/>
            <a:ext cx="219456" cy="365760"/>
          </a:xfrm>
          <a:prstGeom prst="chevron">
            <a:avLst/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097316" y="1920240"/>
            <a:ext cx="3454298" cy="4023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097316" y="1920240"/>
            <a:ext cx="82296" cy="402336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8325916" y="2194560"/>
            <a:ext cx="685800" cy="68580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325916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1">
                <a:solidFill>
                  <a:srgbClr val="FFFFFF"/>
                </a:solidFill>
                <a:latin typeface="Constantia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25916" y="3108960"/>
            <a:ext cx="299709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F2A24"/>
                </a:solidFill>
                <a:latin typeface="Constantia"/>
              </a:rPr>
              <a:t>Гистологическое исследование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5916" y="3977639"/>
            <a:ext cx="2997098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5F6E64"/>
                </a:solidFill>
                <a:latin typeface="Corbel"/>
              </a:rPr>
              <a:t>Окончательное подтверждение диагноза после удаления тканей: оценка ворсин и пролиферации трофобласта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Ключевые цифры для понимания масштаба проблемы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19" y="2240280"/>
            <a:ext cx="1939213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700" b="1">
                <a:solidFill>
                  <a:srgbClr val="C0562B"/>
                </a:solidFill>
                <a:latin typeface="Constantia"/>
              </a:rPr>
              <a:t>1:2000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19" y="3657600"/>
            <a:ext cx="457200" cy="45720"/>
          </a:xfrm>
          <a:prstGeom prst="rect">
            <a:avLst/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31519" y="3840480"/>
            <a:ext cx="1939213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Частота пузырного заноса в США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19" y="4892040"/>
            <a:ext cx="1939213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Источник: MSD Manuals, 2023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87953" y="2103120"/>
            <a:ext cx="18288" cy="3108960"/>
          </a:xfrm>
          <a:prstGeom prst="rect">
            <a:avLst/>
          </a:prstGeom>
          <a:solidFill>
            <a:srgbClr val="5F6E64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539413" y="2240280"/>
            <a:ext cx="1939213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700" b="1">
                <a:solidFill>
                  <a:srgbClr val="3B6FA0"/>
                </a:solidFill>
                <a:latin typeface="Constantia"/>
              </a:rPr>
              <a:t>15–20%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39413" y="3657600"/>
            <a:ext cx="457200" cy="45720"/>
          </a:xfrm>
          <a:prstGeom prst="rect">
            <a:avLst/>
          </a:prstGeom>
          <a:solidFill>
            <a:srgbClr val="3B6F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539413" y="3840480"/>
            <a:ext cx="1939213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Риск неоплазии при полном заносе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39413" y="4892040"/>
            <a:ext cx="1939213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Источник: BMJ Best Practice, 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5847" y="2103120"/>
            <a:ext cx="18288" cy="3108960"/>
          </a:xfrm>
          <a:prstGeom prst="rect">
            <a:avLst/>
          </a:prstGeom>
          <a:solidFill>
            <a:srgbClr val="5F6E64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347307" y="2240280"/>
            <a:ext cx="1939213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700" b="1">
                <a:solidFill>
                  <a:srgbClr val="4F7F5A"/>
                </a:solidFill>
                <a:latin typeface="Constantia"/>
              </a:rPr>
              <a:t>1–5%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47307" y="3657600"/>
            <a:ext cx="457200" cy="457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347307" y="3840480"/>
            <a:ext cx="1939213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Риск неоплазии при частичном заносе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7307" y="4892040"/>
            <a:ext cx="1939213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Источник: BMJ Best Practice, 2026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03741" y="2103120"/>
            <a:ext cx="18288" cy="3108960"/>
          </a:xfrm>
          <a:prstGeom prst="rect">
            <a:avLst/>
          </a:prstGeom>
          <a:solidFill>
            <a:srgbClr val="5F6E64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55201" y="2240280"/>
            <a:ext cx="1939213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700" b="1">
                <a:solidFill>
                  <a:srgbClr val="B87903"/>
                </a:solidFill>
                <a:latin typeface="Constantia"/>
              </a:rPr>
              <a:t>95%+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155201" y="3657600"/>
            <a:ext cx="457200" cy="457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155201" y="3840480"/>
            <a:ext cx="1939213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Пациенток достигают ремиссии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55201" y="4892040"/>
            <a:ext cx="1939213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Источник: BMJ Best Practice, 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4F7F5A"/>
                </a:solidFill>
                <a:latin typeface="Constantia"/>
              </a:rPr>
              <a:t>05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F2A24"/>
                </a:solidFill>
                <a:latin typeface="Constantia"/>
              </a:rPr>
              <a:t>Лечение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E64"/>
                </a:solidFill>
                <a:latin typeface="Corbel"/>
              </a:rPr>
              <a:t>Хирургические и медикаментозные подходы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14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Основной метод лечения — вакуумная аспирация с последующим наблюдением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14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1920240"/>
            <a:ext cx="3423818" cy="4160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1920240"/>
            <a:ext cx="82296" cy="41605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nstantia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F2A24"/>
                </a:solidFill>
                <a:latin typeface="Constantia"/>
              </a:rPr>
              <a:t>Вакуумная аспирация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F6E64"/>
                </a:solidFill>
                <a:latin typeface="Corbel"/>
              </a:rPr>
              <a:t>Предпочтительный метод для пациенток, желающих сохранить фертильность. Удаление аномальной ткани через цервикальный канал.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83938" y="1920240"/>
            <a:ext cx="3423818" cy="4160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383938" y="1920240"/>
            <a:ext cx="82296" cy="41605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58258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nstantia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58258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F2A24"/>
                </a:solidFill>
                <a:latin typeface="Constantia"/>
              </a:rPr>
              <a:t>Гистерэктомия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58258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F6E64"/>
                </a:solidFill>
                <a:latin typeface="Corbel"/>
              </a:rPr>
              <a:t>Рассматривается для пациенток, не планирующих сохранение фертильности, особенно старше 40 лет. Удаление матки целиком.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27796" y="1920240"/>
            <a:ext cx="3423818" cy="4160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127796" y="1920240"/>
            <a:ext cx="82296" cy="41605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402116" y="219456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1">
                <a:solidFill>
                  <a:srgbClr val="FFFFFF"/>
                </a:solidFill>
                <a:latin typeface="Constantia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02116" y="283464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1">
                <a:solidFill>
                  <a:srgbClr val="1F2A24"/>
                </a:solidFill>
                <a:latin typeface="Constantia"/>
              </a:rPr>
              <a:t>Химиотерапия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02116" y="3703320"/>
            <a:ext cx="2875178" cy="22402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900" b="0">
                <a:solidFill>
                  <a:srgbClr val="5F6E64"/>
                </a:solidFill>
                <a:latin typeface="Corbel"/>
              </a:rPr>
              <a:t>Применяется при персистенции заболевания или развитии гестационной трофобластической неоплазии. Метотрексат или актиномицин 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После удаления заноса необходимо динамическое наблюдение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15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02996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Регулярный контроль уровня ХГЧ в течение 6–12 месяцев после удаления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343204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Использование надёжной контрацепции на весь период наблюдения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483412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97280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Заболевание считается персистирующим, если ХГЧ не нормализуется в течение 10 недель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15887" y="202996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73087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При персистенции требуется дообследование: КТ грудной клетки, брюшной полости и малого таза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15887" y="3432048"/>
            <a:ext cx="146304" cy="146304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73087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1F2A24"/>
                </a:solidFill>
                <a:latin typeface="Corbel"/>
              </a:rPr>
              <a:t>Химиотерапия эффективна: при низком риске часто достаточно одного препарата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95360" y="3931920"/>
            <a:ext cx="1005840" cy="2103120"/>
          </a:xfrm>
          <a:prstGeom prst="roundRect">
            <a:avLst>
              <a:gd name="adj" fmla="val 5000"/>
            </a:avLst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784080" y="2743199"/>
            <a:ext cx="1005840" cy="3291840"/>
          </a:xfrm>
          <a:prstGeom prst="roundRect">
            <a:avLst>
              <a:gd name="adj" fmla="val 5000"/>
            </a:avLst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10972800" y="1554479"/>
            <a:ext cx="1005840" cy="4480560"/>
          </a:xfrm>
          <a:prstGeom prst="roundRect">
            <a:avLst>
              <a:gd name="adj" fmla="val 5000"/>
            </a:avLst>
          </a:prstGeom>
          <a:solidFill>
            <a:srgbClr val="C056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4572000" cy="1645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9000" b="1">
                <a:solidFill>
                  <a:srgbClr val="4F7F5A"/>
                </a:solidFill>
                <a:latin typeface="Constantia"/>
              </a:rPr>
              <a:t>06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2606040"/>
            <a:ext cx="1097280" cy="82296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7498079" cy="2103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4400" b="1">
                <a:solidFill>
                  <a:srgbClr val="1F2A24"/>
                </a:solidFill>
                <a:latin typeface="Constantia"/>
              </a:rPr>
              <a:t>Риск злокачественного перерождения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02920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5F6E64"/>
                </a:solidFill>
                <a:latin typeface="Corbel"/>
              </a:rPr>
              <a:t>Гестационная трофобластическая неоплазия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17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900" b="1">
                <a:solidFill>
                  <a:srgbClr val="1F2A24"/>
                </a:solidFill>
                <a:latin typeface="Constantia"/>
              </a:rPr>
              <a:t>Факторы риска гестационной трофобластической неоплазии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17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1920240"/>
          <a:ext cx="10911535" cy="4114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5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828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onstantia"/>
                        </a:rPr>
                        <a:t>Фактор</a:t>
                      </a:r>
                    </a:p>
                  </a:txBody>
                  <a:tcPr marL="137160" marR="137160" anchor="ctr">
                    <a:solidFill>
                      <a:srgbClr val="4F7F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Constantia"/>
                        </a:rPr>
                        <a:t>Описание</a:t>
                      </a:r>
                    </a:p>
                  </a:txBody>
                  <a:tcPr marL="137160" marR="137160" anchor="ctr">
                    <a:solidFill>
                      <a:srgbClr val="4F7F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Возраст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Беременность до 20 или после 35 лет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Предыдущий занос</a:t>
                      </a:r>
                    </a:p>
                  </a:txBody>
                  <a:tcPr marL="137160" marR="137160" anchor="ctr">
                    <a:solidFill>
                      <a:srgbClr val="F9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Наличие пузырного заноса в анамнезе</a:t>
                      </a:r>
                    </a:p>
                  </a:txBody>
                  <a:tcPr marL="137160" marR="137160" anchor="ctr">
                    <a:solidFill>
                      <a:srgbClr val="F9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Уровень ХГЧ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Очень высокая концентрация бета-ХГЧ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Размер опухоли</a:t>
                      </a:r>
                    </a:p>
                  </a:txBody>
                  <a:tcPr marL="137160" marR="137160" anchor="ctr">
                    <a:solidFill>
                      <a:srgbClr val="F9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Крупный tumour в полости матки</a:t>
                      </a:r>
                    </a:p>
                  </a:txBody>
                  <a:tcPr marL="137160" marR="137160" anchor="ctr">
                    <a:solidFill>
                      <a:srgbClr val="F9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Кисты яичников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Кисты размером более 6 см</a:t>
                      </a:r>
                    </a:p>
                  </a:txBody>
                  <a:tcPr marL="137160" marR="13716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Гипертиреоз</a:t>
                      </a:r>
                    </a:p>
                  </a:txBody>
                  <a:tcPr marL="137160" marR="137160" anchor="ctr">
                    <a:solidFill>
                      <a:srgbClr val="F9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1F2A24"/>
                          </a:solidFill>
                          <a:latin typeface="Corbel"/>
                        </a:rPr>
                        <a:t>Повышенная активность щитовидной железы</a:t>
                      </a:r>
                    </a:p>
                  </a:txBody>
                  <a:tcPr marL="137160" marR="137160" anchor="ctr">
                    <a:solidFill>
                      <a:srgbClr val="F9F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0080" y="1554480"/>
            <a:ext cx="128016" cy="3566160"/>
          </a:xfrm>
          <a:prstGeom prst="rect">
            <a:avLst/>
          </a:prstGeom>
          <a:solidFill>
            <a:srgbClr val="4F7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19" y="1463040"/>
            <a:ext cx="9631375" cy="2926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0">
                <a:solidFill>
                  <a:srgbClr val="1F2A24"/>
                </a:solidFill>
                <a:latin typeface="Constantia"/>
              </a:rPr>
              <a:t>Более 95 процентов женщин с гестационной трофобластической неоплазией достигают ремиссии, часто с сохранением фертильности.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19" y="4572000"/>
            <a:ext cx="8229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4F7F5A"/>
                </a:solidFill>
                <a:latin typeface="Corbel"/>
              </a:rPr>
              <a:t>BMJ Best Practice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19" y="5074920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5F6E64"/>
                </a:solidFill>
                <a:latin typeface="Corbel"/>
              </a:rPr>
              <a:t>Обзор по пузырному заносу,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19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F2A24"/>
                </a:solidFill>
                <a:latin typeface="Constantia"/>
              </a:rPr>
              <a:t>Ключевые выводы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19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1874519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4F7F5A"/>
                </a:solidFill>
                <a:latin typeface="Constantia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39" y="1874519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Пузырный занос — хромосомно аномальная беременность с риском злокачественного перерождения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20239" y="2597993"/>
            <a:ext cx="9631375" cy="13716"/>
          </a:xfrm>
          <a:prstGeom prst="rect">
            <a:avLst/>
          </a:prstGeom>
          <a:solidFill>
            <a:srgbClr val="5F6E6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2660903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4F7F5A"/>
                </a:solidFill>
                <a:latin typeface="Constantia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20239" y="2660903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Полный занос имеет существенно более высокий онкологический риск, чем частичный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20239" y="3384377"/>
            <a:ext cx="9631375" cy="13716"/>
          </a:xfrm>
          <a:prstGeom prst="rect">
            <a:avLst/>
          </a:prstGeom>
          <a:solidFill>
            <a:srgbClr val="5F6E6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" y="3447287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4F7F5A"/>
                </a:solidFill>
                <a:latin typeface="Constantia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20239" y="3447287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Вагинальное кровотечение и несоответствие размера матки сроку — основные клинические признаки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20239" y="4170761"/>
            <a:ext cx="9631375" cy="13716"/>
          </a:xfrm>
          <a:prstGeom prst="rect">
            <a:avLst/>
          </a:prstGeom>
          <a:solidFill>
            <a:srgbClr val="5F6E6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" y="4233672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4F7F5A"/>
                </a:solidFill>
                <a:latin typeface="Constant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20239" y="4233672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Диагностика строится на уровне ХГЧ, УЗИ и гистологическом подтверждении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20239" y="4957145"/>
            <a:ext cx="9631375" cy="13716"/>
          </a:xfrm>
          <a:prstGeom prst="rect">
            <a:avLst/>
          </a:prstGeom>
          <a:solidFill>
            <a:srgbClr val="5F6E64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5020056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4F7F5A"/>
                </a:solidFill>
                <a:latin typeface="Constantia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20239" y="5020056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1F2A24"/>
                </a:solidFill>
                <a:latin typeface="Corbel"/>
              </a:rPr>
              <a:t>Вакуумная аспирация — метод выбора для сохранения фертильности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B87903"/>
                </a:solidFill>
                <a:latin typeface="Corbel"/>
              </a:rPr>
              <a:t>Своевременная диагностика и корректное наблюдение обеспечивают благоприятный прогноз для большинства пациенток.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608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92608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1167567" y="292608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11857939" y="292608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92608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292608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11167567" y="6524244"/>
            <a:ext cx="731520" cy="41148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857939" y="5833872"/>
            <a:ext cx="41148" cy="731520"/>
          </a:xfrm>
          <a:prstGeom prst="rect">
            <a:avLst/>
          </a:prstGeom>
          <a:solidFill>
            <a:srgbClr val="B8790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658368"/>
            <a:ext cx="1097280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4000" b="1">
                <a:solidFill>
                  <a:srgbClr val="4F7F5A"/>
                </a:solidFill>
                <a:latin typeface="Constantia"/>
              </a:rPr>
              <a:t>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39" y="713232"/>
            <a:ext cx="9631375" cy="9144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1">
                <a:solidFill>
                  <a:srgbClr val="1F2A24"/>
                </a:solidFill>
                <a:latin typeface="Constantia"/>
              </a:rPr>
              <a:t>Источники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Пузырный занос: виды, диагностика и лечение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37215" y="635508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ct val="105000"/>
              </a:lnSpc>
            </a:pPr>
            <a:r>
              <a:rPr sz="1100" b="0">
                <a:solidFill>
                  <a:srgbClr val="5F6E64"/>
                </a:solidFill>
                <a:latin typeface="Corbel"/>
              </a:rPr>
              <a:t>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1783080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4F7F5A"/>
                </a:solidFill>
                <a:latin typeface="Constantia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1783080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F6E64"/>
                </a:solidFill>
                <a:latin typeface="Corbel"/>
              </a:rPr>
              <a:t>BMJ Best Practice. Molar pregnancies. 2026. bestpractice.bmj.com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200960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4F7F5A"/>
                </a:solidFill>
                <a:latin typeface="Constantia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2200960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F6E64"/>
                </a:solidFill>
                <a:latin typeface="Corbel"/>
              </a:rPr>
              <a:t>Merck Manuals. Gestational Trophoblastic Disease. 2023. merckmanuals.com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2618841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4F7F5A"/>
                </a:solidFill>
                <a:latin typeface="Constantia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2618841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F6E64"/>
                </a:solidFill>
                <a:latin typeface="Corbel"/>
              </a:rPr>
              <a:t>MyHealth Alberta. Molar Pregnancy - Condition Basics. 2025. myhealth.alberta.ca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3036722"/>
            <a:ext cx="411480" cy="4178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1">
                <a:solidFill>
                  <a:srgbClr val="4F7F5A"/>
                </a:solidFill>
                <a:latin typeface="Constantia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036722"/>
            <a:ext cx="10408615" cy="36301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5F6E64"/>
                </a:solidFill>
                <a:latin typeface="Corbel"/>
              </a:rPr>
              <a:t>National Cancer Institute. Tratamiento de la enfermedad trofoblástica de la gestación. 2026. cancer.gov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onstant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2008</Words>
  <Application>Microsoft Office PowerPoint</Application>
  <PresentationFormat>Широкоэкранный</PresentationFormat>
  <Paragraphs>203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Constantia</vt:lpstr>
      <vt:lpstr>Corbel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2026-10-06T12:56:28Z</dcterms:modified>
  <cp:category/>
</cp:coreProperties>
</file>