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Hortensia" charset="1" panose="03020502040605060504"/>
      <p:regular r:id="rId17"/>
    </p:embeddedFont>
    <p:embeddedFont>
      <p:font typeface="Bryndan Write" charset="1" panose="02000503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2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4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11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8.png" Type="http://schemas.openxmlformats.org/officeDocument/2006/relationships/image"/><Relationship Id="rId9" Target="../media/image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21.png" Type="http://schemas.openxmlformats.org/officeDocument/2006/relationships/image"/><Relationship Id="rId14" Target="../media/image22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8.png" Type="http://schemas.openxmlformats.org/officeDocument/2006/relationships/image"/><Relationship Id="rId7" Target="../media/image19.png" Type="http://schemas.openxmlformats.org/officeDocument/2006/relationships/image"/><Relationship Id="rId8" Target="../media/image20.svg" Type="http://schemas.openxmlformats.org/officeDocument/2006/relationships/image"/><Relationship Id="rId9" Target="../media/image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3.png" Type="http://schemas.openxmlformats.org/officeDocument/2006/relationships/image"/><Relationship Id="rId12" Target="../media/image10.png" Type="http://schemas.openxmlformats.org/officeDocument/2006/relationships/image"/><Relationship Id="rId13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3.pn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2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5.png" Type="http://schemas.openxmlformats.org/officeDocument/2006/relationships/image"/><Relationship Id="rId5" Target="../media/image26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13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7.pn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png" Type="http://schemas.openxmlformats.org/officeDocument/2006/relationships/image"/><Relationship Id="rId11" Target="../media/image9.png" Type="http://schemas.openxmlformats.org/officeDocument/2006/relationships/image"/><Relationship Id="rId12" Target="../media/image10.png" Type="http://schemas.openxmlformats.org/officeDocument/2006/relationships/image"/><Relationship Id="rId13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8.png" Type="http://schemas.openxmlformats.org/officeDocument/2006/relationships/image"/><Relationship Id="rId7" Target="../media/image29.png" Type="http://schemas.openxmlformats.org/officeDocument/2006/relationships/image"/><Relationship Id="rId8" Target="../media/image6.png" Type="http://schemas.openxmlformats.org/officeDocument/2006/relationships/image"/><Relationship Id="rId9" Target="../media/image7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.png" Type="http://schemas.openxmlformats.org/officeDocument/2006/relationships/image"/><Relationship Id="rId11" Target="../media/image11.sv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0.png" Type="http://schemas.openxmlformats.org/officeDocument/2006/relationships/image"/><Relationship Id="rId5" Target="../media/image16.png" Type="http://schemas.openxmlformats.org/officeDocument/2006/relationships/image"/><Relationship Id="rId6" Target="../media/image6.png" Type="http://schemas.openxmlformats.org/officeDocument/2006/relationships/image"/><Relationship Id="rId7" Target="../media/image7.svg" Type="http://schemas.openxmlformats.org/officeDocument/2006/relationships/image"/><Relationship Id="rId8" Target="../media/image9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5.png" Type="http://schemas.openxmlformats.org/officeDocument/2006/relationships/image"/><Relationship Id="rId12" Target="../media/image15.png" Type="http://schemas.openxmlformats.org/officeDocument/2006/relationships/image"/><Relationship Id="rId13" Target="../media/image9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5923" y="908306"/>
            <a:ext cx="17416155" cy="8921270"/>
            <a:chOff x="0" y="0"/>
            <a:chExt cx="23221540" cy="118950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1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8519822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1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-2791481">
            <a:off x="1450039" y="874075"/>
            <a:ext cx="8728212" cy="8989731"/>
          </a:xfrm>
          <a:custGeom>
            <a:avLst/>
            <a:gdLst/>
            <a:ahLst/>
            <a:cxnLst/>
            <a:rect r="r" b="b" t="t" l="l"/>
            <a:pathLst>
              <a:path h="8989731" w="8728212">
                <a:moveTo>
                  <a:pt x="0" y="0"/>
                </a:moveTo>
                <a:lnTo>
                  <a:pt x="8728211" y="0"/>
                </a:lnTo>
                <a:lnTo>
                  <a:pt x="8728211" y="8989731"/>
                </a:lnTo>
                <a:lnTo>
                  <a:pt x="0" y="89897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336515" y="45896"/>
            <a:ext cx="8701432" cy="11582605"/>
          </a:xfrm>
          <a:custGeom>
            <a:avLst/>
            <a:gdLst/>
            <a:ahLst/>
            <a:cxnLst/>
            <a:rect r="r" b="b" t="t" l="l"/>
            <a:pathLst>
              <a:path h="11582605" w="8701432">
                <a:moveTo>
                  <a:pt x="0" y="0"/>
                </a:moveTo>
                <a:lnTo>
                  <a:pt x="8701433" y="0"/>
                </a:lnTo>
                <a:lnTo>
                  <a:pt x="8701433" y="11582605"/>
                </a:lnTo>
                <a:lnTo>
                  <a:pt x="0" y="115826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876933" y="348477"/>
            <a:ext cx="1540479" cy="1450851"/>
          </a:xfrm>
          <a:custGeom>
            <a:avLst/>
            <a:gdLst/>
            <a:ahLst/>
            <a:cxnLst/>
            <a:rect r="r" b="b" t="t" l="l"/>
            <a:pathLst>
              <a:path h="1450851" w="1540479">
                <a:moveTo>
                  <a:pt x="0" y="0"/>
                </a:moveTo>
                <a:lnTo>
                  <a:pt x="1540479" y="0"/>
                </a:lnTo>
                <a:lnTo>
                  <a:pt x="1540479" y="1450851"/>
                </a:lnTo>
                <a:lnTo>
                  <a:pt x="0" y="14508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144000" y="8430538"/>
            <a:ext cx="1540479" cy="1450851"/>
          </a:xfrm>
          <a:custGeom>
            <a:avLst/>
            <a:gdLst/>
            <a:ahLst/>
            <a:cxnLst/>
            <a:rect r="r" b="b" t="t" l="l"/>
            <a:pathLst>
              <a:path h="1450851" w="1540479">
                <a:moveTo>
                  <a:pt x="0" y="0"/>
                </a:moveTo>
                <a:lnTo>
                  <a:pt x="1540479" y="0"/>
                </a:lnTo>
                <a:lnTo>
                  <a:pt x="1540479" y="1450851"/>
                </a:lnTo>
                <a:lnTo>
                  <a:pt x="0" y="145085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169385">
            <a:off x="1085180" y="7653948"/>
            <a:ext cx="923209" cy="2134587"/>
          </a:xfrm>
          <a:custGeom>
            <a:avLst/>
            <a:gdLst/>
            <a:ahLst/>
            <a:cxnLst/>
            <a:rect r="r" b="b" t="t" l="l"/>
            <a:pathLst>
              <a:path h="2134587" w="923209">
                <a:moveTo>
                  <a:pt x="0" y="0"/>
                </a:moveTo>
                <a:lnTo>
                  <a:pt x="923209" y="0"/>
                </a:lnTo>
                <a:lnTo>
                  <a:pt x="923209" y="2134587"/>
                </a:lnTo>
                <a:lnTo>
                  <a:pt x="0" y="21345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875873">
            <a:off x="10057625" y="474281"/>
            <a:ext cx="1253708" cy="1993969"/>
          </a:xfrm>
          <a:custGeom>
            <a:avLst/>
            <a:gdLst/>
            <a:ahLst/>
            <a:cxnLst/>
            <a:rect r="r" b="b" t="t" l="l"/>
            <a:pathLst>
              <a:path h="1993969" w="1253708">
                <a:moveTo>
                  <a:pt x="0" y="0"/>
                </a:moveTo>
                <a:lnTo>
                  <a:pt x="1253708" y="0"/>
                </a:lnTo>
                <a:lnTo>
                  <a:pt x="1253708" y="1993969"/>
                </a:lnTo>
                <a:lnTo>
                  <a:pt x="0" y="199396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32470" y="2281287"/>
            <a:ext cx="504654" cy="478963"/>
          </a:xfrm>
          <a:custGeom>
            <a:avLst/>
            <a:gdLst/>
            <a:ahLst/>
            <a:cxnLst/>
            <a:rect r="r" b="b" t="t" l="l"/>
            <a:pathLst>
              <a:path h="478963" w="504654">
                <a:moveTo>
                  <a:pt x="0" y="0"/>
                </a:moveTo>
                <a:lnTo>
                  <a:pt x="504654" y="0"/>
                </a:lnTo>
                <a:lnTo>
                  <a:pt x="504654" y="478962"/>
                </a:lnTo>
                <a:lnTo>
                  <a:pt x="0" y="47896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524046" y="6699916"/>
            <a:ext cx="352887" cy="334922"/>
          </a:xfrm>
          <a:custGeom>
            <a:avLst/>
            <a:gdLst/>
            <a:ahLst/>
            <a:cxnLst/>
            <a:rect r="r" b="b" t="t" l="l"/>
            <a:pathLst>
              <a:path h="334922" w="352887">
                <a:moveTo>
                  <a:pt x="0" y="0"/>
                </a:moveTo>
                <a:lnTo>
                  <a:pt x="352887" y="0"/>
                </a:lnTo>
                <a:lnTo>
                  <a:pt x="352887" y="334922"/>
                </a:lnTo>
                <a:lnTo>
                  <a:pt x="0" y="33492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258324" y="9546467"/>
            <a:ext cx="352887" cy="334922"/>
          </a:xfrm>
          <a:custGeom>
            <a:avLst/>
            <a:gdLst/>
            <a:ahLst/>
            <a:cxnLst/>
            <a:rect r="r" b="b" t="t" l="l"/>
            <a:pathLst>
              <a:path h="334922" w="352887">
                <a:moveTo>
                  <a:pt x="0" y="0"/>
                </a:moveTo>
                <a:lnTo>
                  <a:pt x="352887" y="0"/>
                </a:lnTo>
                <a:lnTo>
                  <a:pt x="352887" y="334922"/>
                </a:lnTo>
                <a:lnTo>
                  <a:pt x="0" y="33492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2078625" y="2594054"/>
            <a:ext cx="352887" cy="334922"/>
          </a:xfrm>
          <a:custGeom>
            <a:avLst/>
            <a:gdLst/>
            <a:ahLst/>
            <a:cxnLst/>
            <a:rect r="r" b="b" t="t" l="l"/>
            <a:pathLst>
              <a:path h="334922" w="352887">
                <a:moveTo>
                  <a:pt x="0" y="0"/>
                </a:moveTo>
                <a:lnTo>
                  <a:pt x="352888" y="0"/>
                </a:lnTo>
                <a:lnTo>
                  <a:pt x="352888" y="334922"/>
                </a:lnTo>
                <a:lnTo>
                  <a:pt x="0" y="33492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967556" y="906441"/>
            <a:ext cx="470790" cy="446822"/>
          </a:xfrm>
          <a:custGeom>
            <a:avLst/>
            <a:gdLst/>
            <a:ahLst/>
            <a:cxnLst/>
            <a:rect r="r" b="b" t="t" l="l"/>
            <a:pathLst>
              <a:path h="446822" w="470790">
                <a:moveTo>
                  <a:pt x="0" y="0"/>
                </a:moveTo>
                <a:lnTo>
                  <a:pt x="470790" y="0"/>
                </a:lnTo>
                <a:lnTo>
                  <a:pt x="470790" y="446822"/>
                </a:lnTo>
                <a:lnTo>
                  <a:pt x="0" y="44682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7259300" y="8923378"/>
            <a:ext cx="352887" cy="334922"/>
          </a:xfrm>
          <a:custGeom>
            <a:avLst/>
            <a:gdLst/>
            <a:ahLst/>
            <a:cxnLst/>
            <a:rect r="r" b="b" t="t" l="l"/>
            <a:pathLst>
              <a:path h="334922" w="352887">
                <a:moveTo>
                  <a:pt x="0" y="0"/>
                </a:moveTo>
                <a:lnTo>
                  <a:pt x="352887" y="0"/>
                </a:lnTo>
                <a:lnTo>
                  <a:pt x="352887" y="334922"/>
                </a:lnTo>
                <a:lnTo>
                  <a:pt x="0" y="33492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413570" y="3522249"/>
            <a:ext cx="7307580" cy="32221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78"/>
              </a:lnSpc>
            </a:pPr>
            <a:r>
              <a:rPr lang="en-US" sz="9270">
                <a:solidFill>
                  <a:srgbClr val="000000"/>
                </a:solidFill>
                <a:latin typeface="Hortensia"/>
                <a:ea typeface="Hortensia"/>
                <a:cs typeface="Hortensia"/>
                <a:sym typeface="Hortensia"/>
              </a:rPr>
              <a:t>Перенашивание</a:t>
            </a:r>
          </a:p>
          <a:p>
            <a:pPr algn="ctr">
              <a:lnSpc>
                <a:spcPts val="12978"/>
              </a:lnSpc>
              <a:spcBef>
                <a:spcPct val="0"/>
              </a:spcBef>
            </a:pPr>
            <a:r>
              <a:rPr lang="en-US" sz="9270">
                <a:solidFill>
                  <a:srgbClr val="000000"/>
                </a:solidFill>
                <a:latin typeface="Hortensia"/>
                <a:ea typeface="Hortensia"/>
                <a:cs typeface="Hortensia"/>
                <a:sym typeface="Hortensia"/>
              </a:rPr>
              <a:t>беременности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5923" y="682865"/>
            <a:ext cx="17416155" cy="8921270"/>
            <a:chOff x="0" y="0"/>
            <a:chExt cx="23221540" cy="118950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8519822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-2791481">
            <a:off x="10166534" y="-332981"/>
            <a:ext cx="12672289" cy="13051983"/>
          </a:xfrm>
          <a:custGeom>
            <a:avLst/>
            <a:gdLst/>
            <a:ahLst/>
            <a:cxnLst/>
            <a:rect r="r" b="b" t="t" l="l"/>
            <a:pathLst>
              <a:path h="13051983" w="12672289">
                <a:moveTo>
                  <a:pt x="0" y="0"/>
                </a:moveTo>
                <a:lnTo>
                  <a:pt x="12672288" y="0"/>
                </a:lnTo>
                <a:lnTo>
                  <a:pt x="12672288" y="13051983"/>
                </a:lnTo>
                <a:lnTo>
                  <a:pt x="0" y="130519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614419" y="-120541"/>
            <a:ext cx="6812433" cy="11237003"/>
          </a:xfrm>
          <a:custGeom>
            <a:avLst/>
            <a:gdLst/>
            <a:ahLst/>
            <a:cxnLst/>
            <a:rect r="r" b="b" t="t" l="l"/>
            <a:pathLst>
              <a:path h="11237003" w="6812433">
                <a:moveTo>
                  <a:pt x="0" y="0"/>
                </a:moveTo>
                <a:lnTo>
                  <a:pt x="6812433" y="0"/>
                </a:lnTo>
                <a:lnTo>
                  <a:pt x="6812433" y="11237003"/>
                </a:lnTo>
                <a:lnTo>
                  <a:pt x="0" y="112370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403668" y="1572118"/>
            <a:ext cx="1943715" cy="1830626"/>
          </a:xfrm>
          <a:custGeom>
            <a:avLst/>
            <a:gdLst/>
            <a:ahLst/>
            <a:cxnLst/>
            <a:rect r="r" b="b" t="t" l="l"/>
            <a:pathLst>
              <a:path h="1830626" w="1943715">
                <a:moveTo>
                  <a:pt x="0" y="0"/>
                </a:moveTo>
                <a:lnTo>
                  <a:pt x="1943715" y="0"/>
                </a:lnTo>
                <a:lnTo>
                  <a:pt x="1943715" y="1830627"/>
                </a:lnTo>
                <a:lnTo>
                  <a:pt x="0" y="18306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028700" y="8681924"/>
            <a:ext cx="1223965" cy="1152753"/>
          </a:xfrm>
          <a:custGeom>
            <a:avLst/>
            <a:gdLst/>
            <a:ahLst/>
            <a:cxnLst/>
            <a:rect r="r" b="b" t="t" l="l"/>
            <a:pathLst>
              <a:path h="1152753" w="1223965">
                <a:moveTo>
                  <a:pt x="1223965" y="0"/>
                </a:moveTo>
                <a:lnTo>
                  <a:pt x="0" y="0"/>
                </a:lnTo>
                <a:lnTo>
                  <a:pt x="0" y="1152752"/>
                </a:lnTo>
                <a:lnTo>
                  <a:pt x="1223965" y="1152752"/>
                </a:lnTo>
                <a:lnTo>
                  <a:pt x="1223965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875873">
            <a:off x="10092720" y="6743903"/>
            <a:ext cx="1536085" cy="2443078"/>
          </a:xfrm>
          <a:custGeom>
            <a:avLst/>
            <a:gdLst/>
            <a:ahLst/>
            <a:cxnLst/>
            <a:rect r="r" b="b" t="t" l="l"/>
            <a:pathLst>
              <a:path h="2443078" w="1536085">
                <a:moveTo>
                  <a:pt x="0" y="0"/>
                </a:moveTo>
                <a:lnTo>
                  <a:pt x="1536085" y="0"/>
                </a:lnTo>
                <a:lnTo>
                  <a:pt x="1536085" y="2443077"/>
                </a:lnTo>
                <a:lnTo>
                  <a:pt x="0" y="244307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1697495">
            <a:off x="-543232" y="183368"/>
            <a:ext cx="2499950" cy="4830822"/>
          </a:xfrm>
          <a:custGeom>
            <a:avLst/>
            <a:gdLst/>
            <a:ahLst/>
            <a:cxnLst/>
            <a:rect r="r" b="b" t="t" l="l"/>
            <a:pathLst>
              <a:path h="4830822" w="2499950">
                <a:moveTo>
                  <a:pt x="0" y="0"/>
                </a:moveTo>
                <a:lnTo>
                  <a:pt x="2499950" y="0"/>
                </a:lnTo>
                <a:lnTo>
                  <a:pt x="2499950" y="4830822"/>
                </a:lnTo>
                <a:lnTo>
                  <a:pt x="0" y="483082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640683" y="520940"/>
            <a:ext cx="7118378" cy="15742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978"/>
              </a:lnSpc>
              <a:spcBef>
                <a:spcPct val="0"/>
              </a:spcBef>
            </a:pPr>
            <a:r>
              <a:rPr lang="en-US" sz="9270">
                <a:solidFill>
                  <a:srgbClr val="94544C"/>
                </a:solidFill>
                <a:latin typeface="Hortensia"/>
                <a:ea typeface="Hortensia"/>
                <a:cs typeface="Hortensia"/>
                <a:sym typeface="Hortensia"/>
              </a:rPr>
              <a:t>Понятие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08740" y="2012320"/>
            <a:ext cx="7929606" cy="677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Перенашивание беременности — это состояние, при котором беременность продолжается дольше установленного срока и сопровождается признаками перезрелости плода и изменениями плаценты.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Нормальная продолжительность беременности составляет примерно 40 недель.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Переношенной обычно считают беременность, продолжающуюся 42 недели и более (294 дня) от первого дня последней менструации.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Беременность сроком 41 неделя и 6 дней называют поздним доношенным сроком. Риски уже могут повышаться, хотя это ещё не перенашивание в строгом смысле.</a:t>
            </a:r>
          </a:p>
          <a:p>
            <a:pPr algn="ctr">
              <a:lnSpc>
                <a:spcPts val="3959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9261902" y="9341120"/>
            <a:ext cx="352887" cy="334922"/>
          </a:xfrm>
          <a:custGeom>
            <a:avLst/>
            <a:gdLst/>
            <a:ahLst/>
            <a:cxnLst/>
            <a:rect r="r" b="b" t="t" l="l"/>
            <a:pathLst>
              <a:path h="334922" w="352887">
                <a:moveTo>
                  <a:pt x="0" y="0"/>
                </a:moveTo>
                <a:lnTo>
                  <a:pt x="352888" y="0"/>
                </a:lnTo>
                <a:lnTo>
                  <a:pt x="352888" y="334922"/>
                </a:lnTo>
                <a:lnTo>
                  <a:pt x="0" y="33492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06743" y="7477304"/>
            <a:ext cx="352887" cy="334922"/>
          </a:xfrm>
          <a:custGeom>
            <a:avLst/>
            <a:gdLst/>
            <a:ahLst/>
            <a:cxnLst/>
            <a:rect r="r" b="b" t="t" l="l"/>
            <a:pathLst>
              <a:path h="334922" w="352887">
                <a:moveTo>
                  <a:pt x="0" y="0"/>
                </a:moveTo>
                <a:lnTo>
                  <a:pt x="352887" y="0"/>
                </a:lnTo>
                <a:lnTo>
                  <a:pt x="352887" y="334922"/>
                </a:lnTo>
                <a:lnTo>
                  <a:pt x="0" y="33492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266739" y="997200"/>
            <a:ext cx="594024" cy="563782"/>
          </a:xfrm>
          <a:custGeom>
            <a:avLst/>
            <a:gdLst/>
            <a:ahLst/>
            <a:cxnLst/>
            <a:rect r="r" b="b" t="t" l="l"/>
            <a:pathLst>
              <a:path h="563782" w="594024">
                <a:moveTo>
                  <a:pt x="0" y="0"/>
                </a:moveTo>
                <a:lnTo>
                  <a:pt x="594023" y="0"/>
                </a:lnTo>
                <a:lnTo>
                  <a:pt x="594023" y="563782"/>
                </a:lnTo>
                <a:lnTo>
                  <a:pt x="0" y="56378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3321457" y="8708391"/>
            <a:ext cx="489761" cy="464828"/>
          </a:xfrm>
          <a:custGeom>
            <a:avLst/>
            <a:gdLst/>
            <a:ahLst/>
            <a:cxnLst/>
            <a:rect r="r" b="b" t="t" l="l"/>
            <a:pathLst>
              <a:path h="464828" w="489761">
                <a:moveTo>
                  <a:pt x="0" y="0"/>
                </a:moveTo>
                <a:lnTo>
                  <a:pt x="489762" y="0"/>
                </a:lnTo>
                <a:lnTo>
                  <a:pt x="489762" y="464828"/>
                </a:lnTo>
                <a:lnTo>
                  <a:pt x="0" y="46482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407423" y="682865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1"/>
                </a:lnTo>
                <a:lnTo>
                  <a:pt x="0" y="30025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83187" y="3551728"/>
            <a:ext cx="480040" cy="455602"/>
          </a:xfrm>
          <a:custGeom>
            <a:avLst/>
            <a:gdLst/>
            <a:ahLst/>
            <a:cxnLst/>
            <a:rect r="r" b="b" t="t" l="l"/>
            <a:pathLst>
              <a:path h="455602" w="480040">
                <a:moveTo>
                  <a:pt x="0" y="0"/>
                </a:moveTo>
                <a:lnTo>
                  <a:pt x="480040" y="0"/>
                </a:lnTo>
                <a:lnTo>
                  <a:pt x="480040" y="455602"/>
                </a:lnTo>
                <a:lnTo>
                  <a:pt x="0" y="45560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4101" y="835557"/>
            <a:ext cx="17416155" cy="8921270"/>
            <a:chOff x="0" y="0"/>
            <a:chExt cx="23221540" cy="118950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8519822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-4561002" y="-507923"/>
            <a:ext cx="12672289" cy="13051983"/>
          </a:xfrm>
          <a:custGeom>
            <a:avLst/>
            <a:gdLst/>
            <a:ahLst/>
            <a:cxnLst/>
            <a:rect r="r" b="b" t="t" l="l"/>
            <a:pathLst>
              <a:path h="13051983" w="12672289">
                <a:moveTo>
                  <a:pt x="0" y="0"/>
                </a:moveTo>
                <a:lnTo>
                  <a:pt x="12672288" y="0"/>
                </a:lnTo>
                <a:lnTo>
                  <a:pt x="12672288" y="13051983"/>
                </a:lnTo>
                <a:lnTo>
                  <a:pt x="0" y="130519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5832" y="0"/>
            <a:ext cx="7049147" cy="11579708"/>
          </a:xfrm>
          <a:custGeom>
            <a:avLst/>
            <a:gdLst/>
            <a:ahLst/>
            <a:cxnLst/>
            <a:rect r="r" b="b" t="t" l="l"/>
            <a:pathLst>
              <a:path h="11579708" w="7049147">
                <a:moveTo>
                  <a:pt x="0" y="0"/>
                </a:moveTo>
                <a:lnTo>
                  <a:pt x="7049147" y="0"/>
                </a:lnTo>
                <a:lnTo>
                  <a:pt x="7049147" y="11579708"/>
                </a:lnTo>
                <a:lnTo>
                  <a:pt x="0" y="115797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302178" y="470930"/>
            <a:ext cx="8184277" cy="2388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70"/>
              </a:lnSpc>
              <a:spcBef>
                <a:spcPct val="0"/>
              </a:spcBef>
            </a:pPr>
            <a:r>
              <a:rPr lang="en-US" sz="9270">
                <a:solidFill>
                  <a:srgbClr val="94544C"/>
                </a:solidFill>
                <a:latin typeface="Hortensia"/>
                <a:ea typeface="Hortensia"/>
                <a:cs typeface="Hortensia"/>
                <a:sym typeface="Hortensia"/>
              </a:rPr>
              <a:t>Причины и факторы риска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6281475" y="4365564"/>
            <a:ext cx="1512277" cy="1424290"/>
          </a:xfrm>
          <a:custGeom>
            <a:avLst/>
            <a:gdLst/>
            <a:ahLst/>
            <a:cxnLst/>
            <a:rect r="r" b="b" t="t" l="l"/>
            <a:pathLst>
              <a:path h="1424290" w="1512277">
                <a:moveTo>
                  <a:pt x="0" y="0"/>
                </a:moveTo>
                <a:lnTo>
                  <a:pt x="1512278" y="0"/>
                </a:lnTo>
                <a:lnTo>
                  <a:pt x="1512278" y="1424290"/>
                </a:lnTo>
                <a:lnTo>
                  <a:pt x="0" y="14242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6900860" y="8877633"/>
            <a:ext cx="1223965" cy="1152753"/>
          </a:xfrm>
          <a:custGeom>
            <a:avLst/>
            <a:gdLst/>
            <a:ahLst/>
            <a:cxnLst/>
            <a:rect r="r" b="b" t="t" l="l"/>
            <a:pathLst>
              <a:path h="1152753" w="1223965">
                <a:moveTo>
                  <a:pt x="1223965" y="0"/>
                </a:moveTo>
                <a:lnTo>
                  <a:pt x="0" y="0"/>
                </a:lnTo>
                <a:lnTo>
                  <a:pt x="0" y="1152753"/>
                </a:lnTo>
                <a:lnTo>
                  <a:pt x="1223965" y="1152753"/>
                </a:lnTo>
                <a:lnTo>
                  <a:pt x="1223965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590305">
            <a:off x="7249026" y="602186"/>
            <a:ext cx="1186097" cy="2656621"/>
          </a:xfrm>
          <a:custGeom>
            <a:avLst/>
            <a:gdLst/>
            <a:ahLst/>
            <a:cxnLst/>
            <a:rect r="r" b="b" t="t" l="l"/>
            <a:pathLst>
              <a:path h="2656621" w="1186097">
                <a:moveTo>
                  <a:pt x="0" y="0"/>
                </a:moveTo>
                <a:lnTo>
                  <a:pt x="1186098" y="0"/>
                </a:lnTo>
                <a:lnTo>
                  <a:pt x="1186098" y="2656621"/>
                </a:lnTo>
                <a:lnTo>
                  <a:pt x="0" y="265662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-3229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1493334">
            <a:off x="15945051" y="7913533"/>
            <a:ext cx="1438900" cy="2689534"/>
          </a:xfrm>
          <a:custGeom>
            <a:avLst/>
            <a:gdLst/>
            <a:ahLst/>
            <a:cxnLst/>
            <a:rect r="r" b="b" t="t" l="l"/>
            <a:pathLst>
              <a:path h="2689534" w="1438900">
                <a:moveTo>
                  <a:pt x="0" y="0"/>
                </a:moveTo>
                <a:lnTo>
                  <a:pt x="1438900" y="0"/>
                </a:lnTo>
                <a:lnTo>
                  <a:pt x="1438900" y="2689534"/>
                </a:lnTo>
                <a:lnTo>
                  <a:pt x="0" y="268953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8587556" y="3796268"/>
            <a:ext cx="8833084" cy="467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Точные причины перенашивания беременности не всегда удаётся установить. Возможные факторы: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Гормональные нарушения 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Эндокринные заболевания 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Нарушения со стороны центральной нервной системы, влияющие на регуляцию родов.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Наследственная предрасположенность 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Ошибочное определение срока беременности </a:t>
            </a:r>
          </a:p>
          <a:p>
            <a:pPr algn="ctr">
              <a:lnSpc>
                <a:spcPts val="3959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8846988" y="746809"/>
            <a:ext cx="594024" cy="563782"/>
          </a:xfrm>
          <a:custGeom>
            <a:avLst/>
            <a:gdLst/>
            <a:ahLst/>
            <a:cxnLst/>
            <a:rect r="r" b="b" t="t" l="l"/>
            <a:pathLst>
              <a:path h="563782" w="594024">
                <a:moveTo>
                  <a:pt x="0" y="0"/>
                </a:moveTo>
                <a:lnTo>
                  <a:pt x="594024" y="0"/>
                </a:lnTo>
                <a:lnTo>
                  <a:pt x="594024" y="563782"/>
                </a:lnTo>
                <a:lnTo>
                  <a:pt x="0" y="56378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7037614" y="2421436"/>
            <a:ext cx="448841" cy="425991"/>
          </a:xfrm>
          <a:custGeom>
            <a:avLst/>
            <a:gdLst/>
            <a:ahLst/>
            <a:cxnLst/>
            <a:rect r="r" b="b" t="t" l="l"/>
            <a:pathLst>
              <a:path h="425991" w="448841">
                <a:moveTo>
                  <a:pt x="0" y="0"/>
                </a:moveTo>
                <a:lnTo>
                  <a:pt x="448841" y="0"/>
                </a:lnTo>
                <a:lnTo>
                  <a:pt x="448841" y="425990"/>
                </a:lnTo>
                <a:lnTo>
                  <a:pt x="0" y="42599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111286" y="7522644"/>
            <a:ext cx="448841" cy="425991"/>
          </a:xfrm>
          <a:custGeom>
            <a:avLst/>
            <a:gdLst/>
            <a:ahLst/>
            <a:cxnLst/>
            <a:rect r="r" b="b" t="t" l="l"/>
            <a:pathLst>
              <a:path h="425991" w="448841">
                <a:moveTo>
                  <a:pt x="0" y="0"/>
                </a:moveTo>
                <a:lnTo>
                  <a:pt x="448841" y="0"/>
                </a:lnTo>
                <a:lnTo>
                  <a:pt x="448841" y="425991"/>
                </a:lnTo>
                <a:lnTo>
                  <a:pt x="0" y="4259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262378" y="978840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1"/>
                </a:lnTo>
                <a:lnTo>
                  <a:pt x="0" y="30025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287732" y="9090629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0"/>
                </a:lnTo>
                <a:lnTo>
                  <a:pt x="0" y="3002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109660" y="9454010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7" y="0"/>
                </a:lnTo>
                <a:lnTo>
                  <a:pt x="316357" y="300250"/>
                </a:lnTo>
                <a:lnTo>
                  <a:pt x="0" y="3002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-511779" y="835557"/>
            <a:ext cx="1540479" cy="1450851"/>
          </a:xfrm>
          <a:custGeom>
            <a:avLst/>
            <a:gdLst/>
            <a:ahLst/>
            <a:cxnLst/>
            <a:rect r="r" b="b" t="t" l="l"/>
            <a:pathLst>
              <a:path h="1450851" w="1540479">
                <a:moveTo>
                  <a:pt x="0" y="0"/>
                </a:moveTo>
                <a:lnTo>
                  <a:pt x="1540479" y="0"/>
                </a:lnTo>
                <a:lnTo>
                  <a:pt x="1540479" y="1450850"/>
                </a:lnTo>
                <a:lnTo>
                  <a:pt x="0" y="14508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5923" y="682865"/>
            <a:ext cx="17416155" cy="8921270"/>
            <a:chOff x="0" y="0"/>
            <a:chExt cx="23221540" cy="118950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8519822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322296" y="4491672"/>
            <a:ext cx="4608576" cy="8229600"/>
          </a:xfrm>
          <a:custGeom>
            <a:avLst/>
            <a:gdLst/>
            <a:ahLst/>
            <a:cxnLst/>
            <a:rect r="r" b="b" t="t" l="l"/>
            <a:pathLst>
              <a:path h="8229600" w="4608576">
                <a:moveTo>
                  <a:pt x="0" y="0"/>
                </a:moveTo>
                <a:lnTo>
                  <a:pt x="4608576" y="0"/>
                </a:lnTo>
                <a:lnTo>
                  <a:pt x="460857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633322" y="4133819"/>
            <a:ext cx="10066789" cy="8229600"/>
          </a:xfrm>
          <a:custGeom>
            <a:avLst/>
            <a:gdLst/>
            <a:ahLst/>
            <a:cxnLst/>
            <a:rect r="r" b="b" t="t" l="l"/>
            <a:pathLst>
              <a:path h="8229600" w="10066789">
                <a:moveTo>
                  <a:pt x="0" y="0"/>
                </a:moveTo>
                <a:lnTo>
                  <a:pt x="10066789" y="0"/>
                </a:lnTo>
                <a:lnTo>
                  <a:pt x="1006678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791309"/>
            <a:ext cx="8115300" cy="3559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70"/>
              </a:lnSpc>
              <a:spcBef>
                <a:spcPct val="0"/>
              </a:spcBef>
            </a:pPr>
            <a:r>
              <a:rPr lang="en-US" sz="9270">
                <a:solidFill>
                  <a:srgbClr val="94544C"/>
                </a:solidFill>
                <a:latin typeface="Hortensia"/>
                <a:ea typeface="Hortensia"/>
                <a:cs typeface="Hortensia"/>
                <a:sym typeface="Hortensia"/>
              </a:rPr>
              <a:t>Что происходит с плацентой</a:t>
            </a:r>
            <a:r>
              <a:rPr lang="en-US" sz="9270">
                <a:solidFill>
                  <a:srgbClr val="94544C"/>
                </a:solidFill>
                <a:latin typeface="Hortensia"/>
                <a:ea typeface="Hortensia"/>
                <a:cs typeface="Hortensia"/>
                <a:sym typeface="Hortensia"/>
              </a:rPr>
              <a:t> и плодом?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733700" y="743896"/>
            <a:ext cx="7118378" cy="7844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При продолжении</a:t>
            </a: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 беременности после предполагаемого срока могут возникать изменения, связанные с уменьшением функциональных резервов плаценты.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Плацента: может снижаться её способность обеспечивать плод кислородом и питательными веществами.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Околоплодные воды: их количество может уменьшаться.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Плод: повышается риск кислородного голодания (гипоксии).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Рост плода: ребёнок может стать крупным, что затрудняет прохождение через родовые пути.</a:t>
            </a:r>
          </a:p>
          <a:p>
            <a:pPr algn="l">
              <a:lnSpc>
                <a:spcPts val="4139"/>
              </a:lnSpc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Эти изменения возникают не у каждой женщины, но требуют наблюдения за состоянием плода</a:t>
            </a:r>
          </a:p>
          <a:p>
            <a:pPr algn="l">
              <a:lnSpc>
                <a:spcPts val="4139"/>
              </a:lnSpc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7259300" y="4085925"/>
            <a:ext cx="861625" cy="811494"/>
          </a:xfrm>
          <a:custGeom>
            <a:avLst/>
            <a:gdLst/>
            <a:ahLst/>
            <a:cxnLst/>
            <a:rect r="r" b="b" t="t" l="l"/>
            <a:pathLst>
              <a:path h="811494" w="861625">
                <a:moveTo>
                  <a:pt x="0" y="0"/>
                </a:moveTo>
                <a:lnTo>
                  <a:pt x="861625" y="0"/>
                </a:lnTo>
                <a:lnTo>
                  <a:pt x="861625" y="811494"/>
                </a:lnTo>
                <a:lnTo>
                  <a:pt x="0" y="8114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435923" y="4351007"/>
            <a:ext cx="841450" cy="792493"/>
          </a:xfrm>
          <a:custGeom>
            <a:avLst/>
            <a:gdLst/>
            <a:ahLst/>
            <a:cxnLst/>
            <a:rect r="r" b="b" t="t" l="l"/>
            <a:pathLst>
              <a:path h="792493" w="841450">
                <a:moveTo>
                  <a:pt x="841450" y="0"/>
                </a:moveTo>
                <a:lnTo>
                  <a:pt x="0" y="0"/>
                </a:lnTo>
                <a:lnTo>
                  <a:pt x="0" y="792493"/>
                </a:lnTo>
                <a:lnTo>
                  <a:pt x="841450" y="792493"/>
                </a:lnTo>
                <a:lnTo>
                  <a:pt x="84145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6690411" y="8248619"/>
            <a:ext cx="650653" cy="612797"/>
          </a:xfrm>
          <a:custGeom>
            <a:avLst/>
            <a:gdLst/>
            <a:ahLst/>
            <a:cxnLst/>
            <a:rect r="r" b="b" t="t" l="l"/>
            <a:pathLst>
              <a:path h="612797" w="650653">
                <a:moveTo>
                  <a:pt x="650653" y="0"/>
                </a:moveTo>
                <a:lnTo>
                  <a:pt x="0" y="0"/>
                </a:lnTo>
                <a:lnTo>
                  <a:pt x="0" y="612796"/>
                </a:lnTo>
                <a:lnTo>
                  <a:pt x="650653" y="612796"/>
                </a:lnTo>
                <a:lnTo>
                  <a:pt x="65065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590305">
            <a:off x="8750361" y="3364561"/>
            <a:ext cx="938992" cy="2103154"/>
          </a:xfrm>
          <a:custGeom>
            <a:avLst/>
            <a:gdLst/>
            <a:ahLst/>
            <a:cxnLst/>
            <a:rect r="r" b="b" t="t" l="l"/>
            <a:pathLst>
              <a:path h="2103154" w="938992">
                <a:moveTo>
                  <a:pt x="0" y="0"/>
                </a:moveTo>
                <a:lnTo>
                  <a:pt x="938991" y="0"/>
                </a:lnTo>
                <a:lnTo>
                  <a:pt x="938991" y="2103154"/>
                </a:lnTo>
                <a:lnTo>
                  <a:pt x="0" y="21031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3229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875873">
            <a:off x="4094619" y="5414938"/>
            <a:ext cx="1253708" cy="1993969"/>
          </a:xfrm>
          <a:custGeom>
            <a:avLst/>
            <a:gdLst/>
            <a:ahLst/>
            <a:cxnLst/>
            <a:rect r="r" b="b" t="t" l="l"/>
            <a:pathLst>
              <a:path h="1993969" w="1253708">
                <a:moveTo>
                  <a:pt x="0" y="0"/>
                </a:moveTo>
                <a:lnTo>
                  <a:pt x="1253708" y="0"/>
                </a:lnTo>
                <a:lnTo>
                  <a:pt x="1253708" y="1993969"/>
                </a:lnTo>
                <a:lnTo>
                  <a:pt x="0" y="199396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502364" y="9258300"/>
            <a:ext cx="594024" cy="563782"/>
          </a:xfrm>
          <a:custGeom>
            <a:avLst/>
            <a:gdLst/>
            <a:ahLst/>
            <a:cxnLst/>
            <a:rect r="r" b="b" t="t" l="l"/>
            <a:pathLst>
              <a:path h="563782" w="594024">
                <a:moveTo>
                  <a:pt x="0" y="0"/>
                </a:moveTo>
                <a:lnTo>
                  <a:pt x="594023" y="0"/>
                </a:lnTo>
                <a:lnTo>
                  <a:pt x="594023" y="563782"/>
                </a:lnTo>
                <a:lnTo>
                  <a:pt x="0" y="5637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178193" y="5143500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1"/>
                </a:lnTo>
                <a:lnTo>
                  <a:pt x="0" y="3002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938209" y="728449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1"/>
                </a:lnTo>
                <a:lnTo>
                  <a:pt x="0" y="3002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144000" y="728449"/>
            <a:ext cx="565952" cy="537140"/>
          </a:xfrm>
          <a:custGeom>
            <a:avLst/>
            <a:gdLst/>
            <a:ahLst/>
            <a:cxnLst/>
            <a:rect r="r" b="b" t="t" l="l"/>
            <a:pathLst>
              <a:path h="537140" w="565952">
                <a:moveTo>
                  <a:pt x="0" y="0"/>
                </a:moveTo>
                <a:lnTo>
                  <a:pt x="565952" y="0"/>
                </a:lnTo>
                <a:lnTo>
                  <a:pt x="565952" y="537140"/>
                </a:lnTo>
                <a:lnTo>
                  <a:pt x="0" y="53714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70522" y="6411922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1"/>
                </a:lnTo>
                <a:lnTo>
                  <a:pt x="0" y="3002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322296" y="383570"/>
            <a:ext cx="521557" cy="495005"/>
          </a:xfrm>
          <a:custGeom>
            <a:avLst/>
            <a:gdLst/>
            <a:ahLst/>
            <a:cxnLst/>
            <a:rect r="r" b="b" t="t" l="l"/>
            <a:pathLst>
              <a:path h="495005" w="521557">
                <a:moveTo>
                  <a:pt x="0" y="0"/>
                </a:moveTo>
                <a:lnTo>
                  <a:pt x="521558" y="0"/>
                </a:lnTo>
                <a:lnTo>
                  <a:pt x="521558" y="495005"/>
                </a:lnTo>
                <a:lnTo>
                  <a:pt x="0" y="49500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5923" y="682865"/>
            <a:ext cx="17416155" cy="8921270"/>
            <a:chOff x="0" y="0"/>
            <a:chExt cx="23221540" cy="118950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8519822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-3794497" y="-1018724"/>
            <a:ext cx="12672289" cy="13051983"/>
          </a:xfrm>
          <a:custGeom>
            <a:avLst/>
            <a:gdLst/>
            <a:ahLst/>
            <a:cxnLst/>
            <a:rect r="r" b="b" t="t" l="l"/>
            <a:pathLst>
              <a:path h="13051983" w="12672289">
                <a:moveTo>
                  <a:pt x="0" y="0"/>
                </a:moveTo>
                <a:lnTo>
                  <a:pt x="12672288" y="0"/>
                </a:lnTo>
                <a:lnTo>
                  <a:pt x="12672288" y="13051983"/>
                </a:lnTo>
                <a:lnTo>
                  <a:pt x="0" y="130519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91440" y="379457"/>
            <a:ext cx="6924937" cy="11862847"/>
          </a:xfrm>
          <a:custGeom>
            <a:avLst/>
            <a:gdLst/>
            <a:ahLst/>
            <a:cxnLst/>
            <a:rect r="r" b="b" t="t" l="l"/>
            <a:pathLst>
              <a:path h="11862847" w="6924937">
                <a:moveTo>
                  <a:pt x="0" y="0"/>
                </a:moveTo>
                <a:lnTo>
                  <a:pt x="6924937" y="0"/>
                </a:lnTo>
                <a:lnTo>
                  <a:pt x="6924937" y="11862847"/>
                </a:lnTo>
                <a:lnTo>
                  <a:pt x="0" y="118628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1058941">
            <a:off x="6903530" y="747242"/>
            <a:ext cx="2977657" cy="3552519"/>
          </a:xfrm>
          <a:custGeom>
            <a:avLst/>
            <a:gdLst/>
            <a:ahLst/>
            <a:cxnLst/>
            <a:rect r="r" b="b" t="t" l="l"/>
            <a:pathLst>
              <a:path h="3552519" w="2977657">
                <a:moveTo>
                  <a:pt x="0" y="0"/>
                </a:moveTo>
                <a:lnTo>
                  <a:pt x="2977657" y="0"/>
                </a:lnTo>
                <a:lnTo>
                  <a:pt x="2977657" y="3552519"/>
                </a:lnTo>
                <a:lnTo>
                  <a:pt x="0" y="35525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0140922" y="569957"/>
            <a:ext cx="7118378" cy="3559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70"/>
              </a:lnSpc>
              <a:spcBef>
                <a:spcPct val="0"/>
              </a:spcBef>
            </a:pPr>
            <a:r>
              <a:rPr lang="en-US" sz="9270">
                <a:solidFill>
                  <a:srgbClr val="94544C"/>
                </a:solidFill>
                <a:latin typeface="Hortensia"/>
                <a:ea typeface="Hortensia"/>
                <a:cs typeface="Hortensia"/>
                <a:sym typeface="Hortensia"/>
              </a:rPr>
              <a:t>Признаки</a:t>
            </a:r>
            <a:r>
              <a:rPr lang="en-US" sz="9270">
                <a:solidFill>
                  <a:srgbClr val="94544C"/>
                </a:solidFill>
                <a:latin typeface="Hortensia"/>
                <a:ea typeface="Hortensia"/>
                <a:cs typeface="Hortensia"/>
                <a:sym typeface="Hortensia"/>
              </a:rPr>
              <a:t> переношенной беременности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421240" y="3977255"/>
            <a:ext cx="8246396" cy="59283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21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К признакам, которые могут</a:t>
            </a:r>
            <a:r>
              <a:rPr lang="en-US" sz="21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 указывать на перенашивание, относятся:</a:t>
            </a:r>
          </a:p>
          <a:p>
            <a:pPr algn="l" marL="474979" indent="-237490" lvl="1">
              <a:lnSpc>
                <a:spcPts val="395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Отсутствие родов после 42 недель беременности.</a:t>
            </a:r>
          </a:p>
          <a:p>
            <a:pPr algn="l" marL="474979" indent="-237490" lvl="1">
              <a:lnSpc>
                <a:spcPts val="395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Уменьшение объёма околоплодных вод.</a:t>
            </a:r>
          </a:p>
          <a:p>
            <a:pPr algn="l" marL="474979" indent="-237490" lvl="1">
              <a:lnSpc>
                <a:spcPts val="395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Сухая, шелушащаяся кожа ребёнка после рождения.</a:t>
            </a:r>
          </a:p>
          <a:p>
            <a:pPr algn="l" marL="474979" indent="-237490" lvl="1">
              <a:lnSpc>
                <a:spcPts val="395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Отсутствие или малое количество первородной смазки.</a:t>
            </a:r>
          </a:p>
          <a:p>
            <a:pPr algn="l" marL="474979" indent="-237490" lvl="1">
              <a:lnSpc>
                <a:spcPts val="395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Плотные кости черепа и уменьшение выраженности родничков.</a:t>
            </a:r>
          </a:p>
          <a:p>
            <a:pPr algn="l" marL="474979" indent="-237490" lvl="1">
              <a:lnSpc>
                <a:spcPts val="3959"/>
              </a:lnSpc>
              <a:buFont typeface="Arial"/>
              <a:buChar char="•"/>
            </a:pPr>
            <a:r>
              <a:rPr lang="en-US" sz="21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Длинные ногти у новорождённого.</a:t>
            </a:r>
          </a:p>
          <a:p>
            <a:pPr algn="l">
              <a:lnSpc>
                <a:spcPts val="3959"/>
              </a:lnSpc>
            </a:pPr>
            <a:r>
              <a:rPr lang="en-US" sz="21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Важно: внешний вид ребёнка после рождения может указывать на переношенность, но диагноз устанавливают с учётом срока беременности и результатов обследований</a:t>
            </a:r>
          </a:p>
          <a:p>
            <a:pPr algn="ctr">
              <a:lnSpc>
                <a:spcPts val="3959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578019" y="1544132"/>
            <a:ext cx="1540479" cy="1450851"/>
          </a:xfrm>
          <a:custGeom>
            <a:avLst/>
            <a:gdLst/>
            <a:ahLst/>
            <a:cxnLst/>
            <a:rect r="r" b="b" t="t" l="l"/>
            <a:pathLst>
              <a:path h="1450851" w="1540479">
                <a:moveTo>
                  <a:pt x="0" y="0"/>
                </a:moveTo>
                <a:lnTo>
                  <a:pt x="1540479" y="0"/>
                </a:lnTo>
                <a:lnTo>
                  <a:pt x="1540479" y="1450851"/>
                </a:lnTo>
                <a:lnTo>
                  <a:pt x="0" y="14508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6647239" y="8663112"/>
            <a:ext cx="1540479" cy="1450851"/>
          </a:xfrm>
          <a:custGeom>
            <a:avLst/>
            <a:gdLst/>
            <a:ahLst/>
            <a:cxnLst/>
            <a:rect r="r" b="b" t="t" l="l"/>
            <a:pathLst>
              <a:path h="1450851" w="1540479">
                <a:moveTo>
                  <a:pt x="0" y="0"/>
                </a:moveTo>
                <a:lnTo>
                  <a:pt x="1540478" y="0"/>
                </a:lnTo>
                <a:lnTo>
                  <a:pt x="1540478" y="1450851"/>
                </a:lnTo>
                <a:lnTo>
                  <a:pt x="0" y="145085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7259300" y="2269557"/>
            <a:ext cx="816673" cy="769158"/>
          </a:xfrm>
          <a:custGeom>
            <a:avLst/>
            <a:gdLst/>
            <a:ahLst/>
            <a:cxnLst/>
            <a:rect r="r" b="b" t="t" l="l"/>
            <a:pathLst>
              <a:path h="769158" w="816673">
                <a:moveTo>
                  <a:pt x="0" y="0"/>
                </a:moveTo>
                <a:lnTo>
                  <a:pt x="816673" y="0"/>
                </a:lnTo>
                <a:lnTo>
                  <a:pt x="816673" y="769158"/>
                </a:lnTo>
                <a:lnTo>
                  <a:pt x="0" y="7691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8469455" y="9003959"/>
            <a:ext cx="816673" cy="769158"/>
          </a:xfrm>
          <a:custGeom>
            <a:avLst/>
            <a:gdLst/>
            <a:ahLst/>
            <a:cxnLst/>
            <a:rect r="r" b="b" t="t" l="l"/>
            <a:pathLst>
              <a:path h="769158" w="816673">
                <a:moveTo>
                  <a:pt x="0" y="0"/>
                </a:moveTo>
                <a:lnTo>
                  <a:pt x="816673" y="0"/>
                </a:lnTo>
                <a:lnTo>
                  <a:pt x="816673" y="769157"/>
                </a:lnTo>
                <a:lnTo>
                  <a:pt x="0" y="76915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392358" y="8002668"/>
            <a:ext cx="448841" cy="425991"/>
          </a:xfrm>
          <a:custGeom>
            <a:avLst/>
            <a:gdLst/>
            <a:ahLst/>
            <a:cxnLst/>
            <a:rect r="r" b="b" t="t" l="l"/>
            <a:pathLst>
              <a:path h="425991" w="448841">
                <a:moveTo>
                  <a:pt x="0" y="0"/>
                </a:moveTo>
                <a:lnTo>
                  <a:pt x="448841" y="0"/>
                </a:lnTo>
                <a:lnTo>
                  <a:pt x="448841" y="425991"/>
                </a:lnTo>
                <a:lnTo>
                  <a:pt x="0" y="4259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6648591" y="682865"/>
            <a:ext cx="610709" cy="579619"/>
          </a:xfrm>
          <a:custGeom>
            <a:avLst/>
            <a:gdLst/>
            <a:ahLst/>
            <a:cxnLst/>
            <a:rect r="r" b="b" t="t" l="l"/>
            <a:pathLst>
              <a:path h="579619" w="610709">
                <a:moveTo>
                  <a:pt x="0" y="0"/>
                </a:moveTo>
                <a:lnTo>
                  <a:pt x="610709" y="0"/>
                </a:lnTo>
                <a:lnTo>
                  <a:pt x="610709" y="579619"/>
                </a:lnTo>
                <a:lnTo>
                  <a:pt x="0" y="57961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197952" y="9755490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1"/>
                </a:lnTo>
                <a:lnTo>
                  <a:pt x="0" y="30025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7259300" y="3618387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0"/>
                </a:lnTo>
                <a:lnTo>
                  <a:pt x="0" y="3002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12344" y="8958049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1"/>
                </a:lnTo>
                <a:lnTo>
                  <a:pt x="0" y="30025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5923" y="682865"/>
            <a:ext cx="17416155" cy="8921270"/>
            <a:chOff x="0" y="0"/>
            <a:chExt cx="23221540" cy="118950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8519822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-2791481">
            <a:off x="9445624" y="-385730"/>
            <a:ext cx="12672289" cy="13051983"/>
          </a:xfrm>
          <a:custGeom>
            <a:avLst/>
            <a:gdLst/>
            <a:ahLst/>
            <a:cxnLst/>
            <a:rect r="r" b="b" t="t" l="l"/>
            <a:pathLst>
              <a:path h="13051983" w="12672289">
                <a:moveTo>
                  <a:pt x="0" y="0"/>
                </a:moveTo>
                <a:lnTo>
                  <a:pt x="12672289" y="0"/>
                </a:lnTo>
                <a:lnTo>
                  <a:pt x="12672289" y="13051983"/>
                </a:lnTo>
                <a:lnTo>
                  <a:pt x="0" y="130519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9393709" y="461601"/>
            <a:ext cx="7865591" cy="9363799"/>
          </a:xfrm>
          <a:custGeom>
            <a:avLst/>
            <a:gdLst/>
            <a:ahLst/>
            <a:cxnLst/>
            <a:rect r="r" b="b" t="t" l="l"/>
            <a:pathLst>
              <a:path h="9363799" w="7865591">
                <a:moveTo>
                  <a:pt x="7865591" y="0"/>
                </a:moveTo>
                <a:lnTo>
                  <a:pt x="0" y="0"/>
                </a:lnTo>
                <a:lnTo>
                  <a:pt x="0" y="9363798"/>
                </a:lnTo>
                <a:lnTo>
                  <a:pt x="7865591" y="9363798"/>
                </a:lnTo>
                <a:lnTo>
                  <a:pt x="7865591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911339" y="1572118"/>
            <a:ext cx="1943715" cy="1830626"/>
          </a:xfrm>
          <a:custGeom>
            <a:avLst/>
            <a:gdLst/>
            <a:ahLst/>
            <a:cxnLst/>
            <a:rect r="r" b="b" t="t" l="l"/>
            <a:pathLst>
              <a:path h="1830626" w="1943715">
                <a:moveTo>
                  <a:pt x="0" y="0"/>
                </a:moveTo>
                <a:lnTo>
                  <a:pt x="1943715" y="0"/>
                </a:lnTo>
                <a:lnTo>
                  <a:pt x="1943715" y="1830627"/>
                </a:lnTo>
                <a:lnTo>
                  <a:pt x="0" y="18306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673581" y="8681924"/>
            <a:ext cx="1223965" cy="1152753"/>
          </a:xfrm>
          <a:custGeom>
            <a:avLst/>
            <a:gdLst/>
            <a:ahLst/>
            <a:cxnLst/>
            <a:rect r="r" b="b" t="t" l="l"/>
            <a:pathLst>
              <a:path h="1152753" w="1223965">
                <a:moveTo>
                  <a:pt x="1223965" y="0"/>
                </a:moveTo>
                <a:lnTo>
                  <a:pt x="0" y="0"/>
                </a:lnTo>
                <a:lnTo>
                  <a:pt x="0" y="1152752"/>
                </a:lnTo>
                <a:lnTo>
                  <a:pt x="1223965" y="1152752"/>
                </a:lnTo>
                <a:lnTo>
                  <a:pt x="1223965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true" flipV="false" rot="0">
            <a:off x="16647317" y="6607111"/>
            <a:ext cx="1223965" cy="1152753"/>
          </a:xfrm>
          <a:custGeom>
            <a:avLst/>
            <a:gdLst/>
            <a:ahLst/>
            <a:cxnLst/>
            <a:rect r="r" b="b" t="t" l="l"/>
            <a:pathLst>
              <a:path h="1152753" w="1223965">
                <a:moveTo>
                  <a:pt x="1223966" y="0"/>
                </a:moveTo>
                <a:lnTo>
                  <a:pt x="0" y="0"/>
                </a:lnTo>
                <a:lnTo>
                  <a:pt x="0" y="1152752"/>
                </a:lnTo>
                <a:lnTo>
                  <a:pt x="1223966" y="1152752"/>
                </a:lnTo>
                <a:lnTo>
                  <a:pt x="1223966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805702">
            <a:off x="-403523" y="1761258"/>
            <a:ext cx="2045975" cy="3542814"/>
          </a:xfrm>
          <a:custGeom>
            <a:avLst/>
            <a:gdLst/>
            <a:ahLst/>
            <a:cxnLst/>
            <a:rect r="r" b="b" t="t" l="l"/>
            <a:pathLst>
              <a:path h="3542814" w="2045975">
                <a:moveTo>
                  <a:pt x="0" y="0"/>
                </a:moveTo>
                <a:lnTo>
                  <a:pt x="2045975" y="0"/>
                </a:lnTo>
                <a:lnTo>
                  <a:pt x="2045975" y="3542813"/>
                </a:lnTo>
                <a:lnTo>
                  <a:pt x="0" y="354281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1592099">
            <a:off x="7947458" y="8109243"/>
            <a:ext cx="1438900" cy="2689534"/>
          </a:xfrm>
          <a:custGeom>
            <a:avLst/>
            <a:gdLst/>
            <a:ahLst/>
            <a:cxnLst/>
            <a:rect r="r" b="b" t="t" l="l"/>
            <a:pathLst>
              <a:path h="2689534" w="1438900">
                <a:moveTo>
                  <a:pt x="0" y="0"/>
                </a:moveTo>
                <a:lnTo>
                  <a:pt x="1438900" y="0"/>
                </a:lnTo>
                <a:lnTo>
                  <a:pt x="1438900" y="2689533"/>
                </a:lnTo>
                <a:lnTo>
                  <a:pt x="0" y="268953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1156802">
            <a:off x="16893459" y="517306"/>
            <a:ext cx="1917238" cy="3704807"/>
          </a:xfrm>
          <a:custGeom>
            <a:avLst/>
            <a:gdLst/>
            <a:ahLst/>
            <a:cxnLst/>
            <a:rect r="r" b="b" t="t" l="l"/>
            <a:pathLst>
              <a:path h="3704807" w="1917238">
                <a:moveTo>
                  <a:pt x="0" y="0"/>
                </a:moveTo>
                <a:lnTo>
                  <a:pt x="1917237" y="0"/>
                </a:lnTo>
                <a:lnTo>
                  <a:pt x="1917237" y="3704807"/>
                </a:lnTo>
                <a:lnTo>
                  <a:pt x="0" y="370480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550062" y="652101"/>
            <a:ext cx="7542834" cy="2388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70"/>
              </a:lnSpc>
              <a:spcBef>
                <a:spcPct val="0"/>
              </a:spcBef>
            </a:pPr>
            <a:r>
              <a:rPr lang="en-US" sz="9270">
                <a:solidFill>
                  <a:srgbClr val="94544C"/>
                </a:solidFill>
                <a:latin typeface="Hortensia"/>
                <a:ea typeface="Hortensia"/>
                <a:cs typeface="Hortensia"/>
                <a:sym typeface="Hortensia"/>
              </a:rPr>
              <a:t>Диагностика</a:t>
            </a:r>
            <a:r>
              <a:rPr lang="en-US" sz="9270">
                <a:solidFill>
                  <a:srgbClr val="94544C"/>
                </a:solidFill>
                <a:latin typeface="Hortensia"/>
                <a:ea typeface="Hortensia"/>
                <a:cs typeface="Hortensia"/>
                <a:sym typeface="Hortensia"/>
              </a:rPr>
              <a:t> перенашивания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606450" y="2957220"/>
            <a:ext cx="7654942" cy="67970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Для оценки срока беременности и состояния плода используют несколько методов.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Сбор анамнеза: выясняют дату последней менструации, особенности цикла и результаты ранних УЗИ.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УЗИ: оценивают количество околоплодных вод, размеры и положение плода.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КТГ (кардиотокография): регистрируют сердцебиение плода и его связь с двигательными реакциями.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Оценка шейки матки: определяют её зрелость и готовность к родам.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Осмотр акушера-гинеколога: оценивают состояние матери и выбирают дальнейшую тактику.</a:t>
            </a:r>
          </a:p>
          <a:p>
            <a:pPr algn="l">
              <a:lnSpc>
                <a:spcPts val="4139"/>
              </a:lnSpc>
            </a:pP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8969252" y="3532665"/>
            <a:ext cx="448841" cy="425991"/>
          </a:xfrm>
          <a:custGeom>
            <a:avLst/>
            <a:gdLst/>
            <a:ahLst/>
            <a:cxnLst/>
            <a:rect r="r" b="b" t="t" l="l"/>
            <a:pathLst>
              <a:path h="425991" w="448841">
                <a:moveTo>
                  <a:pt x="0" y="0"/>
                </a:moveTo>
                <a:lnTo>
                  <a:pt x="448841" y="0"/>
                </a:lnTo>
                <a:lnTo>
                  <a:pt x="448841" y="425990"/>
                </a:lnTo>
                <a:lnTo>
                  <a:pt x="0" y="4259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673125" y="602709"/>
            <a:ext cx="448841" cy="425991"/>
          </a:xfrm>
          <a:custGeom>
            <a:avLst/>
            <a:gdLst/>
            <a:ahLst/>
            <a:cxnLst/>
            <a:rect r="r" b="b" t="t" l="l"/>
            <a:pathLst>
              <a:path h="425991" w="448841">
                <a:moveTo>
                  <a:pt x="0" y="0"/>
                </a:moveTo>
                <a:lnTo>
                  <a:pt x="448841" y="0"/>
                </a:lnTo>
                <a:lnTo>
                  <a:pt x="448841" y="425991"/>
                </a:lnTo>
                <a:lnTo>
                  <a:pt x="0" y="4259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4067609" y="9541265"/>
            <a:ext cx="448841" cy="425991"/>
          </a:xfrm>
          <a:custGeom>
            <a:avLst/>
            <a:gdLst/>
            <a:ahLst/>
            <a:cxnLst/>
            <a:rect r="r" b="b" t="t" l="l"/>
            <a:pathLst>
              <a:path h="425991" w="448841">
                <a:moveTo>
                  <a:pt x="0" y="0"/>
                </a:moveTo>
                <a:lnTo>
                  <a:pt x="448841" y="0"/>
                </a:lnTo>
                <a:lnTo>
                  <a:pt x="448841" y="425991"/>
                </a:lnTo>
                <a:lnTo>
                  <a:pt x="0" y="42599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911339" y="878575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0"/>
                </a:lnTo>
                <a:lnTo>
                  <a:pt x="0" y="3002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393709" y="9604135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1"/>
                </a:lnTo>
                <a:lnTo>
                  <a:pt x="0" y="3002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290094" y="4434745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0"/>
                </a:lnTo>
                <a:lnTo>
                  <a:pt x="0" y="3002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619465" y="7929488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1"/>
                </a:lnTo>
                <a:lnTo>
                  <a:pt x="0" y="3002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5923" y="682865"/>
            <a:ext cx="17416155" cy="8921270"/>
            <a:chOff x="0" y="0"/>
            <a:chExt cx="23221540" cy="118950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8519822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2379819" y="553955"/>
            <a:ext cx="7952307" cy="9848058"/>
          </a:xfrm>
          <a:custGeom>
            <a:avLst/>
            <a:gdLst/>
            <a:ahLst/>
            <a:cxnLst/>
            <a:rect r="r" b="b" t="t" l="l"/>
            <a:pathLst>
              <a:path h="9848058" w="7952307">
                <a:moveTo>
                  <a:pt x="0" y="0"/>
                </a:moveTo>
                <a:lnTo>
                  <a:pt x="7952306" y="0"/>
                </a:lnTo>
                <a:lnTo>
                  <a:pt x="7952306" y="9848058"/>
                </a:lnTo>
                <a:lnTo>
                  <a:pt x="0" y="98480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0952" y="553955"/>
            <a:ext cx="4557406" cy="10629519"/>
          </a:xfrm>
          <a:custGeom>
            <a:avLst/>
            <a:gdLst/>
            <a:ahLst/>
            <a:cxnLst/>
            <a:rect r="r" b="b" t="t" l="l"/>
            <a:pathLst>
              <a:path h="10629519" w="4557406">
                <a:moveTo>
                  <a:pt x="0" y="0"/>
                </a:moveTo>
                <a:lnTo>
                  <a:pt x="4557406" y="0"/>
                </a:lnTo>
                <a:lnTo>
                  <a:pt x="4557406" y="10629518"/>
                </a:lnTo>
                <a:lnTo>
                  <a:pt x="0" y="106295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260836" y="362440"/>
            <a:ext cx="7795504" cy="3559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70"/>
              </a:lnSpc>
              <a:spcBef>
                <a:spcPct val="0"/>
              </a:spcBef>
            </a:pPr>
            <a:r>
              <a:rPr lang="en-US" sz="9270">
                <a:solidFill>
                  <a:srgbClr val="94544C"/>
                </a:solidFill>
                <a:latin typeface="Hortensia"/>
                <a:ea typeface="Hortensia"/>
                <a:cs typeface="Hortensia"/>
                <a:sym typeface="Hortensia"/>
              </a:rPr>
              <a:t>Осложнения для</a:t>
            </a:r>
            <a:r>
              <a:rPr lang="en-US" sz="9270">
                <a:solidFill>
                  <a:srgbClr val="94544C"/>
                </a:solidFill>
                <a:latin typeface="Hortensia"/>
                <a:ea typeface="Hortensia"/>
                <a:cs typeface="Hortensia"/>
                <a:sym typeface="Hortensia"/>
              </a:rPr>
              <a:t> плода и новорождённого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972829" y="3913979"/>
            <a:ext cx="8509304" cy="6395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40"/>
              </a:lnSpc>
            </a:pPr>
            <a:r>
              <a:rPr lang="en-US" sz="2300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1. Гипоксия плода</a:t>
            </a:r>
          </a:p>
          <a:p>
            <a:pPr algn="l">
              <a:lnSpc>
                <a:spcPts val="4140"/>
              </a:lnSpc>
            </a:pPr>
            <a:r>
              <a:rPr lang="en-US" sz="2300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Недостаточное поступление кислорода может привести к нарушению состояния плода во время беременности или родов.</a:t>
            </a:r>
          </a:p>
          <a:p>
            <a:pPr algn="ctr">
              <a:lnSpc>
                <a:spcPts val="4140"/>
              </a:lnSpc>
            </a:pPr>
            <a:r>
              <a:rPr lang="en-US" sz="2300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2. Крупный плод (макросомия)</a:t>
            </a:r>
          </a:p>
          <a:p>
            <a:pPr algn="l">
              <a:lnSpc>
                <a:spcPts val="4140"/>
              </a:lnSpc>
            </a:pPr>
            <a:r>
              <a:rPr lang="en-US" sz="2300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Повышается риск затруднённого прохождения ребёнка через родовые пути и родовой травмы.</a:t>
            </a:r>
          </a:p>
          <a:p>
            <a:pPr algn="ctr">
              <a:lnSpc>
                <a:spcPts val="4140"/>
              </a:lnSpc>
            </a:pPr>
            <a:r>
              <a:rPr lang="en-US" sz="2300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3. Аспирация мекония</a:t>
            </a:r>
          </a:p>
          <a:p>
            <a:pPr algn="l">
              <a:lnSpc>
                <a:spcPts val="4140"/>
              </a:lnSpc>
            </a:pPr>
            <a:r>
              <a:rPr lang="en-US" sz="2300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При попадании мекония в дыхательные пути ребёнка могут развиться дыхательные нарушения.</a:t>
            </a:r>
          </a:p>
          <a:p>
            <a:pPr algn="l">
              <a:lnSpc>
                <a:spcPts val="3323"/>
              </a:lnSpc>
            </a:pPr>
          </a:p>
          <a:p>
            <a:pPr algn="l">
              <a:lnSpc>
                <a:spcPts val="3323"/>
              </a:lnSpc>
            </a:pPr>
          </a:p>
          <a:p>
            <a:pPr algn="ctr">
              <a:lnSpc>
                <a:spcPts val="3323"/>
              </a:lnSpc>
            </a:pPr>
          </a:p>
          <a:p>
            <a:pPr algn="ctr">
              <a:lnSpc>
                <a:spcPts val="3323"/>
              </a:lnSpc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3056341" y="2432299"/>
            <a:ext cx="1512277" cy="1424290"/>
          </a:xfrm>
          <a:custGeom>
            <a:avLst/>
            <a:gdLst/>
            <a:ahLst/>
            <a:cxnLst/>
            <a:rect r="r" b="b" t="t" l="l"/>
            <a:pathLst>
              <a:path h="1424290" w="1512277">
                <a:moveTo>
                  <a:pt x="0" y="0"/>
                </a:moveTo>
                <a:lnTo>
                  <a:pt x="1512277" y="0"/>
                </a:lnTo>
                <a:lnTo>
                  <a:pt x="1512277" y="1424291"/>
                </a:lnTo>
                <a:lnTo>
                  <a:pt x="0" y="14242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true" flipV="false" rot="0">
            <a:off x="4360846" y="1470663"/>
            <a:ext cx="1223965" cy="1152753"/>
          </a:xfrm>
          <a:custGeom>
            <a:avLst/>
            <a:gdLst/>
            <a:ahLst/>
            <a:cxnLst/>
            <a:rect r="r" b="b" t="t" l="l"/>
            <a:pathLst>
              <a:path h="1152753" w="1223965">
                <a:moveTo>
                  <a:pt x="1223965" y="0"/>
                </a:moveTo>
                <a:lnTo>
                  <a:pt x="0" y="0"/>
                </a:lnTo>
                <a:lnTo>
                  <a:pt x="0" y="1152752"/>
                </a:lnTo>
                <a:lnTo>
                  <a:pt x="1223965" y="1152752"/>
                </a:lnTo>
                <a:lnTo>
                  <a:pt x="122396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true" flipV="false" rot="0">
            <a:off x="10797708" y="8903404"/>
            <a:ext cx="889502" cy="837749"/>
          </a:xfrm>
          <a:custGeom>
            <a:avLst/>
            <a:gdLst/>
            <a:ahLst/>
            <a:cxnLst/>
            <a:rect r="r" b="b" t="t" l="l"/>
            <a:pathLst>
              <a:path h="837749" w="889502">
                <a:moveTo>
                  <a:pt x="889502" y="0"/>
                </a:moveTo>
                <a:lnTo>
                  <a:pt x="0" y="0"/>
                </a:lnTo>
                <a:lnTo>
                  <a:pt x="0" y="837749"/>
                </a:lnTo>
                <a:lnTo>
                  <a:pt x="889502" y="837749"/>
                </a:lnTo>
                <a:lnTo>
                  <a:pt x="88950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3482133" y="253704"/>
            <a:ext cx="594024" cy="563782"/>
          </a:xfrm>
          <a:custGeom>
            <a:avLst/>
            <a:gdLst/>
            <a:ahLst/>
            <a:cxnLst/>
            <a:rect r="r" b="b" t="t" l="l"/>
            <a:pathLst>
              <a:path h="563782" w="594024">
                <a:moveTo>
                  <a:pt x="0" y="0"/>
                </a:moveTo>
                <a:lnTo>
                  <a:pt x="594023" y="0"/>
                </a:lnTo>
                <a:lnTo>
                  <a:pt x="594023" y="563782"/>
                </a:lnTo>
                <a:lnTo>
                  <a:pt x="0" y="5637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4084334" y="3292807"/>
            <a:ext cx="594024" cy="563782"/>
          </a:xfrm>
          <a:custGeom>
            <a:avLst/>
            <a:gdLst/>
            <a:ahLst/>
            <a:cxnLst/>
            <a:rect r="r" b="b" t="t" l="l"/>
            <a:pathLst>
              <a:path h="563782" w="594024">
                <a:moveTo>
                  <a:pt x="0" y="0"/>
                </a:moveTo>
                <a:lnTo>
                  <a:pt x="594024" y="0"/>
                </a:lnTo>
                <a:lnTo>
                  <a:pt x="594024" y="563783"/>
                </a:lnTo>
                <a:lnTo>
                  <a:pt x="0" y="5637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343254" y="253704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1"/>
                </a:lnTo>
                <a:lnTo>
                  <a:pt x="0" y="3002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549989" y="8753279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0"/>
                </a:lnTo>
                <a:lnTo>
                  <a:pt x="0" y="3002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7101122" y="978840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1"/>
                </a:lnTo>
                <a:lnTo>
                  <a:pt x="0" y="3002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917978" y="4843249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1"/>
                </a:lnTo>
                <a:lnTo>
                  <a:pt x="0" y="3002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869370" y="9454010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0"/>
                </a:lnTo>
                <a:lnTo>
                  <a:pt x="0" y="3002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875873">
            <a:off x="5063984" y="8907418"/>
            <a:ext cx="1536085" cy="2443078"/>
          </a:xfrm>
          <a:custGeom>
            <a:avLst/>
            <a:gdLst/>
            <a:ahLst/>
            <a:cxnLst/>
            <a:rect r="r" b="b" t="t" l="l"/>
            <a:pathLst>
              <a:path h="2443078" w="1536085">
                <a:moveTo>
                  <a:pt x="0" y="0"/>
                </a:moveTo>
                <a:lnTo>
                  <a:pt x="1536085" y="0"/>
                </a:lnTo>
                <a:lnTo>
                  <a:pt x="1536085" y="2443078"/>
                </a:lnTo>
                <a:lnTo>
                  <a:pt x="0" y="24430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5923" y="682865"/>
            <a:ext cx="17416155" cy="8921270"/>
            <a:chOff x="0" y="0"/>
            <a:chExt cx="23221540" cy="118950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8519822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3399570" y="4292653"/>
            <a:ext cx="4341114" cy="8229600"/>
          </a:xfrm>
          <a:custGeom>
            <a:avLst/>
            <a:gdLst/>
            <a:ahLst/>
            <a:cxnLst/>
            <a:rect r="r" b="b" t="t" l="l"/>
            <a:pathLst>
              <a:path h="8229600" w="4341114">
                <a:moveTo>
                  <a:pt x="0" y="0"/>
                </a:moveTo>
                <a:lnTo>
                  <a:pt x="4341114" y="0"/>
                </a:lnTo>
                <a:lnTo>
                  <a:pt x="434111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421189" y="8095616"/>
            <a:ext cx="1540479" cy="1450851"/>
          </a:xfrm>
          <a:custGeom>
            <a:avLst/>
            <a:gdLst/>
            <a:ahLst/>
            <a:cxnLst/>
            <a:rect r="r" b="b" t="t" l="l"/>
            <a:pathLst>
              <a:path h="1450851" w="1540479">
                <a:moveTo>
                  <a:pt x="0" y="0"/>
                </a:moveTo>
                <a:lnTo>
                  <a:pt x="1540479" y="0"/>
                </a:lnTo>
                <a:lnTo>
                  <a:pt x="1540479" y="1450851"/>
                </a:lnTo>
                <a:lnTo>
                  <a:pt x="0" y="14508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859092" y="4536527"/>
            <a:ext cx="1540479" cy="1450851"/>
          </a:xfrm>
          <a:custGeom>
            <a:avLst/>
            <a:gdLst/>
            <a:ahLst/>
            <a:cxnLst/>
            <a:rect r="r" b="b" t="t" l="l"/>
            <a:pathLst>
              <a:path h="1450851" w="1540479">
                <a:moveTo>
                  <a:pt x="0" y="0"/>
                </a:moveTo>
                <a:lnTo>
                  <a:pt x="1540478" y="0"/>
                </a:lnTo>
                <a:lnTo>
                  <a:pt x="1540478" y="1450851"/>
                </a:lnTo>
                <a:lnTo>
                  <a:pt x="0" y="14508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113023" y="356368"/>
            <a:ext cx="897466" cy="845250"/>
          </a:xfrm>
          <a:custGeom>
            <a:avLst/>
            <a:gdLst/>
            <a:ahLst/>
            <a:cxnLst/>
            <a:rect r="r" b="b" t="t" l="l"/>
            <a:pathLst>
              <a:path h="845250" w="897466">
                <a:moveTo>
                  <a:pt x="0" y="0"/>
                </a:moveTo>
                <a:lnTo>
                  <a:pt x="897466" y="0"/>
                </a:lnTo>
                <a:lnTo>
                  <a:pt x="897466" y="845249"/>
                </a:lnTo>
                <a:lnTo>
                  <a:pt x="0" y="84524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191428" y="529285"/>
            <a:ext cx="530267" cy="499415"/>
          </a:xfrm>
          <a:custGeom>
            <a:avLst/>
            <a:gdLst/>
            <a:ahLst/>
            <a:cxnLst/>
            <a:rect r="r" b="b" t="t" l="l"/>
            <a:pathLst>
              <a:path h="499415" w="530267">
                <a:moveTo>
                  <a:pt x="0" y="0"/>
                </a:moveTo>
                <a:lnTo>
                  <a:pt x="530267" y="0"/>
                </a:lnTo>
                <a:lnTo>
                  <a:pt x="530267" y="499415"/>
                </a:lnTo>
                <a:lnTo>
                  <a:pt x="0" y="4994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875873">
            <a:off x="16687600" y="4146516"/>
            <a:ext cx="1253708" cy="1993969"/>
          </a:xfrm>
          <a:custGeom>
            <a:avLst/>
            <a:gdLst/>
            <a:ahLst/>
            <a:cxnLst/>
            <a:rect r="r" b="b" t="t" l="l"/>
            <a:pathLst>
              <a:path h="1993969" w="1253708">
                <a:moveTo>
                  <a:pt x="0" y="0"/>
                </a:moveTo>
                <a:lnTo>
                  <a:pt x="1253707" y="0"/>
                </a:lnTo>
                <a:lnTo>
                  <a:pt x="1253707" y="1993968"/>
                </a:lnTo>
                <a:lnTo>
                  <a:pt x="0" y="199396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800640" y="8821042"/>
            <a:ext cx="419698" cy="398332"/>
          </a:xfrm>
          <a:custGeom>
            <a:avLst/>
            <a:gdLst/>
            <a:ahLst/>
            <a:cxnLst/>
            <a:rect r="r" b="b" t="t" l="l"/>
            <a:pathLst>
              <a:path h="398332" w="419698">
                <a:moveTo>
                  <a:pt x="0" y="0"/>
                </a:moveTo>
                <a:lnTo>
                  <a:pt x="419698" y="0"/>
                </a:lnTo>
                <a:lnTo>
                  <a:pt x="419698" y="398332"/>
                </a:lnTo>
                <a:lnTo>
                  <a:pt x="0" y="3983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7259300" y="7928155"/>
            <a:ext cx="252503" cy="239649"/>
          </a:xfrm>
          <a:custGeom>
            <a:avLst/>
            <a:gdLst/>
            <a:ahLst/>
            <a:cxnLst/>
            <a:rect r="r" b="b" t="t" l="l"/>
            <a:pathLst>
              <a:path h="239649" w="252503">
                <a:moveTo>
                  <a:pt x="0" y="0"/>
                </a:moveTo>
                <a:lnTo>
                  <a:pt x="252503" y="0"/>
                </a:lnTo>
                <a:lnTo>
                  <a:pt x="252503" y="239649"/>
                </a:lnTo>
                <a:lnTo>
                  <a:pt x="0" y="2396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19968" y="5261953"/>
            <a:ext cx="406466" cy="385773"/>
          </a:xfrm>
          <a:custGeom>
            <a:avLst/>
            <a:gdLst/>
            <a:ahLst/>
            <a:cxnLst/>
            <a:rect r="r" b="b" t="t" l="l"/>
            <a:pathLst>
              <a:path h="385773" w="406466">
                <a:moveTo>
                  <a:pt x="0" y="0"/>
                </a:moveTo>
                <a:lnTo>
                  <a:pt x="406466" y="0"/>
                </a:lnTo>
                <a:lnTo>
                  <a:pt x="406466" y="385773"/>
                </a:lnTo>
                <a:lnTo>
                  <a:pt x="0" y="3857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59589" y="4053004"/>
            <a:ext cx="252503" cy="239649"/>
          </a:xfrm>
          <a:custGeom>
            <a:avLst/>
            <a:gdLst/>
            <a:ahLst/>
            <a:cxnLst/>
            <a:rect r="r" b="b" t="t" l="l"/>
            <a:pathLst>
              <a:path h="239649" w="252503">
                <a:moveTo>
                  <a:pt x="0" y="0"/>
                </a:moveTo>
                <a:lnTo>
                  <a:pt x="252504" y="0"/>
                </a:lnTo>
                <a:lnTo>
                  <a:pt x="252504" y="239649"/>
                </a:lnTo>
                <a:lnTo>
                  <a:pt x="0" y="2396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7385552" y="1528115"/>
            <a:ext cx="252503" cy="239649"/>
          </a:xfrm>
          <a:custGeom>
            <a:avLst/>
            <a:gdLst/>
            <a:ahLst/>
            <a:cxnLst/>
            <a:rect r="r" b="b" t="t" l="l"/>
            <a:pathLst>
              <a:path h="239649" w="252503">
                <a:moveTo>
                  <a:pt x="0" y="0"/>
                </a:moveTo>
                <a:lnTo>
                  <a:pt x="252503" y="0"/>
                </a:lnTo>
                <a:lnTo>
                  <a:pt x="252503" y="239649"/>
                </a:lnTo>
                <a:lnTo>
                  <a:pt x="0" y="2396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30104" y="1028700"/>
            <a:ext cx="252503" cy="239649"/>
          </a:xfrm>
          <a:custGeom>
            <a:avLst/>
            <a:gdLst/>
            <a:ahLst/>
            <a:cxnLst/>
            <a:rect r="r" b="b" t="t" l="l"/>
            <a:pathLst>
              <a:path h="239649" w="252503">
                <a:moveTo>
                  <a:pt x="0" y="0"/>
                </a:moveTo>
                <a:lnTo>
                  <a:pt x="252504" y="0"/>
                </a:lnTo>
                <a:lnTo>
                  <a:pt x="252504" y="239649"/>
                </a:lnTo>
                <a:lnTo>
                  <a:pt x="0" y="23964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805702">
            <a:off x="-303019" y="6555047"/>
            <a:ext cx="2045975" cy="3542814"/>
          </a:xfrm>
          <a:custGeom>
            <a:avLst/>
            <a:gdLst/>
            <a:ahLst/>
            <a:cxnLst/>
            <a:rect r="r" b="b" t="t" l="l"/>
            <a:pathLst>
              <a:path h="3542814" w="2045975">
                <a:moveTo>
                  <a:pt x="0" y="0"/>
                </a:moveTo>
                <a:lnTo>
                  <a:pt x="2045974" y="0"/>
                </a:lnTo>
                <a:lnTo>
                  <a:pt x="2045974" y="3542814"/>
                </a:lnTo>
                <a:lnTo>
                  <a:pt x="0" y="35428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230104" y="1339024"/>
            <a:ext cx="7623593" cy="5448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70"/>
              </a:lnSpc>
            </a:pPr>
            <a:r>
              <a:rPr lang="en-US" sz="9270">
                <a:solidFill>
                  <a:srgbClr val="94544C"/>
                </a:solidFill>
                <a:latin typeface="Hortensia"/>
                <a:ea typeface="Hortensia"/>
                <a:cs typeface="Hortensia"/>
                <a:sym typeface="Hortensia"/>
              </a:rPr>
              <a:t>Осложнения для матери</a:t>
            </a:r>
          </a:p>
          <a:p>
            <a:pPr algn="ctr">
              <a:lnSpc>
                <a:spcPts val="12978"/>
              </a:lnSpc>
            </a:pPr>
          </a:p>
          <a:p>
            <a:pPr algn="ctr">
              <a:lnSpc>
                <a:spcPts val="12978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9843290" y="1366190"/>
            <a:ext cx="7118378" cy="7762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Перенашивание беременности может повышать вероятность: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Слабости родовой деятельности.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Затяжных родов.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Травм родовых путей.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Оперативного родоразрешения, включая кесарево сечение.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Послеродового кровотечения.</a:t>
            </a:r>
          </a:p>
          <a:p>
            <a:pPr algn="l">
              <a:lnSpc>
                <a:spcPts val="4139"/>
              </a:lnSpc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Одной из причин осложнений может быть крупный размер плода, а также особенности течения родов. При этом перечисленные осложнения возникают не у всех женщин. </a:t>
            </a:r>
          </a:p>
          <a:p>
            <a:pPr algn="ctr">
              <a:lnSpc>
                <a:spcPts val="3959"/>
              </a:lnSpc>
            </a:pPr>
          </a:p>
          <a:p>
            <a:pPr algn="ctr">
              <a:lnSpc>
                <a:spcPts val="3959"/>
              </a:lnSpc>
            </a:pPr>
          </a:p>
          <a:p>
            <a:pPr algn="ctr">
              <a:lnSpc>
                <a:spcPts val="3959"/>
              </a:lnSpc>
            </a:pP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8314688" y="5143500"/>
            <a:ext cx="798335" cy="751886"/>
          </a:xfrm>
          <a:custGeom>
            <a:avLst/>
            <a:gdLst/>
            <a:ahLst/>
            <a:cxnLst/>
            <a:rect r="r" b="b" t="t" l="l"/>
            <a:pathLst>
              <a:path h="751886" w="798335">
                <a:moveTo>
                  <a:pt x="0" y="0"/>
                </a:moveTo>
                <a:lnTo>
                  <a:pt x="798335" y="0"/>
                </a:lnTo>
                <a:lnTo>
                  <a:pt x="798335" y="751886"/>
                </a:lnTo>
                <a:lnTo>
                  <a:pt x="0" y="7518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1697495">
            <a:off x="10796132" y="7871589"/>
            <a:ext cx="2499950" cy="4830822"/>
          </a:xfrm>
          <a:custGeom>
            <a:avLst/>
            <a:gdLst/>
            <a:ahLst/>
            <a:cxnLst/>
            <a:rect r="r" b="b" t="t" l="l"/>
            <a:pathLst>
              <a:path h="4830822" w="2499950">
                <a:moveTo>
                  <a:pt x="0" y="0"/>
                </a:moveTo>
                <a:lnTo>
                  <a:pt x="2499951" y="0"/>
                </a:lnTo>
                <a:lnTo>
                  <a:pt x="2499951" y="4830822"/>
                </a:lnTo>
                <a:lnTo>
                  <a:pt x="0" y="483082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9155290" y="3775038"/>
            <a:ext cx="406466" cy="385773"/>
          </a:xfrm>
          <a:custGeom>
            <a:avLst/>
            <a:gdLst/>
            <a:ahLst/>
            <a:cxnLst/>
            <a:rect r="r" b="b" t="t" l="l"/>
            <a:pathLst>
              <a:path h="385773" w="406466">
                <a:moveTo>
                  <a:pt x="0" y="0"/>
                </a:moveTo>
                <a:lnTo>
                  <a:pt x="406466" y="0"/>
                </a:lnTo>
                <a:lnTo>
                  <a:pt x="406466" y="385773"/>
                </a:lnTo>
                <a:lnTo>
                  <a:pt x="0" y="3857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4976" y="682865"/>
            <a:ext cx="17416155" cy="8921270"/>
            <a:chOff x="0" y="0"/>
            <a:chExt cx="23221540" cy="118950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8519822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true" flipV="false" rot="0">
            <a:off x="12961310" y="-420896"/>
            <a:ext cx="12672289" cy="13051983"/>
          </a:xfrm>
          <a:custGeom>
            <a:avLst/>
            <a:gdLst/>
            <a:ahLst/>
            <a:cxnLst/>
            <a:rect r="r" b="b" t="t" l="l"/>
            <a:pathLst>
              <a:path h="13051983" w="12672289">
                <a:moveTo>
                  <a:pt x="12672289" y="0"/>
                </a:moveTo>
                <a:lnTo>
                  <a:pt x="0" y="0"/>
                </a:lnTo>
                <a:lnTo>
                  <a:pt x="0" y="13051982"/>
                </a:lnTo>
                <a:lnTo>
                  <a:pt x="12672289" y="13051982"/>
                </a:lnTo>
                <a:lnTo>
                  <a:pt x="1267228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7345599" y="-420896"/>
            <a:ext cx="12672289" cy="13051983"/>
          </a:xfrm>
          <a:custGeom>
            <a:avLst/>
            <a:gdLst/>
            <a:ahLst/>
            <a:cxnLst/>
            <a:rect r="r" b="b" t="t" l="l"/>
            <a:pathLst>
              <a:path h="13051983" w="12672289">
                <a:moveTo>
                  <a:pt x="0" y="0"/>
                </a:moveTo>
                <a:lnTo>
                  <a:pt x="12672289" y="0"/>
                </a:lnTo>
                <a:lnTo>
                  <a:pt x="12672289" y="13051982"/>
                </a:lnTo>
                <a:lnTo>
                  <a:pt x="0" y="130519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231168" y="682865"/>
            <a:ext cx="5345611" cy="17744765"/>
          </a:xfrm>
          <a:custGeom>
            <a:avLst/>
            <a:gdLst/>
            <a:ahLst/>
            <a:cxnLst/>
            <a:rect r="r" b="b" t="t" l="l"/>
            <a:pathLst>
              <a:path h="17744765" w="5345611">
                <a:moveTo>
                  <a:pt x="0" y="0"/>
                </a:moveTo>
                <a:lnTo>
                  <a:pt x="5345611" y="0"/>
                </a:lnTo>
                <a:lnTo>
                  <a:pt x="5345611" y="17744765"/>
                </a:lnTo>
                <a:lnTo>
                  <a:pt x="0" y="177447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6799" y="1028700"/>
            <a:ext cx="5013666" cy="15250696"/>
          </a:xfrm>
          <a:custGeom>
            <a:avLst/>
            <a:gdLst/>
            <a:ahLst/>
            <a:cxnLst/>
            <a:rect r="r" b="b" t="t" l="l"/>
            <a:pathLst>
              <a:path h="15250696" w="5013666">
                <a:moveTo>
                  <a:pt x="0" y="0"/>
                </a:moveTo>
                <a:lnTo>
                  <a:pt x="5013666" y="0"/>
                </a:lnTo>
                <a:lnTo>
                  <a:pt x="5013666" y="15250696"/>
                </a:lnTo>
                <a:lnTo>
                  <a:pt x="0" y="1525069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126665" y="500244"/>
            <a:ext cx="8107757" cy="2388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70"/>
              </a:lnSpc>
              <a:spcBef>
                <a:spcPct val="0"/>
              </a:spcBef>
            </a:pPr>
            <a:r>
              <a:rPr lang="en-US" sz="9270">
                <a:solidFill>
                  <a:srgbClr val="94544C"/>
                </a:solidFill>
                <a:latin typeface="Hortensia"/>
                <a:ea typeface="Hortensia"/>
                <a:cs typeface="Hortensia"/>
                <a:sym typeface="Hortensia"/>
              </a:rPr>
              <a:t>Тактика ведения беременности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656545" y="2831860"/>
            <a:ext cx="7501943" cy="677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39"/>
              </a:lnSpc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Основная</a:t>
            </a: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 задача врача — своевременно определить, безопасно ли продолжать беременность или необходимо родоразрешение.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До 41 недели: при нормальном состоянии матери и плода возможно наблюдение по индивидуальному плану.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С 41 недели: рекомендуется обсудить индукцию родов — искусственное начало родовой деятельности.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При ожидании родов: контролируют состояние плода, в том числе с помощью КТГ и УЗИ по показаниям.</a:t>
            </a:r>
          </a:p>
          <a:p>
            <a:pPr algn="l" marL="496569" indent="-248284" lvl="1">
              <a:lnSpc>
                <a:spcPts val="4139"/>
              </a:lnSpc>
              <a:buFont typeface="Arial"/>
              <a:buChar char="•"/>
            </a:pPr>
            <a:r>
              <a:rPr lang="en-US" sz="2299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При признаках неблагополучия: решают вопрос о срочном родоразрешении.</a:t>
            </a:r>
          </a:p>
          <a:p>
            <a:pPr algn="ctr">
              <a:lnSpc>
                <a:spcPts val="3959"/>
              </a:lnSpc>
            </a:pP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3310622" y="100068"/>
            <a:ext cx="1512277" cy="1424290"/>
          </a:xfrm>
          <a:custGeom>
            <a:avLst/>
            <a:gdLst/>
            <a:ahLst/>
            <a:cxnLst/>
            <a:rect r="r" b="b" t="t" l="l"/>
            <a:pathLst>
              <a:path h="1424290" w="1512277">
                <a:moveTo>
                  <a:pt x="0" y="0"/>
                </a:moveTo>
                <a:lnTo>
                  <a:pt x="1512278" y="0"/>
                </a:lnTo>
                <a:lnTo>
                  <a:pt x="1512278" y="1424290"/>
                </a:lnTo>
                <a:lnTo>
                  <a:pt x="0" y="14242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716357" y="9258300"/>
            <a:ext cx="1806667" cy="1701552"/>
          </a:xfrm>
          <a:custGeom>
            <a:avLst/>
            <a:gdLst/>
            <a:ahLst/>
            <a:cxnLst/>
            <a:rect r="r" b="b" t="t" l="l"/>
            <a:pathLst>
              <a:path h="1701552" w="1806667">
                <a:moveTo>
                  <a:pt x="0" y="0"/>
                </a:moveTo>
                <a:lnTo>
                  <a:pt x="1806668" y="0"/>
                </a:lnTo>
                <a:lnTo>
                  <a:pt x="1806668" y="1701552"/>
                </a:lnTo>
                <a:lnTo>
                  <a:pt x="0" y="170155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590305">
            <a:off x="4014895" y="164826"/>
            <a:ext cx="938992" cy="2103154"/>
          </a:xfrm>
          <a:custGeom>
            <a:avLst/>
            <a:gdLst/>
            <a:ahLst/>
            <a:cxnLst/>
            <a:rect r="r" b="b" t="t" l="l"/>
            <a:pathLst>
              <a:path h="2103154" w="938992">
                <a:moveTo>
                  <a:pt x="0" y="0"/>
                </a:moveTo>
                <a:lnTo>
                  <a:pt x="938991" y="0"/>
                </a:lnTo>
                <a:lnTo>
                  <a:pt x="938991" y="2103154"/>
                </a:lnTo>
                <a:lnTo>
                  <a:pt x="0" y="210315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-3229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875873">
            <a:off x="12075389" y="8457025"/>
            <a:ext cx="1253708" cy="1993969"/>
          </a:xfrm>
          <a:custGeom>
            <a:avLst/>
            <a:gdLst/>
            <a:ahLst/>
            <a:cxnLst/>
            <a:rect r="r" b="b" t="t" l="l"/>
            <a:pathLst>
              <a:path h="1993969" w="1253708">
                <a:moveTo>
                  <a:pt x="0" y="0"/>
                </a:moveTo>
                <a:lnTo>
                  <a:pt x="1253707" y="0"/>
                </a:lnTo>
                <a:lnTo>
                  <a:pt x="1253707" y="1993969"/>
                </a:lnTo>
                <a:lnTo>
                  <a:pt x="0" y="199396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515385" y="119083"/>
            <a:ext cx="594024" cy="563782"/>
          </a:xfrm>
          <a:custGeom>
            <a:avLst/>
            <a:gdLst/>
            <a:ahLst/>
            <a:cxnLst/>
            <a:rect r="r" b="b" t="t" l="l"/>
            <a:pathLst>
              <a:path h="563782" w="594024">
                <a:moveTo>
                  <a:pt x="0" y="0"/>
                </a:moveTo>
                <a:lnTo>
                  <a:pt x="594023" y="0"/>
                </a:lnTo>
                <a:lnTo>
                  <a:pt x="594023" y="563782"/>
                </a:lnTo>
                <a:lnTo>
                  <a:pt x="0" y="5637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989841" y="9040353"/>
            <a:ext cx="594024" cy="563782"/>
          </a:xfrm>
          <a:custGeom>
            <a:avLst/>
            <a:gdLst/>
            <a:ahLst/>
            <a:cxnLst/>
            <a:rect r="r" b="b" t="t" l="l"/>
            <a:pathLst>
              <a:path h="563782" w="594024">
                <a:moveTo>
                  <a:pt x="0" y="0"/>
                </a:moveTo>
                <a:lnTo>
                  <a:pt x="594024" y="0"/>
                </a:lnTo>
                <a:lnTo>
                  <a:pt x="594024" y="563782"/>
                </a:lnTo>
                <a:lnTo>
                  <a:pt x="0" y="56378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493603" y="250194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0"/>
                </a:lnTo>
                <a:lnTo>
                  <a:pt x="0" y="3002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655517" y="9454010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0"/>
                </a:lnTo>
                <a:lnTo>
                  <a:pt x="0" y="3002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702243" y="2588117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1"/>
                </a:lnTo>
                <a:lnTo>
                  <a:pt x="0" y="3002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3683938" y="100068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1"/>
                </a:lnTo>
                <a:lnTo>
                  <a:pt x="0" y="3002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5326690" y="4623239"/>
            <a:ext cx="548168" cy="520261"/>
          </a:xfrm>
          <a:custGeom>
            <a:avLst/>
            <a:gdLst/>
            <a:ahLst/>
            <a:cxnLst/>
            <a:rect r="r" b="b" t="t" l="l"/>
            <a:pathLst>
              <a:path h="520261" w="548168">
                <a:moveTo>
                  <a:pt x="0" y="0"/>
                </a:moveTo>
                <a:lnTo>
                  <a:pt x="548168" y="0"/>
                </a:lnTo>
                <a:lnTo>
                  <a:pt x="548168" y="520261"/>
                </a:lnTo>
                <a:lnTo>
                  <a:pt x="0" y="52026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35923" y="908306"/>
            <a:ext cx="17684693" cy="8921270"/>
            <a:chOff x="0" y="0"/>
            <a:chExt cx="23579591" cy="118950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1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8877873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1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-575495" y="1028700"/>
            <a:ext cx="6044556" cy="10399236"/>
          </a:xfrm>
          <a:custGeom>
            <a:avLst/>
            <a:gdLst/>
            <a:ahLst/>
            <a:cxnLst/>
            <a:rect r="r" b="b" t="t" l="l"/>
            <a:pathLst>
              <a:path h="10399236" w="6044556">
                <a:moveTo>
                  <a:pt x="0" y="0"/>
                </a:moveTo>
                <a:lnTo>
                  <a:pt x="6044555" y="0"/>
                </a:lnTo>
                <a:lnTo>
                  <a:pt x="6044555" y="10399236"/>
                </a:lnTo>
                <a:lnTo>
                  <a:pt x="0" y="103992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651556" y="1254141"/>
            <a:ext cx="5469060" cy="9766179"/>
          </a:xfrm>
          <a:custGeom>
            <a:avLst/>
            <a:gdLst/>
            <a:ahLst/>
            <a:cxnLst/>
            <a:rect r="r" b="b" t="t" l="l"/>
            <a:pathLst>
              <a:path h="9766179" w="5469060">
                <a:moveTo>
                  <a:pt x="0" y="0"/>
                </a:moveTo>
                <a:lnTo>
                  <a:pt x="5469060" y="0"/>
                </a:lnTo>
                <a:lnTo>
                  <a:pt x="5469060" y="9766179"/>
                </a:lnTo>
                <a:lnTo>
                  <a:pt x="0" y="97661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612825" y="373879"/>
            <a:ext cx="10339105" cy="2426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00"/>
              </a:lnSpc>
              <a:spcBef>
                <a:spcPct val="0"/>
              </a:spcBef>
            </a:pPr>
            <a:r>
              <a:rPr lang="en-US" sz="9300">
                <a:solidFill>
                  <a:srgbClr val="94544C"/>
                </a:solidFill>
                <a:latin typeface="Hortensia"/>
                <a:ea typeface="Hortensia"/>
                <a:cs typeface="Hortensia"/>
                <a:sym typeface="Hortensia"/>
              </a:rPr>
              <a:t> Способы родоразрешения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5979101" y="8822259"/>
            <a:ext cx="1540479" cy="1450851"/>
          </a:xfrm>
          <a:custGeom>
            <a:avLst/>
            <a:gdLst/>
            <a:ahLst/>
            <a:cxnLst/>
            <a:rect r="r" b="b" t="t" l="l"/>
            <a:pathLst>
              <a:path h="1450851" w="1540479">
                <a:moveTo>
                  <a:pt x="0" y="0"/>
                </a:moveTo>
                <a:lnTo>
                  <a:pt x="1540479" y="0"/>
                </a:lnTo>
                <a:lnTo>
                  <a:pt x="1540479" y="1450851"/>
                </a:lnTo>
                <a:lnTo>
                  <a:pt x="0" y="14508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995175" y="1472905"/>
            <a:ext cx="770239" cy="725425"/>
          </a:xfrm>
          <a:custGeom>
            <a:avLst/>
            <a:gdLst/>
            <a:ahLst/>
            <a:cxnLst/>
            <a:rect r="r" b="b" t="t" l="l"/>
            <a:pathLst>
              <a:path h="725425" w="770239">
                <a:moveTo>
                  <a:pt x="0" y="0"/>
                </a:moveTo>
                <a:lnTo>
                  <a:pt x="770239" y="0"/>
                </a:lnTo>
                <a:lnTo>
                  <a:pt x="770239" y="725425"/>
                </a:lnTo>
                <a:lnTo>
                  <a:pt x="0" y="7254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43580" y="528715"/>
            <a:ext cx="770239" cy="725425"/>
          </a:xfrm>
          <a:custGeom>
            <a:avLst/>
            <a:gdLst/>
            <a:ahLst/>
            <a:cxnLst/>
            <a:rect r="r" b="b" t="t" l="l"/>
            <a:pathLst>
              <a:path h="725425" w="770239">
                <a:moveTo>
                  <a:pt x="0" y="0"/>
                </a:moveTo>
                <a:lnTo>
                  <a:pt x="770240" y="0"/>
                </a:lnTo>
                <a:lnTo>
                  <a:pt x="770240" y="725426"/>
                </a:lnTo>
                <a:lnTo>
                  <a:pt x="0" y="7254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875873">
            <a:off x="3984315" y="257156"/>
            <a:ext cx="1253708" cy="1993969"/>
          </a:xfrm>
          <a:custGeom>
            <a:avLst/>
            <a:gdLst/>
            <a:ahLst/>
            <a:cxnLst/>
            <a:rect r="r" b="b" t="t" l="l"/>
            <a:pathLst>
              <a:path h="1993969" w="1253708">
                <a:moveTo>
                  <a:pt x="0" y="0"/>
                </a:moveTo>
                <a:lnTo>
                  <a:pt x="1253708" y="0"/>
                </a:lnTo>
                <a:lnTo>
                  <a:pt x="1253708" y="1993969"/>
                </a:lnTo>
                <a:lnTo>
                  <a:pt x="0" y="19939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true" flipV="false" rot="0">
            <a:off x="11809397" y="414293"/>
            <a:ext cx="1509128" cy="1421324"/>
          </a:xfrm>
          <a:custGeom>
            <a:avLst/>
            <a:gdLst/>
            <a:ahLst/>
            <a:cxnLst/>
            <a:rect r="r" b="b" t="t" l="l"/>
            <a:pathLst>
              <a:path h="1421324" w="1509128">
                <a:moveTo>
                  <a:pt x="1509128" y="0"/>
                </a:moveTo>
                <a:lnTo>
                  <a:pt x="0" y="0"/>
                </a:lnTo>
                <a:lnTo>
                  <a:pt x="0" y="1421325"/>
                </a:lnTo>
                <a:lnTo>
                  <a:pt x="1509128" y="1421325"/>
                </a:lnTo>
                <a:lnTo>
                  <a:pt x="150912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1528223">
            <a:off x="11303889" y="8237170"/>
            <a:ext cx="2499950" cy="4830822"/>
          </a:xfrm>
          <a:custGeom>
            <a:avLst/>
            <a:gdLst/>
            <a:ahLst/>
            <a:cxnLst/>
            <a:rect r="r" b="b" t="t" l="l"/>
            <a:pathLst>
              <a:path h="4830822" w="2499950">
                <a:moveTo>
                  <a:pt x="0" y="0"/>
                </a:moveTo>
                <a:lnTo>
                  <a:pt x="2499951" y="0"/>
                </a:lnTo>
                <a:lnTo>
                  <a:pt x="2499951" y="4830822"/>
                </a:lnTo>
                <a:lnTo>
                  <a:pt x="0" y="48308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742047" y="2376929"/>
            <a:ext cx="594024" cy="563782"/>
          </a:xfrm>
          <a:custGeom>
            <a:avLst/>
            <a:gdLst/>
            <a:ahLst/>
            <a:cxnLst/>
            <a:rect r="r" b="b" t="t" l="l"/>
            <a:pathLst>
              <a:path h="563782" w="594024">
                <a:moveTo>
                  <a:pt x="0" y="0"/>
                </a:moveTo>
                <a:lnTo>
                  <a:pt x="594023" y="0"/>
                </a:lnTo>
                <a:lnTo>
                  <a:pt x="594023" y="563782"/>
                </a:lnTo>
                <a:lnTo>
                  <a:pt x="0" y="5637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191592" y="8872239"/>
            <a:ext cx="414664" cy="393554"/>
          </a:xfrm>
          <a:custGeom>
            <a:avLst/>
            <a:gdLst/>
            <a:ahLst/>
            <a:cxnLst/>
            <a:rect r="r" b="b" t="t" l="l"/>
            <a:pathLst>
              <a:path h="393554" w="414664">
                <a:moveTo>
                  <a:pt x="0" y="0"/>
                </a:moveTo>
                <a:lnTo>
                  <a:pt x="414665" y="0"/>
                </a:lnTo>
                <a:lnTo>
                  <a:pt x="414665" y="393554"/>
                </a:lnTo>
                <a:lnTo>
                  <a:pt x="0" y="3935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394733" y="1472905"/>
            <a:ext cx="414664" cy="393554"/>
          </a:xfrm>
          <a:custGeom>
            <a:avLst/>
            <a:gdLst/>
            <a:ahLst/>
            <a:cxnLst/>
            <a:rect r="r" b="b" t="t" l="l"/>
            <a:pathLst>
              <a:path h="393554" w="414664">
                <a:moveTo>
                  <a:pt x="0" y="0"/>
                </a:moveTo>
                <a:lnTo>
                  <a:pt x="414664" y="0"/>
                </a:lnTo>
                <a:lnTo>
                  <a:pt x="414664" y="393554"/>
                </a:lnTo>
                <a:lnTo>
                  <a:pt x="0" y="3935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278269" y="9265793"/>
            <a:ext cx="594024" cy="563782"/>
          </a:xfrm>
          <a:custGeom>
            <a:avLst/>
            <a:gdLst/>
            <a:ahLst/>
            <a:cxnLst/>
            <a:rect r="r" b="b" t="t" l="l"/>
            <a:pathLst>
              <a:path h="563782" w="594024">
                <a:moveTo>
                  <a:pt x="0" y="0"/>
                </a:moveTo>
                <a:lnTo>
                  <a:pt x="594024" y="0"/>
                </a:lnTo>
                <a:lnTo>
                  <a:pt x="594024" y="563782"/>
                </a:lnTo>
                <a:lnTo>
                  <a:pt x="0" y="5637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591162" y="202429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7" y="0"/>
                </a:lnTo>
                <a:lnTo>
                  <a:pt x="316357" y="300251"/>
                </a:lnTo>
                <a:lnTo>
                  <a:pt x="0" y="3002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3951930" y="532740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0"/>
                </a:lnTo>
                <a:lnTo>
                  <a:pt x="0" y="30025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5152704" y="9247433"/>
            <a:ext cx="316356" cy="300251"/>
          </a:xfrm>
          <a:custGeom>
            <a:avLst/>
            <a:gdLst/>
            <a:ahLst/>
            <a:cxnLst/>
            <a:rect r="r" b="b" t="t" l="l"/>
            <a:pathLst>
              <a:path h="300251" w="316356">
                <a:moveTo>
                  <a:pt x="0" y="0"/>
                </a:moveTo>
                <a:lnTo>
                  <a:pt x="316356" y="0"/>
                </a:lnTo>
                <a:lnTo>
                  <a:pt x="316356" y="300251"/>
                </a:lnTo>
                <a:lnTo>
                  <a:pt x="0" y="3002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5527298" y="2952195"/>
            <a:ext cx="7501943" cy="7320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40"/>
              </a:lnSpc>
            </a:pPr>
            <a:r>
              <a:rPr lang="en-US" sz="2300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Выбор способа</a:t>
            </a:r>
            <a:r>
              <a:rPr lang="en-US" sz="2300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 родоразрешения зависит от состояния плода, готовности шейки матки и наличия акушерских показаний.</a:t>
            </a:r>
          </a:p>
          <a:p>
            <a:pPr algn="ctr">
              <a:lnSpc>
                <a:spcPts val="4140"/>
              </a:lnSpc>
            </a:pPr>
            <a:r>
              <a:rPr lang="en-US" sz="2300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Индукция родов</a:t>
            </a:r>
          </a:p>
          <a:p>
            <a:pPr algn="l">
              <a:lnSpc>
                <a:spcPts val="4140"/>
              </a:lnSpc>
            </a:pPr>
            <a:r>
              <a:rPr lang="en-US" sz="2300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Искусственное начало родовой деятельности с помощью медикаментозных или механических методов. Применяется при отсутствии противопоказаний к вагинальным родам.</a:t>
            </a:r>
          </a:p>
          <a:p>
            <a:pPr algn="ctr">
              <a:lnSpc>
                <a:spcPts val="4140"/>
              </a:lnSpc>
            </a:pPr>
            <a:r>
              <a:rPr lang="en-US" sz="2300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Кесарево сечение</a:t>
            </a:r>
          </a:p>
          <a:p>
            <a:pPr algn="l">
              <a:lnSpc>
                <a:spcPts val="4140"/>
              </a:lnSpc>
            </a:pPr>
            <a:r>
              <a:rPr lang="en-US" sz="2300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Оперативное родоразрешение при наличии показаний, например при остром неблагополучии плода или противопоказаниях к естественным родам</a:t>
            </a:r>
          </a:p>
          <a:p>
            <a:pPr algn="l">
              <a:lnSpc>
                <a:spcPts val="4140"/>
              </a:lnSpc>
            </a:pPr>
          </a:p>
          <a:p>
            <a:pPr algn="l">
              <a:lnSpc>
                <a:spcPts val="4140"/>
              </a:lnSpc>
            </a:pPr>
          </a:p>
          <a:p>
            <a:pPr algn="ctr">
              <a:lnSpc>
                <a:spcPts val="4140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8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94101" y="835557"/>
            <a:ext cx="17416155" cy="8921270"/>
            <a:chOff x="0" y="0"/>
            <a:chExt cx="23221540" cy="118950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8519822" y="0"/>
              <a:ext cx="14701718" cy="11895026"/>
            </a:xfrm>
            <a:custGeom>
              <a:avLst/>
              <a:gdLst/>
              <a:ahLst/>
              <a:cxnLst/>
              <a:rect r="r" b="b" t="t" l="l"/>
              <a:pathLst>
                <a:path h="11895026" w="14701718">
                  <a:moveTo>
                    <a:pt x="0" y="0"/>
                  </a:moveTo>
                  <a:lnTo>
                    <a:pt x="14701718" y="0"/>
                  </a:lnTo>
                  <a:lnTo>
                    <a:pt x="14701718" y="11895026"/>
                  </a:lnTo>
                  <a:lnTo>
                    <a:pt x="0" y="118950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19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16277378" y="196160"/>
            <a:ext cx="1512277" cy="1424290"/>
          </a:xfrm>
          <a:custGeom>
            <a:avLst/>
            <a:gdLst/>
            <a:ahLst/>
            <a:cxnLst/>
            <a:rect r="r" b="b" t="t" l="l"/>
            <a:pathLst>
              <a:path h="1424290" w="1512277">
                <a:moveTo>
                  <a:pt x="0" y="0"/>
                </a:moveTo>
                <a:lnTo>
                  <a:pt x="1512277" y="0"/>
                </a:lnTo>
                <a:lnTo>
                  <a:pt x="1512277" y="1424291"/>
                </a:lnTo>
                <a:lnTo>
                  <a:pt x="0" y="14242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34676" y="1736900"/>
            <a:ext cx="594024" cy="563782"/>
          </a:xfrm>
          <a:custGeom>
            <a:avLst/>
            <a:gdLst/>
            <a:ahLst/>
            <a:cxnLst/>
            <a:rect r="r" b="b" t="t" l="l"/>
            <a:pathLst>
              <a:path h="563782" w="594024">
                <a:moveTo>
                  <a:pt x="0" y="0"/>
                </a:moveTo>
                <a:lnTo>
                  <a:pt x="594024" y="0"/>
                </a:lnTo>
                <a:lnTo>
                  <a:pt x="594024" y="563782"/>
                </a:lnTo>
                <a:lnTo>
                  <a:pt x="0" y="5637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2791481">
            <a:off x="606633" y="3385146"/>
            <a:ext cx="8728212" cy="8989731"/>
          </a:xfrm>
          <a:custGeom>
            <a:avLst/>
            <a:gdLst/>
            <a:ahLst/>
            <a:cxnLst/>
            <a:rect r="r" b="b" t="t" l="l"/>
            <a:pathLst>
              <a:path h="8989731" w="8728212">
                <a:moveTo>
                  <a:pt x="0" y="0"/>
                </a:moveTo>
                <a:lnTo>
                  <a:pt x="8728212" y="0"/>
                </a:lnTo>
                <a:lnTo>
                  <a:pt x="8728212" y="8989731"/>
                </a:lnTo>
                <a:lnTo>
                  <a:pt x="0" y="898973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212446" y="3141543"/>
            <a:ext cx="6521253" cy="9010890"/>
          </a:xfrm>
          <a:custGeom>
            <a:avLst/>
            <a:gdLst/>
            <a:ahLst/>
            <a:cxnLst/>
            <a:rect r="r" b="b" t="t" l="l"/>
            <a:pathLst>
              <a:path h="9010890" w="6521253">
                <a:moveTo>
                  <a:pt x="0" y="0"/>
                </a:moveTo>
                <a:lnTo>
                  <a:pt x="6521254" y="0"/>
                </a:lnTo>
                <a:lnTo>
                  <a:pt x="6521254" y="9010890"/>
                </a:lnTo>
                <a:lnTo>
                  <a:pt x="0" y="901089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4842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216114" y="3141543"/>
            <a:ext cx="6182487" cy="8229600"/>
          </a:xfrm>
          <a:custGeom>
            <a:avLst/>
            <a:gdLst/>
            <a:ahLst/>
            <a:cxnLst/>
            <a:rect r="r" b="b" t="t" l="l"/>
            <a:pathLst>
              <a:path h="8229600" w="6182487">
                <a:moveTo>
                  <a:pt x="0" y="0"/>
                </a:moveTo>
                <a:lnTo>
                  <a:pt x="6182487" y="0"/>
                </a:lnTo>
                <a:lnTo>
                  <a:pt x="6182487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028700" y="725962"/>
            <a:ext cx="7375476" cy="2183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433"/>
              </a:lnSpc>
              <a:spcBef>
                <a:spcPct val="0"/>
              </a:spcBef>
            </a:pPr>
            <a:r>
              <a:rPr lang="en-US" sz="8433">
                <a:solidFill>
                  <a:srgbClr val="94544C"/>
                </a:solidFill>
                <a:latin typeface="Hortensia"/>
                <a:ea typeface="Hortensia"/>
                <a:cs typeface="Hortensia"/>
                <a:sym typeface="Hortensia"/>
              </a:rPr>
              <a:t>Профилактика и заключение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34998" y="2963994"/>
            <a:ext cx="374145" cy="355098"/>
          </a:xfrm>
          <a:custGeom>
            <a:avLst/>
            <a:gdLst/>
            <a:ahLst/>
            <a:cxnLst/>
            <a:rect r="r" b="b" t="t" l="l"/>
            <a:pathLst>
              <a:path h="355098" w="374145">
                <a:moveTo>
                  <a:pt x="0" y="0"/>
                </a:moveTo>
                <a:lnTo>
                  <a:pt x="374145" y="0"/>
                </a:lnTo>
                <a:lnTo>
                  <a:pt x="374145" y="355098"/>
                </a:lnTo>
                <a:lnTo>
                  <a:pt x="0" y="3550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702867" y="857250"/>
            <a:ext cx="7827932" cy="80250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31"/>
              </a:lnSpc>
            </a:pPr>
            <a:r>
              <a:rPr lang="en-US" sz="2351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Профилактика и своевременное выявление:</a:t>
            </a:r>
          </a:p>
          <a:p>
            <a:pPr algn="l" marL="507603" indent="-253802" lvl="1">
              <a:lnSpc>
                <a:spcPts val="4231"/>
              </a:lnSpc>
              <a:buFont typeface="Arial"/>
              <a:buChar char="•"/>
            </a:pPr>
            <a:r>
              <a:rPr lang="en-US" sz="2351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Ранняя постановка на учёт по</a:t>
            </a:r>
            <a:r>
              <a:rPr lang="en-US" sz="2351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 беременности.</a:t>
            </a:r>
          </a:p>
          <a:p>
            <a:pPr algn="l" marL="507603" indent="-253802" lvl="1">
              <a:lnSpc>
                <a:spcPts val="4231"/>
              </a:lnSpc>
              <a:buFont typeface="Arial"/>
              <a:buChar char="•"/>
            </a:pPr>
            <a:r>
              <a:rPr lang="en-US" sz="2351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Точное определение срока беременности, желательно с помощью УЗИ в первой половине беременности.</a:t>
            </a:r>
          </a:p>
          <a:p>
            <a:pPr algn="l" marL="507603" indent="-253802" lvl="1">
              <a:lnSpc>
                <a:spcPts val="4231"/>
              </a:lnSpc>
              <a:buFont typeface="Arial"/>
              <a:buChar char="•"/>
            </a:pPr>
            <a:r>
              <a:rPr lang="en-US" sz="2351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Регулярные осмотры акушера-гинеколога.</a:t>
            </a:r>
          </a:p>
          <a:p>
            <a:pPr algn="l" marL="507603" indent="-253802" lvl="1">
              <a:lnSpc>
                <a:spcPts val="4231"/>
              </a:lnSpc>
              <a:buFont typeface="Arial"/>
              <a:buChar char="•"/>
            </a:pPr>
            <a:r>
              <a:rPr lang="en-US" sz="2351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Контроль шевелений плода и своевременное обращение при их уменьшении.</a:t>
            </a:r>
          </a:p>
          <a:p>
            <a:pPr algn="l" marL="507603" indent="-253802" lvl="1">
              <a:lnSpc>
                <a:spcPts val="4231"/>
              </a:lnSpc>
              <a:buFont typeface="Arial"/>
              <a:buChar char="•"/>
            </a:pPr>
            <a:r>
              <a:rPr lang="en-US" sz="2351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Обсуждение сроков и способа родоразрешения с врачом.</a:t>
            </a:r>
          </a:p>
          <a:p>
            <a:pPr algn="l">
              <a:lnSpc>
                <a:spcPts val="4231"/>
              </a:lnSpc>
            </a:pPr>
          </a:p>
          <a:p>
            <a:pPr algn="l">
              <a:lnSpc>
                <a:spcPts val="4231"/>
              </a:lnSpc>
            </a:pPr>
            <a:r>
              <a:rPr lang="en-US" sz="2351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Выв</a:t>
            </a:r>
            <a:r>
              <a:rPr lang="en-US" sz="2351">
                <a:solidFill>
                  <a:srgbClr val="000000"/>
                </a:solidFill>
                <a:latin typeface="Bryndan Write"/>
                <a:ea typeface="Bryndan Write"/>
                <a:cs typeface="Bryndan Write"/>
                <a:sym typeface="Bryndan Write"/>
              </a:rPr>
              <a:t>од: перенашивание беременности требует внимательного наблюдения, поскольку с увеличением срока могут возрастать риски для матери и ребёнка. Своевременная диагностика и правильно выбранная тактика родоразрешения помогают снизить вероятность осложнений.</a:t>
            </a:r>
          </a:p>
          <a:p>
            <a:pPr algn="l">
              <a:lnSpc>
                <a:spcPts val="4231"/>
              </a:lnSpc>
            </a:pPr>
          </a:p>
        </p:txBody>
      </p:sp>
      <p:sp>
        <p:nvSpPr>
          <p:cNvPr name="Freeform 13" id="13"/>
          <p:cNvSpPr/>
          <p:nvPr/>
        </p:nvSpPr>
        <p:spPr>
          <a:xfrm flipH="false" flipV="false" rot="1592099">
            <a:off x="8094345" y="2699589"/>
            <a:ext cx="1058053" cy="1977670"/>
          </a:xfrm>
          <a:custGeom>
            <a:avLst/>
            <a:gdLst/>
            <a:ahLst/>
            <a:cxnLst/>
            <a:rect r="r" b="b" t="t" l="l"/>
            <a:pathLst>
              <a:path h="1977670" w="1058053">
                <a:moveTo>
                  <a:pt x="0" y="0"/>
                </a:moveTo>
                <a:lnTo>
                  <a:pt x="1058054" y="0"/>
                </a:lnTo>
                <a:lnTo>
                  <a:pt x="1058054" y="1977670"/>
                </a:lnTo>
                <a:lnTo>
                  <a:pt x="0" y="197767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34676" y="3594166"/>
            <a:ext cx="908539" cy="855678"/>
          </a:xfrm>
          <a:custGeom>
            <a:avLst/>
            <a:gdLst/>
            <a:ahLst/>
            <a:cxnLst/>
            <a:rect r="r" b="b" t="t" l="l"/>
            <a:pathLst>
              <a:path h="855678" w="908539">
                <a:moveTo>
                  <a:pt x="0" y="0"/>
                </a:moveTo>
                <a:lnTo>
                  <a:pt x="908539" y="0"/>
                </a:lnTo>
                <a:lnTo>
                  <a:pt x="908539" y="855678"/>
                </a:lnTo>
                <a:lnTo>
                  <a:pt x="0" y="8556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198082" y="8646539"/>
            <a:ext cx="1178876" cy="1110287"/>
          </a:xfrm>
          <a:custGeom>
            <a:avLst/>
            <a:gdLst/>
            <a:ahLst/>
            <a:cxnLst/>
            <a:rect r="r" b="b" t="t" l="l"/>
            <a:pathLst>
              <a:path h="1110287" w="1178876">
                <a:moveTo>
                  <a:pt x="0" y="0"/>
                </a:moveTo>
                <a:lnTo>
                  <a:pt x="1178877" y="0"/>
                </a:lnTo>
                <a:lnTo>
                  <a:pt x="1178877" y="1110287"/>
                </a:lnTo>
                <a:lnTo>
                  <a:pt x="0" y="11102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275345" y="348560"/>
            <a:ext cx="1026833" cy="967090"/>
          </a:xfrm>
          <a:custGeom>
            <a:avLst/>
            <a:gdLst/>
            <a:ahLst/>
            <a:cxnLst/>
            <a:rect r="r" b="b" t="t" l="l"/>
            <a:pathLst>
              <a:path h="967090" w="1026833">
                <a:moveTo>
                  <a:pt x="0" y="0"/>
                </a:moveTo>
                <a:lnTo>
                  <a:pt x="1026833" y="0"/>
                </a:lnTo>
                <a:lnTo>
                  <a:pt x="1026833" y="967091"/>
                </a:lnTo>
                <a:lnTo>
                  <a:pt x="0" y="9670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164283" y="5118642"/>
            <a:ext cx="374145" cy="355098"/>
          </a:xfrm>
          <a:custGeom>
            <a:avLst/>
            <a:gdLst/>
            <a:ahLst/>
            <a:cxnLst/>
            <a:rect r="r" b="b" t="t" l="l"/>
            <a:pathLst>
              <a:path h="355098" w="374145">
                <a:moveTo>
                  <a:pt x="0" y="0"/>
                </a:moveTo>
                <a:lnTo>
                  <a:pt x="374145" y="0"/>
                </a:lnTo>
                <a:lnTo>
                  <a:pt x="374145" y="355098"/>
                </a:lnTo>
                <a:lnTo>
                  <a:pt x="0" y="3550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960160" y="5570189"/>
            <a:ext cx="374145" cy="355098"/>
          </a:xfrm>
          <a:custGeom>
            <a:avLst/>
            <a:gdLst/>
            <a:ahLst/>
            <a:cxnLst/>
            <a:rect r="r" b="b" t="t" l="l"/>
            <a:pathLst>
              <a:path h="355098" w="374145">
                <a:moveTo>
                  <a:pt x="0" y="0"/>
                </a:moveTo>
                <a:lnTo>
                  <a:pt x="374145" y="0"/>
                </a:lnTo>
                <a:lnTo>
                  <a:pt x="374145" y="355098"/>
                </a:lnTo>
                <a:lnTo>
                  <a:pt x="0" y="3550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7343725" y="2786445"/>
            <a:ext cx="561218" cy="532647"/>
          </a:xfrm>
          <a:custGeom>
            <a:avLst/>
            <a:gdLst/>
            <a:ahLst/>
            <a:cxnLst/>
            <a:rect r="r" b="b" t="t" l="l"/>
            <a:pathLst>
              <a:path h="532647" w="561218">
                <a:moveTo>
                  <a:pt x="0" y="0"/>
                </a:moveTo>
                <a:lnTo>
                  <a:pt x="561218" y="0"/>
                </a:lnTo>
                <a:lnTo>
                  <a:pt x="561218" y="532647"/>
                </a:lnTo>
                <a:lnTo>
                  <a:pt x="0" y="5326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713073" y="368077"/>
            <a:ext cx="374145" cy="355098"/>
          </a:xfrm>
          <a:custGeom>
            <a:avLst/>
            <a:gdLst/>
            <a:ahLst/>
            <a:cxnLst/>
            <a:rect r="r" b="b" t="t" l="l"/>
            <a:pathLst>
              <a:path h="355098" w="374145">
                <a:moveTo>
                  <a:pt x="0" y="0"/>
                </a:moveTo>
                <a:lnTo>
                  <a:pt x="374146" y="0"/>
                </a:lnTo>
                <a:lnTo>
                  <a:pt x="374146" y="355098"/>
                </a:lnTo>
                <a:lnTo>
                  <a:pt x="0" y="3550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1018102">
            <a:off x="16332059" y="8759842"/>
            <a:ext cx="1256200" cy="1993969"/>
          </a:xfrm>
          <a:custGeom>
            <a:avLst/>
            <a:gdLst/>
            <a:ahLst/>
            <a:cxnLst/>
            <a:rect r="r" b="b" t="t" l="l"/>
            <a:pathLst>
              <a:path h="1993969" w="1256200">
                <a:moveTo>
                  <a:pt x="0" y="0"/>
                </a:moveTo>
                <a:lnTo>
                  <a:pt x="1256201" y="0"/>
                </a:lnTo>
                <a:lnTo>
                  <a:pt x="1256201" y="1993969"/>
                </a:lnTo>
                <a:lnTo>
                  <a:pt x="0" y="199396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2708294" y="9328987"/>
            <a:ext cx="908539" cy="855678"/>
          </a:xfrm>
          <a:custGeom>
            <a:avLst/>
            <a:gdLst/>
            <a:ahLst/>
            <a:cxnLst/>
            <a:rect r="r" b="b" t="t" l="l"/>
            <a:pathLst>
              <a:path h="855678" w="908539">
                <a:moveTo>
                  <a:pt x="0" y="0"/>
                </a:moveTo>
                <a:lnTo>
                  <a:pt x="908538" y="0"/>
                </a:lnTo>
                <a:lnTo>
                  <a:pt x="908538" y="855678"/>
                </a:lnTo>
                <a:lnTo>
                  <a:pt x="0" y="8556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DAHXEACAFfY</dc:identifier>
  <dcterms:modified xsi:type="dcterms:W3CDTF">2011-08-01T06:04:30Z</dcterms:modified>
  <cp:revision>1</cp:revision>
  <dc:title>Yellow Illustrated Maternity Preparation Essentials Presentation</dc:title>
</cp:coreProperties>
</file>