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77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686800" y="457200"/>
            <a:ext cx="1920240" cy="1920240"/>
          </a:xfrm>
          <a:prstGeom prst="ellipse">
            <a:avLst/>
          </a:prstGeom>
          <a:solidFill>
            <a:srgbClr val="DCF3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784080" y="4389120"/>
            <a:ext cx="1554480" cy="1554480"/>
          </a:xfrm>
          <a:prstGeom prst="ellipse">
            <a:avLst/>
          </a:prstGeom>
          <a:solidFill>
            <a:srgbClr val="FFE7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955279" y="5212080"/>
            <a:ext cx="731520" cy="731520"/>
          </a:xfrm>
          <a:prstGeom prst="ellipse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424160" y="1097280"/>
            <a:ext cx="457200" cy="457200"/>
          </a:xfrm>
          <a:prstGeom prst="ellipse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005840"/>
            <a:ext cx="6949440" cy="4572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918E"/>
                </a:solidFill>
                <a:latin typeface="Aptos"/>
              </a:defRPr>
            </a:pPr>
            <a:r>
              <a:t>АКУШЕРСТВО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645920"/>
            <a:ext cx="6949440" cy="1554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3400" b="1">
                <a:solidFill>
                  <a:srgbClr val="1F304E"/>
                </a:solidFill>
                <a:latin typeface="Aptos"/>
              </a:defRPr>
            </a:pPr>
            <a:r>
              <a:t>НЕПРАВИЛЬНОЕ</a:t>
            </a:r>
          </a:p>
          <a:p>
            <a:pPr algn="l">
              <a:spcAft>
                <a:spcPts val="600"/>
              </a:spcAft>
              <a:defRPr sz="3400" b="1">
                <a:solidFill>
                  <a:srgbClr val="1F304E"/>
                </a:solidFill>
                <a:latin typeface="Aptos"/>
              </a:defRPr>
            </a:pPr>
            <a:r>
              <a:t>ПОЛОЖЕНИЕ ПЛОДА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657600"/>
            <a:ext cx="6217920" cy="8229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800" b="0">
                <a:solidFill>
                  <a:srgbClr val="5F6C7C"/>
                </a:solidFill>
                <a:latin typeface="Aptos"/>
              </a:defRPr>
            </a:pPr>
            <a:r>
              <a:t>Понятие • виды • диагностика • тактика ведения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77840"/>
            <a:ext cx="1689437" cy="117878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F918E"/>
                </a:solidFill>
                <a:latin typeface="Aptos"/>
              </a:defRPr>
            </a:pPr>
            <a:r>
              <a:rPr lang="ru-RU" dirty="0"/>
              <a:t>Выполнила: </a:t>
            </a:r>
          </a:p>
          <a:p>
            <a:pPr algn="l">
              <a:spcAft>
                <a:spcPts val="600"/>
              </a:spcAft>
              <a:defRPr sz="1300" b="1">
                <a:solidFill>
                  <a:srgbClr val="1F918E"/>
                </a:solidFill>
                <a:latin typeface="Aptos"/>
              </a:defRPr>
            </a:pPr>
            <a:r>
              <a:rPr lang="ru-RU" dirty="0"/>
              <a:t>Студентка 213группы</a:t>
            </a:r>
          </a:p>
          <a:p>
            <a:pPr algn="l">
              <a:spcAft>
                <a:spcPts val="600"/>
              </a:spcAft>
              <a:defRPr sz="1300" b="1">
                <a:solidFill>
                  <a:srgbClr val="1F918E"/>
                </a:solidFill>
                <a:latin typeface="Aptos"/>
              </a:defRPr>
            </a:pPr>
            <a:r>
              <a:rPr lang="ru-RU" dirty="0"/>
              <a:t>Гюлмамедова Айнур</a:t>
            </a:r>
          </a:p>
          <a:p>
            <a:pPr algn="l">
              <a:spcAft>
                <a:spcPts val="600"/>
              </a:spcAft>
              <a:defRPr sz="1300" b="1">
                <a:solidFill>
                  <a:srgbClr val="1F918E"/>
                </a:solidFill>
                <a:latin typeface="Aptos"/>
              </a:defRPr>
            </a:pP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8709660" y="1538020"/>
            <a:ext cx="1536192" cy="3339388"/>
          </a:xfrm>
          <a:prstGeom prst="ellipse">
            <a:avLst/>
          </a:prstGeom>
          <a:solidFill>
            <a:srgbClr val="FFE7DA"/>
          </a:solidFill>
          <a:ln w="25400">
            <a:solidFill>
              <a:srgbClr val="ED7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Arc 11"/>
          <p:cNvSpPr/>
          <p:nvPr/>
        </p:nvSpPr>
        <p:spPr>
          <a:xfrm>
            <a:off x="8677656" y="4112971"/>
            <a:ext cx="1600200" cy="1046073"/>
          </a:xfrm>
          <a:prstGeom prst="arc">
            <a:avLst/>
          </a:prstGeom>
          <a:noFill/>
          <a:ln w="38100">
            <a:solidFill>
              <a:srgbClr val="8269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837676" y="2946196"/>
            <a:ext cx="1344168" cy="885139"/>
          </a:xfrm>
          <a:prstGeom prst="ellipse">
            <a:avLst/>
          </a:prstGeom>
          <a:solidFill>
            <a:srgbClr val="F2BE4B"/>
          </a:solidFill>
          <a:ln>
            <a:solidFill>
              <a:srgbClr val="CA99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453628" y="2986430"/>
            <a:ext cx="480060" cy="480060"/>
          </a:xfrm>
          <a:prstGeom prst="ellipse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89520" y="5458968"/>
            <a:ext cx="3200400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200" b="1">
                <a:solidFill>
                  <a:srgbClr val="1F304E"/>
                </a:solidFill>
                <a:latin typeface="Aptos"/>
              </a:defRPr>
            </a:pPr>
            <a:r>
              <a:rPr dirty="0" err="1"/>
              <a:t>Поперечное</a:t>
            </a:r>
            <a:r>
              <a:rPr dirty="0"/>
              <a:t> </a:t>
            </a:r>
            <a:r>
              <a:rPr dirty="0" err="1"/>
              <a:t>положение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10469880" y="6217920"/>
            <a:ext cx="1097280" cy="2286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01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1. Что называют неправильным положением?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2/10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2120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71600"/>
            <a:ext cx="82296" cy="1828800"/>
          </a:xfrm>
          <a:prstGeom prst="rect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453895"/>
            <a:ext cx="489204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800" b="1">
                <a:solidFill>
                  <a:srgbClr val="1F304E"/>
                </a:solidFill>
                <a:latin typeface="Aptos"/>
              </a:defRPr>
            </a:pPr>
            <a:r>
              <a:t>Положение плода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892807"/>
            <a:ext cx="4076946" cy="64017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Отношение</a:t>
            </a:r>
            <a:r>
              <a:rPr dirty="0"/>
              <a:t> </a:t>
            </a:r>
            <a:r>
              <a:rPr dirty="0" err="1"/>
              <a:t>продольной</a:t>
            </a:r>
            <a:r>
              <a:rPr dirty="0"/>
              <a:t> </a:t>
            </a:r>
            <a:r>
              <a:rPr dirty="0" err="1"/>
              <a:t>оси</a:t>
            </a:r>
            <a:r>
              <a:rPr dirty="0"/>
              <a:t> </a:t>
            </a:r>
            <a:r>
              <a:rPr dirty="0" err="1"/>
              <a:t>плода</a:t>
            </a:r>
            <a:r>
              <a:rPr dirty="0"/>
              <a:t> к </a:t>
            </a:r>
            <a:r>
              <a:rPr dirty="0" err="1"/>
              <a:t>продольной</a:t>
            </a:r>
            <a:r>
              <a:rPr dirty="0"/>
              <a:t> </a:t>
            </a:r>
            <a:r>
              <a:rPr dirty="0" err="1"/>
              <a:t>оси</a:t>
            </a:r>
            <a:r>
              <a:rPr dirty="0"/>
              <a:t> </a:t>
            </a:r>
            <a:r>
              <a:rPr dirty="0" err="1"/>
              <a:t>матки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25880"/>
            <a:ext cx="52120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371600"/>
            <a:ext cx="82296" cy="1828800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453895"/>
            <a:ext cx="489204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800" b="1">
                <a:solidFill>
                  <a:srgbClr val="1F304E"/>
                </a:solidFill>
                <a:latin typeface="Aptos"/>
              </a:defRPr>
            </a:pPr>
            <a:r>
              <a:t>Неправильное положение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892807"/>
            <a:ext cx="4754880" cy="64017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Ось</a:t>
            </a:r>
            <a:r>
              <a:rPr dirty="0"/>
              <a:t> </a:t>
            </a:r>
            <a:r>
              <a:rPr dirty="0" err="1"/>
              <a:t>плода</a:t>
            </a:r>
            <a:r>
              <a:rPr dirty="0"/>
              <a:t> </a:t>
            </a:r>
            <a:r>
              <a:rPr dirty="0" err="1"/>
              <a:t>расположена</a:t>
            </a:r>
            <a:r>
              <a:rPr dirty="0"/>
              <a:t> </a:t>
            </a:r>
            <a:r>
              <a:rPr dirty="0" err="1"/>
              <a:t>поперечно</a:t>
            </a:r>
            <a:r>
              <a:rPr dirty="0"/>
              <a:t> или </a:t>
            </a:r>
            <a:r>
              <a:rPr dirty="0" err="1"/>
              <a:t>косо</a:t>
            </a:r>
            <a:r>
              <a:rPr dirty="0"/>
              <a:t> </a:t>
            </a: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оси</a:t>
            </a:r>
            <a:r>
              <a:rPr dirty="0"/>
              <a:t> </a:t>
            </a:r>
            <a:r>
              <a:rPr dirty="0" err="1"/>
              <a:t>матки</a:t>
            </a:r>
            <a:r>
              <a:rPr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657600"/>
            <a:ext cx="4389120" cy="3657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F304E"/>
                </a:solidFill>
                <a:latin typeface="Aptos"/>
              </a:defRPr>
            </a:pPr>
            <a:r>
              <a:t>Продольное положение — оси параллельны</a:t>
            </a:r>
          </a:p>
        </p:txBody>
      </p:sp>
      <p:sp>
        <p:nvSpPr>
          <p:cNvPr id="15" name="Oval 14"/>
          <p:cNvSpPr/>
          <p:nvPr/>
        </p:nvSpPr>
        <p:spPr>
          <a:xfrm>
            <a:off x="1280160" y="4160520"/>
            <a:ext cx="1097280" cy="1417320"/>
          </a:xfrm>
          <a:prstGeom prst="ellipse">
            <a:avLst/>
          </a:prstGeom>
          <a:solidFill>
            <a:srgbClr val="FFE7DA"/>
          </a:solidFill>
          <a:ln>
            <a:solidFill>
              <a:srgbClr val="ED7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700784" y="4315968"/>
            <a:ext cx="274320" cy="1097280"/>
          </a:xfrm>
          <a:prstGeom prst="ellipse">
            <a:avLst/>
          </a:prstGeom>
          <a:solidFill>
            <a:srgbClr val="F2BE4B"/>
          </a:solidFill>
          <a:ln>
            <a:solidFill>
              <a:srgbClr val="ED7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43200" y="4434840"/>
            <a:ext cx="502920" cy="3657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918E"/>
                </a:solidFill>
                <a:latin typeface="Aptos"/>
              </a:defRPr>
            </a:pPr>
            <a:r>
              <a:t>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657600"/>
            <a:ext cx="4754880" cy="3657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F304E"/>
                </a:solidFill>
                <a:latin typeface="Aptos"/>
              </a:defRPr>
            </a:pPr>
            <a:r>
              <a:t>Поперечное положение — оси пересекаются</a:t>
            </a:r>
          </a:p>
        </p:txBody>
      </p:sp>
      <p:sp>
        <p:nvSpPr>
          <p:cNvPr id="19" name="Oval 18"/>
          <p:cNvSpPr/>
          <p:nvPr/>
        </p:nvSpPr>
        <p:spPr>
          <a:xfrm>
            <a:off x="6583680" y="4160520"/>
            <a:ext cx="1463040" cy="1188720"/>
          </a:xfrm>
          <a:prstGeom prst="ellipse">
            <a:avLst/>
          </a:prstGeom>
          <a:solidFill>
            <a:srgbClr val="FFE7DA"/>
          </a:solidFill>
          <a:ln>
            <a:solidFill>
              <a:srgbClr val="ED7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812280" y="4572000"/>
            <a:ext cx="1005840" cy="347472"/>
          </a:xfrm>
          <a:prstGeom prst="ellipse">
            <a:avLst/>
          </a:prstGeom>
          <a:solidFill>
            <a:srgbClr val="F2BE4B"/>
          </a:solidFill>
          <a:ln>
            <a:solidFill>
              <a:srgbClr val="CA99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21040" y="4434840"/>
            <a:ext cx="640080" cy="3657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ED7065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0" y="4343400"/>
            <a:ext cx="2103120" cy="7315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t>Ось плода</a:t>
            </a:r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t>поперёк матки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0808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2. Основные виды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3/10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25880"/>
            <a:ext cx="35204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371600"/>
            <a:ext cx="82296" cy="4297680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453895"/>
            <a:ext cx="320040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Поперечное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1892807"/>
            <a:ext cx="3277210" cy="108645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Ось</a:t>
            </a:r>
            <a:r>
              <a:rPr dirty="0"/>
              <a:t> </a:t>
            </a:r>
            <a:r>
              <a:rPr dirty="0" err="1"/>
              <a:t>плода</a:t>
            </a:r>
            <a:r>
              <a:rPr dirty="0"/>
              <a:t> </a:t>
            </a:r>
            <a:r>
              <a:rPr dirty="0" err="1"/>
              <a:t>расположена</a:t>
            </a:r>
            <a:r>
              <a:rPr dirty="0"/>
              <a:t> </a:t>
            </a:r>
            <a:r>
              <a:rPr dirty="0" err="1"/>
              <a:t>почти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прямым</a:t>
            </a:r>
            <a:r>
              <a:rPr dirty="0"/>
              <a:t> </a:t>
            </a:r>
            <a:r>
              <a:rPr dirty="0" err="1"/>
              <a:t>углом</a:t>
            </a:r>
            <a:r>
              <a:rPr dirty="0"/>
              <a:t> к </a:t>
            </a:r>
            <a:r>
              <a:rPr dirty="0" err="1"/>
              <a:t>оси</a:t>
            </a:r>
            <a:r>
              <a:rPr dirty="0"/>
              <a:t> </a:t>
            </a:r>
            <a:r>
              <a:rPr dirty="0" err="1"/>
              <a:t>матки</a:t>
            </a:r>
            <a:r>
              <a:rPr dirty="0"/>
              <a:t>.</a:t>
            </a:r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Предлежащая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обычно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определяется</a:t>
            </a:r>
            <a:r>
              <a:rPr dirty="0"/>
              <a:t> у </a:t>
            </a:r>
            <a:r>
              <a:rPr dirty="0" err="1"/>
              <a:t>входа</a:t>
            </a:r>
            <a:r>
              <a:rPr dirty="0"/>
              <a:t> в </a:t>
            </a:r>
            <a:r>
              <a:rPr dirty="0" err="1"/>
              <a:t>малый</a:t>
            </a:r>
            <a:r>
              <a:rPr dirty="0"/>
              <a:t> </a:t>
            </a:r>
            <a:r>
              <a:rPr dirty="0" err="1"/>
              <a:t>таз</a:t>
            </a:r>
            <a:r>
              <a:rPr dirty="0"/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1956816" y="3026664"/>
            <a:ext cx="1053388" cy="1517904"/>
          </a:xfrm>
          <a:prstGeom prst="ellipse">
            <a:avLst/>
          </a:prstGeom>
          <a:solidFill>
            <a:srgbClr val="FFE7DA"/>
          </a:solidFill>
          <a:ln w="25400">
            <a:solidFill>
              <a:srgbClr val="ED7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Arc 10"/>
          <p:cNvSpPr/>
          <p:nvPr/>
        </p:nvSpPr>
        <p:spPr>
          <a:xfrm>
            <a:off x="1934870" y="4197096"/>
            <a:ext cx="1097280" cy="475488"/>
          </a:xfrm>
          <a:prstGeom prst="arc">
            <a:avLst/>
          </a:prstGeom>
          <a:noFill/>
          <a:ln w="38100">
            <a:solidFill>
              <a:srgbClr val="8269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044598" y="3666744"/>
            <a:ext cx="921715" cy="402336"/>
          </a:xfrm>
          <a:prstGeom prst="ellipse">
            <a:avLst/>
          </a:prstGeom>
          <a:solidFill>
            <a:srgbClr val="F2BE4B"/>
          </a:solidFill>
          <a:ln>
            <a:solidFill>
              <a:srgbClr val="CA99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781251" y="3685032"/>
            <a:ext cx="329184" cy="329184"/>
          </a:xfrm>
          <a:prstGeom prst="ellipse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343400" y="1325880"/>
            <a:ext cx="35204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43400" y="1371600"/>
            <a:ext cx="82296" cy="4297680"/>
          </a:xfrm>
          <a:prstGeom prst="rect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26280" y="1453895"/>
            <a:ext cx="320040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Косое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79" y="1892808"/>
            <a:ext cx="3235147" cy="108645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Ось</a:t>
            </a:r>
            <a:r>
              <a:rPr dirty="0"/>
              <a:t> </a:t>
            </a:r>
            <a:r>
              <a:rPr dirty="0" err="1"/>
              <a:t>плода</a:t>
            </a:r>
            <a:r>
              <a:rPr dirty="0"/>
              <a:t>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углом</a:t>
            </a:r>
            <a:r>
              <a:rPr dirty="0"/>
              <a:t> к </a:t>
            </a:r>
            <a:r>
              <a:rPr dirty="0" err="1"/>
              <a:t>оси</a:t>
            </a:r>
            <a:r>
              <a:rPr dirty="0"/>
              <a:t> </a:t>
            </a:r>
            <a:r>
              <a:rPr dirty="0" err="1"/>
              <a:t>матки</a:t>
            </a:r>
            <a:r>
              <a:rPr dirty="0"/>
              <a:t>.</a:t>
            </a:r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Положение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изменяться</a:t>
            </a:r>
            <a:r>
              <a:rPr dirty="0"/>
              <a:t>;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повторно</a:t>
            </a:r>
            <a:r>
              <a:rPr dirty="0"/>
              <a:t> </a:t>
            </a:r>
            <a:r>
              <a:rPr dirty="0" err="1"/>
              <a:t>оценивать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в </a:t>
            </a:r>
            <a:r>
              <a:rPr dirty="0" err="1"/>
              <a:t>динамике</a:t>
            </a:r>
            <a:r>
              <a:rPr dirty="0"/>
              <a:t>.</a:t>
            </a:r>
          </a:p>
        </p:txBody>
      </p:sp>
      <p:sp>
        <p:nvSpPr>
          <p:cNvPr id="18" name="Oval 17"/>
          <p:cNvSpPr/>
          <p:nvPr/>
        </p:nvSpPr>
        <p:spPr>
          <a:xfrm>
            <a:off x="5660136" y="3026664"/>
            <a:ext cx="1053388" cy="1517904"/>
          </a:xfrm>
          <a:prstGeom prst="ellipse">
            <a:avLst/>
          </a:prstGeom>
          <a:solidFill>
            <a:srgbClr val="FFE7DA"/>
          </a:solidFill>
          <a:ln w="25400">
            <a:solidFill>
              <a:srgbClr val="ED7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Arc 18"/>
          <p:cNvSpPr/>
          <p:nvPr/>
        </p:nvSpPr>
        <p:spPr>
          <a:xfrm>
            <a:off x="5660135" y="4197096"/>
            <a:ext cx="1097280" cy="475488"/>
          </a:xfrm>
          <a:prstGeom prst="arc">
            <a:avLst/>
          </a:prstGeom>
          <a:noFill/>
          <a:ln w="38100">
            <a:solidFill>
              <a:srgbClr val="8269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 rot="2247080">
            <a:off x="5747918" y="3666744"/>
            <a:ext cx="921715" cy="402336"/>
          </a:xfrm>
          <a:prstGeom prst="ellipse">
            <a:avLst/>
          </a:prstGeom>
          <a:solidFill>
            <a:srgbClr val="F2BE4B"/>
          </a:solidFill>
          <a:ln>
            <a:solidFill>
              <a:srgbClr val="CA99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5616757" y="3317587"/>
            <a:ext cx="329184" cy="329184"/>
          </a:xfrm>
          <a:prstGeom prst="ellipse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8046720" y="1325880"/>
            <a:ext cx="35204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046720" y="1371600"/>
            <a:ext cx="82296" cy="4297680"/>
          </a:xfrm>
          <a:prstGeom prst="rect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9600" y="1453895"/>
            <a:ext cx="320040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Продольное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1892807"/>
            <a:ext cx="3139441" cy="108645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сравнения</a:t>
            </a:r>
            <a:r>
              <a:rPr dirty="0"/>
              <a:t>: </a:t>
            </a:r>
            <a:r>
              <a:rPr dirty="0" err="1"/>
              <a:t>оси</a:t>
            </a:r>
            <a:r>
              <a:rPr dirty="0"/>
              <a:t> </a:t>
            </a:r>
            <a:r>
              <a:rPr dirty="0" err="1"/>
              <a:t>матки</a:t>
            </a:r>
            <a:r>
              <a:rPr dirty="0"/>
              <a:t> и </a:t>
            </a:r>
            <a:r>
              <a:rPr dirty="0" err="1"/>
              <a:t>плода</a:t>
            </a:r>
            <a:r>
              <a:rPr dirty="0"/>
              <a:t> </a:t>
            </a:r>
            <a:r>
              <a:rPr dirty="0" err="1"/>
              <a:t>параллельны</a:t>
            </a:r>
            <a:r>
              <a:rPr dirty="0"/>
              <a:t>.</a:t>
            </a:r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Головное</a:t>
            </a:r>
            <a:r>
              <a:rPr dirty="0"/>
              <a:t> и </a:t>
            </a:r>
            <a:r>
              <a:rPr dirty="0" err="1"/>
              <a:t>тазовое</a:t>
            </a:r>
            <a:r>
              <a:rPr dirty="0"/>
              <a:t> </a:t>
            </a:r>
            <a:r>
              <a:rPr dirty="0" err="1"/>
              <a:t>предлежания</a:t>
            </a:r>
            <a:r>
              <a:rPr dirty="0"/>
              <a:t> </a:t>
            </a:r>
            <a:r>
              <a:rPr dirty="0" err="1"/>
              <a:t>относятся</a:t>
            </a:r>
            <a:r>
              <a:rPr dirty="0"/>
              <a:t> к </a:t>
            </a:r>
            <a:r>
              <a:rPr dirty="0" err="1"/>
              <a:t>продольному</a:t>
            </a:r>
            <a:r>
              <a:rPr dirty="0"/>
              <a:t> </a:t>
            </a:r>
            <a:r>
              <a:rPr dirty="0" err="1"/>
              <a:t>положению</a:t>
            </a:r>
            <a:r>
              <a:rPr dirty="0"/>
              <a:t>.</a:t>
            </a:r>
          </a:p>
        </p:txBody>
      </p:sp>
      <p:sp>
        <p:nvSpPr>
          <p:cNvPr id="26" name="Oval 25"/>
          <p:cNvSpPr/>
          <p:nvPr/>
        </p:nvSpPr>
        <p:spPr>
          <a:xfrm>
            <a:off x="9363456" y="3026664"/>
            <a:ext cx="1053388" cy="1517904"/>
          </a:xfrm>
          <a:prstGeom prst="ellipse">
            <a:avLst/>
          </a:prstGeom>
          <a:solidFill>
            <a:srgbClr val="FFE7DA"/>
          </a:solidFill>
          <a:ln w="25400">
            <a:solidFill>
              <a:srgbClr val="ED70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Arc 26"/>
          <p:cNvSpPr/>
          <p:nvPr/>
        </p:nvSpPr>
        <p:spPr>
          <a:xfrm>
            <a:off x="9341510" y="4197096"/>
            <a:ext cx="1097280" cy="475488"/>
          </a:xfrm>
          <a:prstGeom prst="arc">
            <a:avLst/>
          </a:prstGeom>
          <a:noFill/>
          <a:ln w="38100">
            <a:solidFill>
              <a:srgbClr val="8269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648748" y="3374136"/>
            <a:ext cx="482803" cy="768096"/>
          </a:xfrm>
          <a:prstGeom prst="ellipse">
            <a:avLst/>
          </a:prstGeom>
          <a:solidFill>
            <a:srgbClr val="F2BE4B"/>
          </a:solidFill>
          <a:ln>
            <a:solidFill>
              <a:srgbClr val="CA99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714585" y="3191256"/>
            <a:ext cx="351129" cy="351129"/>
          </a:xfrm>
          <a:prstGeom prst="ellipse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3. Причины и факторы риска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4/10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82296" cy="1508760"/>
          </a:xfrm>
          <a:prstGeom prst="rect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545336"/>
            <a:ext cx="484632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Со стороны матки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984248"/>
            <a:ext cx="4846320" cy="9601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Аномалии формы матки, миома.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59" y="141732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59" y="1463040"/>
            <a:ext cx="82296" cy="1508760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545336"/>
            <a:ext cx="484632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Со стороны плода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1984248"/>
            <a:ext cx="4846320" cy="9601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Недоношенность, многоплодная беременность.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47472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3520439"/>
            <a:ext cx="82296" cy="1508760"/>
          </a:xfrm>
          <a:prstGeom prst="rect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3602736"/>
            <a:ext cx="484632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Плацента и воды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041648"/>
            <a:ext cx="4846320" cy="9601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Предлежание плаценты, многоводие.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59" y="347472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9359" y="3520439"/>
            <a:ext cx="82296" cy="1508760"/>
          </a:xfrm>
          <a:prstGeom prst="rect">
            <a:avLst/>
          </a:prstGeom>
          <a:solidFill>
            <a:srgbClr val="8269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92240" y="3602736"/>
            <a:ext cx="484632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Таз и роды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4041648"/>
            <a:ext cx="4846320" cy="9601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Узкий таз; повышенная подвижность плода при избытке вод.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06440"/>
            <a:ext cx="1024128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400" b="0">
                <a:solidFill>
                  <a:srgbClr val="5F6C7C"/>
                </a:solidFill>
                <a:latin typeface="Aptos"/>
              </a:defRPr>
            </a:pPr>
            <a:r>
              <a:t>Важно: часто действует несколько факторов, а иногда явную причину установить не удаётся.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4. Чем опасно неправильное положение?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5/10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352044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82296" cy="3291840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499616"/>
            <a:ext cx="320040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Для матери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938527"/>
            <a:ext cx="3200400" cy="137883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Риск</a:t>
            </a:r>
            <a:r>
              <a:rPr dirty="0"/>
              <a:t> </a:t>
            </a:r>
            <a:r>
              <a:rPr dirty="0" err="1"/>
              <a:t>осложнённого</a:t>
            </a:r>
            <a:r>
              <a:rPr dirty="0"/>
              <a:t> </a:t>
            </a:r>
            <a:r>
              <a:rPr dirty="0" err="1"/>
              <a:t>течения</a:t>
            </a:r>
            <a:r>
              <a:rPr dirty="0"/>
              <a:t> </a:t>
            </a:r>
            <a:r>
              <a:rPr dirty="0" err="1"/>
              <a:t>родов</a:t>
            </a:r>
            <a:endParaRPr dirty="0"/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Возможность</a:t>
            </a:r>
            <a:r>
              <a:rPr dirty="0"/>
              <a:t> </a:t>
            </a:r>
            <a:r>
              <a:rPr dirty="0" err="1"/>
              <a:t>разрыва</a:t>
            </a:r>
            <a:r>
              <a:rPr dirty="0"/>
              <a:t> </a:t>
            </a:r>
            <a:r>
              <a:rPr dirty="0" err="1"/>
              <a:t>матки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запущенном</a:t>
            </a:r>
            <a:r>
              <a:rPr dirty="0"/>
              <a:t> </a:t>
            </a:r>
            <a:r>
              <a:rPr dirty="0" err="1"/>
              <a:t>поперечном</a:t>
            </a:r>
            <a:r>
              <a:rPr dirty="0"/>
              <a:t> </a:t>
            </a:r>
            <a:r>
              <a:rPr dirty="0" err="1"/>
              <a:t>положении</a:t>
            </a:r>
            <a:endParaRPr dirty="0"/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Повышенная</a:t>
            </a:r>
            <a:r>
              <a:rPr dirty="0"/>
              <a:t> </a:t>
            </a:r>
            <a:r>
              <a:rPr dirty="0" err="1"/>
              <a:t>вероятность</a:t>
            </a:r>
            <a:r>
              <a:rPr dirty="0"/>
              <a:t> </a:t>
            </a:r>
            <a:r>
              <a:rPr dirty="0" err="1"/>
              <a:t>оперативного</a:t>
            </a:r>
            <a:r>
              <a:rPr dirty="0"/>
              <a:t> </a:t>
            </a:r>
            <a:r>
              <a:rPr dirty="0" err="1"/>
              <a:t>родоразрешения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4343400" y="1371600"/>
            <a:ext cx="352044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417320"/>
            <a:ext cx="82296" cy="3291840"/>
          </a:xfrm>
          <a:prstGeom prst="rect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499616"/>
            <a:ext cx="320040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Для плода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1938528"/>
            <a:ext cx="3015062" cy="137883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Выпадение</a:t>
            </a:r>
            <a:r>
              <a:rPr dirty="0"/>
              <a:t> </a:t>
            </a:r>
            <a:r>
              <a:rPr dirty="0" err="1"/>
              <a:t>пуповины</a:t>
            </a:r>
            <a:r>
              <a:rPr dirty="0"/>
              <a:t> или </a:t>
            </a:r>
            <a:r>
              <a:rPr dirty="0" err="1"/>
              <a:t>мелких</a:t>
            </a:r>
            <a:r>
              <a:rPr dirty="0"/>
              <a:t> </a:t>
            </a:r>
            <a:r>
              <a:rPr dirty="0" err="1"/>
              <a:t>частей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излитии</a:t>
            </a:r>
            <a:r>
              <a:rPr dirty="0"/>
              <a:t> </a:t>
            </a:r>
            <a:r>
              <a:rPr dirty="0" err="1"/>
              <a:t>вод</a:t>
            </a:r>
            <a:endParaRPr dirty="0"/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Острая</a:t>
            </a:r>
            <a:r>
              <a:rPr dirty="0"/>
              <a:t> </a:t>
            </a:r>
            <a:r>
              <a:rPr dirty="0" err="1"/>
              <a:t>гипоксия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осложнениях</a:t>
            </a:r>
            <a:endParaRPr dirty="0"/>
          </a:p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Риск</a:t>
            </a:r>
            <a:r>
              <a:rPr dirty="0"/>
              <a:t> </a:t>
            </a:r>
            <a:r>
              <a:rPr dirty="0" err="1"/>
              <a:t>родовой</a:t>
            </a:r>
            <a:r>
              <a:rPr dirty="0"/>
              <a:t> </a:t>
            </a:r>
            <a:r>
              <a:rPr dirty="0" err="1"/>
              <a:t>травмы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неправильной</a:t>
            </a:r>
            <a:r>
              <a:rPr dirty="0"/>
              <a:t> </a:t>
            </a:r>
            <a:r>
              <a:rPr dirty="0" err="1"/>
              <a:t>тактике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8001000" y="1371600"/>
            <a:ext cx="352044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417320"/>
            <a:ext cx="82296" cy="3291840"/>
          </a:xfrm>
          <a:prstGeom prst="rect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83879" y="1499616"/>
            <a:ext cx="320040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Ключевой момент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1938528"/>
            <a:ext cx="3139441" cy="107106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стойком</a:t>
            </a:r>
            <a:r>
              <a:rPr dirty="0"/>
              <a:t> </a:t>
            </a:r>
            <a:r>
              <a:rPr dirty="0" err="1"/>
              <a:t>поперечном</a:t>
            </a:r>
            <a:r>
              <a:rPr dirty="0"/>
              <a:t> </a:t>
            </a:r>
            <a:r>
              <a:rPr dirty="0" err="1"/>
              <a:t>положении</a:t>
            </a:r>
            <a:r>
              <a:rPr dirty="0"/>
              <a:t> </a:t>
            </a:r>
            <a:r>
              <a:rPr dirty="0" err="1"/>
              <a:t>самостоятельные</a:t>
            </a:r>
            <a:r>
              <a:rPr dirty="0"/>
              <a:t> </a:t>
            </a:r>
            <a:r>
              <a:rPr dirty="0" err="1"/>
              <a:t>роды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естественные</a:t>
            </a:r>
            <a:r>
              <a:rPr dirty="0"/>
              <a:t> </a:t>
            </a:r>
            <a:r>
              <a:rPr dirty="0" err="1"/>
              <a:t>родовые</a:t>
            </a:r>
            <a:r>
              <a:rPr dirty="0"/>
              <a:t> </a:t>
            </a:r>
            <a:r>
              <a:rPr dirty="0" err="1"/>
              <a:t>пути</a:t>
            </a:r>
            <a:r>
              <a:rPr dirty="0"/>
              <a:t> </a:t>
            </a:r>
            <a:r>
              <a:rPr dirty="0" err="1"/>
              <a:t>обычно</a:t>
            </a:r>
            <a:r>
              <a:rPr dirty="0"/>
              <a:t> </a:t>
            </a:r>
            <a:r>
              <a:rPr dirty="0" err="1"/>
              <a:t>невозможны</a:t>
            </a:r>
            <a:r>
              <a:rPr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257800"/>
            <a:ext cx="10149840" cy="5943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При схватках, кровотечении или излитии вод необходима срочная акушерская оценка.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5. Диагностика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6/10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25780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71600"/>
            <a:ext cx="82296" cy="1371600"/>
          </a:xfrm>
          <a:prstGeom prst="rect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453895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1. Наружное акушерское исследование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892807"/>
            <a:ext cx="4673076" cy="54784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Приёмы</a:t>
            </a:r>
            <a:r>
              <a:rPr dirty="0"/>
              <a:t> </a:t>
            </a:r>
            <a:r>
              <a:rPr dirty="0" err="1"/>
              <a:t>Леопольда</a:t>
            </a:r>
            <a:r>
              <a:rPr dirty="0"/>
              <a:t>: </a:t>
            </a:r>
            <a:r>
              <a:rPr dirty="0" err="1"/>
              <a:t>определяют</a:t>
            </a:r>
            <a:r>
              <a:rPr dirty="0"/>
              <a:t> </a:t>
            </a:r>
            <a:r>
              <a:rPr dirty="0" err="1"/>
              <a:t>положение</a:t>
            </a:r>
            <a:r>
              <a:rPr dirty="0"/>
              <a:t> </a:t>
            </a:r>
            <a:r>
              <a:rPr dirty="0" err="1"/>
              <a:t>спинки</a:t>
            </a:r>
            <a:r>
              <a:rPr dirty="0"/>
              <a:t> и </a:t>
            </a:r>
            <a:r>
              <a:rPr dirty="0" err="1"/>
              <a:t>головки</a:t>
            </a:r>
            <a:r>
              <a:rPr dirty="0"/>
              <a:t>; </a:t>
            </a:r>
            <a:r>
              <a:rPr dirty="0" err="1"/>
              <a:t>предлежащая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отсутствовать</a:t>
            </a:r>
            <a:r>
              <a:rPr dirty="0"/>
              <a:t> </a:t>
            </a:r>
            <a:r>
              <a:rPr dirty="0" err="1"/>
              <a:t>над</a:t>
            </a:r>
            <a:r>
              <a:rPr dirty="0"/>
              <a:t> </a:t>
            </a:r>
            <a:r>
              <a:rPr dirty="0" err="1"/>
              <a:t>входом</a:t>
            </a:r>
            <a:r>
              <a:rPr dirty="0"/>
              <a:t> в </a:t>
            </a:r>
            <a:r>
              <a:rPr dirty="0" err="1"/>
              <a:t>таз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25880"/>
            <a:ext cx="525780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371600"/>
            <a:ext cx="82296" cy="1371600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453895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2. Ультразвуковое исследование (УЗИ)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892807"/>
            <a:ext cx="4572000" cy="54784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Подтверждает</a:t>
            </a:r>
            <a:r>
              <a:rPr dirty="0"/>
              <a:t> </a:t>
            </a:r>
            <a:r>
              <a:rPr dirty="0" err="1"/>
              <a:t>положение</a:t>
            </a:r>
            <a:r>
              <a:rPr dirty="0"/>
              <a:t> </a:t>
            </a:r>
            <a:r>
              <a:rPr dirty="0" err="1"/>
              <a:t>плода</a:t>
            </a:r>
            <a:r>
              <a:rPr dirty="0"/>
              <a:t>, </a:t>
            </a:r>
            <a:r>
              <a:rPr dirty="0" err="1"/>
              <a:t>расположение</a:t>
            </a:r>
            <a:r>
              <a:rPr dirty="0"/>
              <a:t> </a:t>
            </a:r>
            <a:r>
              <a:rPr dirty="0" err="1"/>
              <a:t>головки</a:t>
            </a:r>
            <a:r>
              <a:rPr dirty="0"/>
              <a:t>, </a:t>
            </a:r>
            <a:r>
              <a:rPr dirty="0" err="1"/>
              <a:t>плаценты</a:t>
            </a:r>
            <a:r>
              <a:rPr dirty="0"/>
              <a:t> и </a:t>
            </a:r>
            <a:r>
              <a:rPr dirty="0" err="1"/>
              <a:t>количество</a:t>
            </a:r>
            <a:r>
              <a:rPr dirty="0"/>
              <a:t> </a:t>
            </a:r>
            <a:r>
              <a:rPr dirty="0" err="1"/>
              <a:t>околоплодных</a:t>
            </a:r>
            <a:r>
              <a:rPr dirty="0"/>
              <a:t> </a:t>
            </a:r>
            <a:r>
              <a:rPr dirty="0" err="1"/>
              <a:t>вод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063240"/>
            <a:ext cx="525780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108960"/>
            <a:ext cx="82296" cy="1371600"/>
          </a:xfrm>
          <a:prstGeom prst="rect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191256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3. Аускультация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630168"/>
            <a:ext cx="4937760" cy="54784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252D39"/>
                </a:solidFill>
                <a:latin typeface="Aptos"/>
              </a:defRPr>
            </a:pPr>
            <a:r>
              <a:t>Сердцебиение плода чаще лучше выслушивается в области, соответствующей расположению спинки.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063240"/>
            <a:ext cx="525780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108960"/>
            <a:ext cx="82296" cy="1371600"/>
          </a:xfrm>
          <a:prstGeom prst="rect">
            <a:avLst/>
          </a:prstGeom>
          <a:solidFill>
            <a:srgbClr val="8269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0" y="3191256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4. Оценка в динамике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3630168"/>
            <a:ext cx="4672584" cy="54784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Положение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изменяться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поздних</a:t>
            </a:r>
            <a:r>
              <a:rPr dirty="0"/>
              <a:t> </a:t>
            </a:r>
            <a:r>
              <a:rPr dirty="0" err="1"/>
              <a:t>сроков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учитывают</a:t>
            </a:r>
            <a:r>
              <a:rPr dirty="0"/>
              <a:t> </a:t>
            </a:r>
            <a:r>
              <a:rPr dirty="0" err="1"/>
              <a:t>срок</a:t>
            </a:r>
            <a:r>
              <a:rPr dirty="0"/>
              <a:t> </a:t>
            </a:r>
            <a:r>
              <a:rPr dirty="0" err="1"/>
              <a:t>беременности</a:t>
            </a:r>
            <a:r>
              <a:rPr dirty="0"/>
              <a:t> и </a:t>
            </a:r>
            <a:r>
              <a:rPr dirty="0" err="1"/>
              <a:t>клиническую</a:t>
            </a:r>
            <a:r>
              <a:rPr dirty="0"/>
              <a:t> </a:t>
            </a:r>
            <a:r>
              <a:rPr dirty="0" err="1"/>
              <a:t>ситуацию</a:t>
            </a:r>
            <a:r>
              <a:rPr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166360"/>
            <a:ext cx="1005840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800" b="1">
                <a:solidFill>
                  <a:srgbClr val="1F918E"/>
                </a:solidFill>
                <a:latin typeface="Aptos"/>
              </a:defRPr>
            </a:pPr>
            <a:r>
              <a:t>Главный метод подтверждения положения плода — УЗИ.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6. Тактика во время беременности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7/10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1560" y="2713607"/>
            <a:ext cx="9418320" cy="54864"/>
          </a:xfrm>
          <a:prstGeom prst="rect">
            <a:avLst/>
          </a:prstGeom>
          <a:solidFill>
            <a:srgbClr val="EBEF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74420" y="2505704"/>
            <a:ext cx="502920" cy="502920"/>
          </a:xfrm>
          <a:prstGeom prst="ellipse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3444142"/>
            <a:ext cx="182880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F304E"/>
                </a:solidFill>
                <a:latin typeface="Aptos"/>
              </a:defRPr>
            </a:pPr>
            <a:r>
              <a:rPr dirty="0" err="1"/>
              <a:t>До</a:t>
            </a:r>
            <a:r>
              <a:rPr dirty="0"/>
              <a:t> 32 </a:t>
            </a:r>
            <a:r>
              <a:rPr dirty="0" err="1"/>
              <a:t>недель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02919" y="4288537"/>
            <a:ext cx="2103120" cy="10058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Положение</a:t>
            </a:r>
            <a:r>
              <a:rPr dirty="0"/>
              <a:t> </a:t>
            </a:r>
            <a:r>
              <a:rPr dirty="0" err="1"/>
              <a:t>может</a:t>
            </a:r>
            <a:endParaRPr dirty="0"/>
          </a:p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самостоятельно</a:t>
            </a:r>
            <a:r>
              <a:rPr dirty="0"/>
              <a:t> </a:t>
            </a:r>
            <a:r>
              <a:rPr dirty="0" err="1"/>
              <a:t>измениться</a:t>
            </a:r>
            <a:r>
              <a:rPr dirty="0"/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4366260" y="2450840"/>
            <a:ext cx="502920" cy="502920"/>
          </a:xfrm>
          <a:prstGeom prst="ellipse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03320" y="3429000"/>
            <a:ext cx="182880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F304E"/>
                </a:solidFill>
                <a:latin typeface="Aptos"/>
              </a:defRPr>
            </a:pPr>
            <a:r>
              <a:rPr dirty="0" err="1"/>
              <a:t>Поздние</a:t>
            </a:r>
            <a:r>
              <a:rPr dirty="0"/>
              <a:t> </a:t>
            </a:r>
            <a:r>
              <a:rPr dirty="0" err="1"/>
              <a:t>сроки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3566160" y="4288537"/>
            <a:ext cx="2103120" cy="10058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/>
              <a:t>УЗИ и </a:t>
            </a: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причин</a:t>
            </a:r>
            <a:r>
              <a:rPr dirty="0"/>
              <a:t>,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состояния</a:t>
            </a:r>
            <a:r>
              <a:rPr dirty="0"/>
              <a:t> </a:t>
            </a:r>
            <a:r>
              <a:rPr dirty="0" err="1"/>
              <a:t>матери</a:t>
            </a:r>
            <a:r>
              <a:rPr dirty="0"/>
              <a:t> и </a:t>
            </a:r>
            <a:r>
              <a:rPr dirty="0" err="1"/>
              <a:t>плода</a:t>
            </a:r>
            <a:r>
              <a:rPr dirty="0"/>
              <a:t>.</a:t>
            </a:r>
          </a:p>
        </p:txBody>
      </p:sp>
      <p:sp>
        <p:nvSpPr>
          <p:cNvPr id="13" name="Oval 12"/>
          <p:cNvSpPr/>
          <p:nvPr/>
        </p:nvSpPr>
        <p:spPr>
          <a:xfrm>
            <a:off x="7322822" y="2501965"/>
            <a:ext cx="502920" cy="502920"/>
          </a:xfrm>
          <a:prstGeom prst="ellipse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6659882" y="3429000"/>
            <a:ext cx="182880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F304E"/>
                </a:solidFill>
                <a:latin typeface="Aptos"/>
              </a:defRPr>
            </a:pP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родами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6522722" y="4277230"/>
            <a:ext cx="2103120" cy="10058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План</a:t>
            </a:r>
            <a:r>
              <a:rPr dirty="0"/>
              <a:t> </a:t>
            </a:r>
            <a:r>
              <a:rPr dirty="0" err="1"/>
              <a:t>родоразрешения</a:t>
            </a:r>
            <a:endParaRPr dirty="0"/>
          </a:p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/>
              <a:t>с </a:t>
            </a:r>
            <a:r>
              <a:rPr dirty="0" err="1"/>
              <a:t>акушерской</a:t>
            </a:r>
            <a:r>
              <a:rPr dirty="0"/>
              <a:t> </a:t>
            </a:r>
            <a:r>
              <a:rPr dirty="0" err="1"/>
              <a:t>командой</a:t>
            </a:r>
            <a:r>
              <a:rPr dirty="0"/>
              <a:t>.</a:t>
            </a:r>
          </a:p>
        </p:txBody>
      </p:sp>
      <p:sp>
        <p:nvSpPr>
          <p:cNvPr id="16" name="Oval 15"/>
          <p:cNvSpPr/>
          <p:nvPr/>
        </p:nvSpPr>
        <p:spPr>
          <a:xfrm>
            <a:off x="10218420" y="2530532"/>
            <a:ext cx="502920" cy="502920"/>
          </a:xfrm>
          <a:prstGeom prst="ellipse">
            <a:avLst/>
          </a:prstGeom>
          <a:solidFill>
            <a:srgbClr val="8269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425788" y="3441684"/>
            <a:ext cx="182880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F304E"/>
                </a:solidFill>
                <a:latin typeface="Aptos"/>
              </a:defRPr>
            </a:pP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симптомах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9238144" y="4277230"/>
            <a:ext cx="2103120" cy="10058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Срочное</a:t>
            </a:r>
            <a:r>
              <a:rPr dirty="0"/>
              <a:t> </a:t>
            </a:r>
            <a:r>
              <a:rPr dirty="0" err="1"/>
              <a:t>обращение</a:t>
            </a:r>
            <a:endParaRPr dirty="0"/>
          </a:p>
          <a:p>
            <a:pPr algn="ctr">
              <a:spcAft>
                <a:spcPts val="600"/>
              </a:spcAft>
              <a:defRPr sz="12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медицинской</a:t>
            </a:r>
            <a:r>
              <a:rPr dirty="0"/>
              <a:t> </a:t>
            </a:r>
            <a:r>
              <a:rPr dirty="0" err="1"/>
              <a:t>помощью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7. Ведение родов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8/10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25780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71600"/>
            <a:ext cx="82296" cy="1828800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453895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Поперечное положение сохраняется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892807"/>
            <a:ext cx="4855464" cy="5786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/>
              <a:t>Как </a:t>
            </a:r>
            <a:r>
              <a:rPr dirty="0" err="1"/>
              <a:t>правило</a:t>
            </a:r>
            <a:r>
              <a:rPr dirty="0"/>
              <a:t>, </a:t>
            </a:r>
            <a:r>
              <a:rPr dirty="0" err="1"/>
              <a:t>планируют</a:t>
            </a:r>
            <a:r>
              <a:rPr dirty="0"/>
              <a:t> </a:t>
            </a:r>
            <a:r>
              <a:rPr dirty="0" err="1"/>
              <a:t>кесарево</a:t>
            </a:r>
            <a:r>
              <a:rPr dirty="0"/>
              <a:t> </a:t>
            </a:r>
            <a:r>
              <a:rPr dirty="0" err="1"/>
              <a:t>сечение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начавшихся</a:t>
            </a:r>
            <a:r>
              <a:rPr dirty="0"/>
              <a:t> </a:t>
            </a:r>
            <a:r>
              <a:rPr dirty="0" err="1"/>
              <a:t>родах</a:t>
            </a:r>
            <a:r>
              <a:rPr dirty="0"/>
              <a:t>, </a:t>
            </a:r>
            <a:r>
              <a:rPr dirty="0" err="1"/>
              <a:t>излитии</a:t>
            </a:r>
            <a:r>
              <a:rPr dirty="0"/>
              <a:t> </a:t>
            </a:r>
            <a:r>
              <a:rPr dirty="0" err="1"/>
              <a:t>вод</a:t>
            </a:r>
            <a:r>
              <a:rPr dirty="0"/>
              <a:t> или </a:t>
            </a:r>
            <a:r>
              <a:rPr dirty="0" err="1"/>
              <a:t>осложнениях</a:t>
            </a:r>
            <a:r>
              <a:rPr dirty="0"/>
              <a:t> </a:t>
            </a:r>
            <a:r>
              <a:rPr dirty="0" err="1"/>
              <a:t>нужна</a:t>
            </a:r>
            <a:r>
              <a:rPr dirty="0"/>
              <a:t> </a:t>
            </a:r>
            <a:r>
              <a:rPr dirty="0" err="1"/>
              <a:t>срочная</a:t>
            </a:r>
            <a:r>
              <a:rPr dirty="0"/>
              <a:t> </a:t>
            </a:r>
            <a:r>
              <a:rPr dirty="0" err="1"/>
              <a:t>оценка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25880"/>
            <a:ext cx="525780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371600"/>
            <a:ext cx="82296" cy="1828800"/>
          </a:xfrm>
          <a:prstGeom prst="rect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453895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Косое положение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892807"/>
            <a:ext cx="4840224" cy="79406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Тактика</a:t>
            </a:r>
            <a:r>
              <a:rPr dirty="0"/>
              <a:t>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срока</a:t>
            </a:r>
            <a:r>
              <a:rPr dirty="0"/>
              <a:t>, </a:t>
            </a:r>
            <a:r>
              <a:rPr dirty="0" err="1"/>
              <a:t>начала</a:t>
            </a:r>
            <a:r>
              <a:rPr dirty="0"/>
              <a:t> </a:t>
            </a:r>
            <a:r>
              <a:rPr dirty="0" err="1"/>
              <a:t>родовой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, </a:t>
            </a:r>
            <a:r>
              <a:rPr dirty="0" err="1"/>
              <a:t>состояния</a:t>
            </a:r>
            <a:r>
              <a:rPr dirty="0"/>
              <a:t> </a:t>
            </a:r>
            <a:r>
              <a:rPr dirty="0" err="1"/>
              <a:t>матери</a:t>
            </a:r>
            <a:r>
              <a:rPr dirty="0"/>
              <a:t> и </a:t>
            </a:r>
            <a:r>
              <a:rPr dirty="0" err="1"/>
              <a:t>плода</a:t>
            </a:r>
            <a:r>
              <a:rPr dirty="0"/>
              <a:t>;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принимает</a:t>
            </a:r>
            <a:r>
              <a:rPr dirty="0"/>
              <a:t> </a:t>
            </a:r>
            <a:r>
              <a:rPr dirty="0" err="1"/>
              <a:t>акушерская</a:t>
            </a:r>
            <a:r>
              <a:rPr dirty="0"/>
              <a:t> </a:t>
            </a:r>
            <a:r>
              <a:rPr dirty="0" err="1"/>
              <a:t>команда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611880"/>
            <a:ext cx="52578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657600"/>
            <a:ext cx="82296" cy="1508760"/>
          </a:xfrm>
          <a:prstGeom prst="rect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739896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Не выполнять самостоятельно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178808"/>
            <a:ext cx="4855464" cy="5786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пытаться</a:t>
            </a:r>
            <a:r>
              <a:rPr dirty="0"/>
              <a:t> </a:t>
            </a:r>
            <a:r>
              <a:rPr dirty="0" err="1"/>
              <a:t>повернуть</a:t>
            </a:r>
            <a:r>
              <a:rPr dirty="0"/>
              <a:t> </a:t>
            </a:r>
            <a:r>
              <a:rPr dirty="0" err="1"/>
              <a:t>плод</a:t>
            </a:r>
            <a:r>
              <a:rPr dirty="0"/>
              <a:t> или </a:t>
            </a:r>
            <a:r>
              <a:rPr dirty="0" err="1"/>
              <a:t>проводить</a:t>
            </a:r>
            <a:r>
              <a:rPr dirty="0"/>
              <a:t> </a:t>
            </a:r>
            <a:r>
              <a:rPr dirty="0" err="1"/>
              <a:t>внутренние</a:t>
            </a:r>
            <a:r>
              <a:rPr dirty="0"/>
              <a:t> </a:t>
            </a:r>
            <a:r>
              <a:rPr dirty="0" err="1"/>
              <a:t>манипуляции</a:t>
            </a:r>
            <a:r>
              <a:rPr dirty="0"/>
              <a:t> </a:t>
            </a:r>
            <a:r>
              <a:rPr dirty="0" err="1"/>
              <a:t>вне</a:t>
            </a:r>
            <a:r>
              <a:rPr dirty="0"/>
              <a:t> </a:t>
            </a:r>
            <a:r>
              <a:rPr dirty="0" err="1"/>
              <a:t>медицинских</a:t>
            </a:r>
            <a:r>
              <a:rPr dirty="0"/>
              <a:t> </a:t>
            </a:r>
            <a:r>
              <a:rPr dirty="0" err="1"/>
              <a:t>условий</a:t>
            </a:r>
            <a:r>
              <a:rPr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611880"/>
            <a:ext cx="52578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657600"/>
            <a:ext cx="82296" cy="1508760"/>
          </a:xfrm>
          <a:prstGeom prst="rect">
            <a:avLst/>
          </a:prstGeom>
          <a:solidFill>
            <a:srgbClr val="8269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0" y="3739896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Опасные признаки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4178808"/>
            <a:ext cx="4922520" cy="74789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252D39"/>
                </a:solidFill>
                <a:latin typeface="Aptos"/>
              </a:defRPr>
            </a:pPr>
            <a:r>
              <a:rPr dirty="0" err="1"/>
              <a:t>Излитие</a:t>
            </a:r>
            <a:r>
              <a:rPr dirty="0"/>
              <a:t> </a:t>
            </a:r>
            <a:r>
              <a:rPr dirty="0" err="1"/>
              <a:t>вод</a:t>
            </a:r>
            <a:r>
              <a:rPr dirty="0"/>
              <a:t>, </a:t>
            </a:r>
            <a:r>
              <a:rPr dirty="0" err="1"/>
              <a:t>кровотечение</a:t>
            </a:r>
            <a:r>
              <a:rPr dirty="0"/>
              <a:t>, </a:t>
            </a:r>
            <a:r>
              <a:rPr dirty="0" err="1"/>
              <a:t>сильная</a:t>
            </a:r>
            <a:r>
              <a:rPr dirty="0"/>
              <a:t> </a:t>
            </a:r>
            <a:r>
              <a:rPr dirty="0" err="1"/>
              <a:t>боль</a:t>
            </a:r>
            <a:r>
              <a:rPr dirty="0"/>
              <a:t>, </a:t>
            </a:r>
            <a:r>
              <a:rPr dirty="0" err="1"/>
              <a:t>ухудшение</a:t>
            </a:r>
            <a:r>
              <a:rPr dirty="0"/>
              <a:t> </a:t>
            </a:r>
            <a:r>
              <a:rPr dirty="0" err="1"/>
              <a:t>самочувствия</a:t>
            </a:r>
            <a:r>
              <a:rPr dirty="0"/>
              <a:t> или </a:t>
            </a:r>
            <a:r>
              <a:rPr dirty="0" err="1"/>
              <a:t>уменьшение</a:t>
            </a:r>
            <a:r>
              <a:rPr dirty="0"/>
              <a:t> </a:t>
            </a:r>
            <a:r>
              <a:rPr dirty="0" err="1"/>
              <a:t>шевелений</a:t>
            </a:r>
            <a:r>
              <a:rPr dirty="0"/>
              <a:t> — </a:t>
            </a:r>
            <a:r>
              <a:rPr dirty="0" err="1"/>
              <a:t>повод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срочной</a:t>
            </a:r>
            <a:r>
              <a:rPr dirty="0"/>
              <a:t> </a:t>
            </a:r>
            <a:r>
              <a:rPr dirty="0" err="1"/>
              <a:t>помощи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8. Осложнения и профилактические меры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9/10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52578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82296" cy="3429000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499616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Возможные осложнения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938528"/>
            <a:ext cx="4937760" cy="28803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Преждевременное излитие околоплодных вод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Выпадение пуповины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Обструктивные роды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Гипоксия плода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Разрыв матки при запущенном поперечном положении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71600"/>
            <a:ext cx="52578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B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82296" cy="3429000"/>
          </a:xfrm>
          <a:prstGeom prst="rect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499616"/>
            <a:ext cx="49377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F304E"/>
                </a:solidFill>
                <a:latin typeface="Aptos"/>
              </a:defRPr>
            </a:pPr>
            <a:r>
              <a:t>Что помогает снизить риски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938528"/>
            <a:ext cx="4937760" cy="28803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Регулярное наблюдение беременности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УЗИ по назначению врача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Обсуждение положения плода ближе к родам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Заранее согласованный план родоразрешения</a:t>
            </a:r>
          </a:p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• Срочное обращение при тревожных симптомах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94960"/>
            <a:ext cx="1014984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400" b="0">
                <a:solidFill>
                  <a:srgbClr val="5F6C7C"/>
                </a:solidFill>
                <a:latin typeface="Aptos"/>
              </a:defRPr>
            </a:pPr>
            <a:r>
              <a:t>Не все причины можно предотвратить; задача наблюдения — вовремя выявить риск и выбрать безопасную тактику.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881360" cy="53035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2700" b="1">
                <a:solidFill>
                  <a:srgbClr val="1F304E"/>
                </a:solidFill>
                <a:latin typeface="Aptos"/>
              </a:defRPr>
            </a:pPr>
            <a:r>
              <a:t>9. Главное — запомнить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41832"/>
            <a:ext cx="1051560" cy="54864"/>
          </a:xfrm>
          <a:prstGeom prst="rect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spcAft>
                <a:spcPts val="600"/>
              </a:spcAft>
              <a:defRPr sz="1000" b="0">
                <a:solidFill>
                  <a:srgbClr val="5F6C7C"/>
                </a:solidFill>
                <a:latin typeface="Aptos"/>
              </a:defRPr>
            </a:pPr>
            <a:r>
              <a:t>10/10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1261872"/>
            <a:ext cx="438912" cy="438912"/>
          </a:xfrm>
          <a:prstGeom prst="ellipse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384767"/>
            <a:ext cx="292607" cy="197510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234440"/>
            <a:ext cx="196596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Определение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0440" y="1234440"/>
            <a:ext cx="758952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Ось плода поперечна или коса относительно оси матки.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103120"/>
            <a:ext cx="438912" cy="438912"/>
          </a:xfrm>
          <a:prstGeom prst="ellipse">
            <a:avLst/>
          </a:prstGeom>
          <a:solidFill>
            <a:srgbClr val="ED70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1832" y="2226015"/>
            <a:ext cx="292607" cy="197510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075688"/>
            <a:ext cx="196596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Виды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075688"/>
            <a:ext cx="758952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Поперечное и косое положения.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2944368"/>
            <a:ext cx="438912" cy="438912"/>
          </a:xfrm>
          <a:prstGeom prst="ellipse">
            <a:avLst/>
          </a:prstGeom>
          <a:solidFill>
            <a:srgbClr val="F2B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" y="3067263"/>
            <a:ext cx="292607" cy="197510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2916936"/>
            <a:ext cx="196596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Диагностика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0440" y="2916936"/>
            <a:ext cx="758952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Наружное акушерское исследование + подтверждение УЗИ.</a:t>
            </a:r>
          </a:p>
        </p:txBody>
      </p:sp>
      <p:sp>
        <p:nvSpPr>
          <p:cNvPr id="18" name="Oval 17"/>
          <p:cNvSpPr/>
          <p:nvPr/>
        </p:nvSpPr>
        <p:spPr>
          <a:xfrm>
            <a:off x="868680" y="3785616"/>
            <a:ext cx="438912" cy="438912"/>
          </a:xfrm>
          <a:prstGeom prst="ellipse">
            <a:avLst/>
          </a:prstGeom>
          <a:solidFill>
            <a:srgbClr val="8269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1832" y="3908511"/>
            <a:ext cx="292607" cy="197510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3758184"/>
            <a:ext cx="196596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Тактика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0440" y="3758184"/>
            <a:ext cx="758952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Зависит от срока, устойчивости положения и состояния матери и плода.</a:t>
            </a:r>
          </a:p>
        </p:txBody>
      </p:sp>
      <p:sp>
        <p:nvSpPr>
          <p:cNvPr id="22" name="Oval 21"/>
          <p:cNvSpPr/>
          <p:nvPr/>
        </p:nvSpPr>
        <p:spPr>
          <a:xfrm>
            <a:off x="868680" y="4626864"/>
            <a:ext cx="438912" cy="438912"/>
          </a:xfrm>
          <a:prstGeom prst="ellipse">
            <a:avLst/>
          </a:prstGeom>
          <a:solidFill>
            <a:srgbClr val="1F9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41832" y="4749759"/>
            <a:ext cx="292607" cy="197510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4599432"/>
            <a:ext cx="196596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F304E"/>
                </a:solidFill>
                <a:latin typeface="Aptos"/>
              </a:defRPr>
            </a:pPr>
            <a:r>
              <a:t>Родоразрешение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599432"/>
            <a:ext cx="758952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52D39"/>
                </a:solidFill>
                <a:latin typeface="Aptos"/>
              </a:defRPr>
            </a:pPr>
            <a:r>
              <a:t>При стойком поперечном положении обычно требуется кесарево сечение.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715000"/>
            <a:ext cx="1014984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spcAft>
                <a:spcPts val="600"/>
              </a:spcAft>
              <a:defRPr sz="1300" b="0">
                <a:solidFill>
                  <a:srgbClr val="5F6C7C"/>
                </a:solidFill>
                <a:latin typeface="Aptos"/>
              </a:defRPr>
            </a:pPr>
            <a:r>
              <a:t>Материал учебный. Индивидуальную тактику определяет врач акушер-гинеколог.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638</Words>
  <Application>Microsoft Office PowerPoint</Application>
  <PresentationFormat>Широкоэкранный</PresentationFormat>
  <Paragraphs>124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Айнур Гюлмамедова</dc:creator>
  <cp:keywords/>
  <dc:description>generated using python-pptx</dc:description>
  <cp:lastModifiedBy>Айнур Гюлмамедова</cp:lastModifiedBy>
  <cp:revision>3</cp:revision>
  <dcterms:created xsi:type="dcterms:W3CDTF">2013-01-27T09:14:16Z</dcterms:created>
  <dcterms:modified xsi:type="dcterms:W3CDTF">2026-10-01T16:03:31Z</dcterms:modified>
  <cp:category/>
</cp:coreProperties>
</file>