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Arturo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loud" panose="020B0604020202020204" charset="0"/>
      <p:regular r:id="rId20"/>
    </p:embeddedFont>
    <p:embeddedFont>
      <p:font typeface="Cloud Bol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226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6.svg"/><Relationship Id="rId7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sv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2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31.svg"/><Relationship Id="rId2" Type="http://schemas.openxmlformats.org/officeDocument/2006/relationships/hyperlink" Target="https://minzdrav.gov.ru/poleznye-resursy/natsionalnye-proekty-rossii-prodolzhitelnaya-i-aktivnaya-zhizn-novye-tehnologii-sberezheniya-zdorovya/struktura-i-klyuchevye-meropriyatiya-federalnogo-proekta-ohrana-materinstva-i-detstva?utm_source=chatgpt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10.png"/><Relationship Id="rId4" Type="http://schemas.openxmlformats.org/officeDocument/2006/relationships/image" Target="../media/image4.sv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31689" y="3954906"/>
            <a:ext cx="16447778" cy="1525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60"/>
              </a:lnSpc>
            </a:pPr>
            <a:r>
              <a:rPr lang="en-US" sz="12000">
                <a:solidFill>
                  <a:srgbClr val="A34A4E"/>
                </a:solidFill>
                <a:latin typeface="Arturo"/>
                <a:ea typeface="Arturo"/>
                <a:cs typeface="Arturo"/>
                <a:sym typeface="Arturo"/>
              </a:rPr>
              <a:t>ОПЛОДОТВОРЕНИЕ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62250" y="8524984"/>
            <a:ext cx="10232886" cy="1438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3"/>
              </a:lnSpc>
            </a:pPr>
            <a:r>
              <a:rPr lang="en-US" sz="3034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Выполнила:</a:t>
            </a:r>
          </a:p>
          <a:p>
            <a:pPr algn="l">
              <a:lnSpc>
                <a:spcPts val="3793"/>
              </a:lnSpc>
            </a:pPr>
            <a:r>
              <a:rPr lang="en-US" sz="3034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студентка 213 группы</a:t>
            </a:r>
          </a:p>
          <a:p>
            <a:pPr algn="l">
              <a:lnSpc>
                <a:spcPts val="3793"/>
              </a:lnSpc>
            </a:pPr>
            <a:r>
              <a:rPr lang="en-US" sz="3034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Гюлмамедова Айнур</a:t>
            </a:r>
          </a:p>
        </p:txBody>
      </p:sp>
      <p:sp>
        <p:nvSpPr>
          <p:cNvPr id="4" name="Freeform 4"/>
          <p:cNvSpPr/>
          <p:nvPr/>
        </p:nvSpPr>
        <p:spPr>
          <a:xfrm>
            <a:off x="13632425" y="6401096"/>
            <a:ext cx="4655575" cy="3885904"/>
          </a:xfrm>
          <a:custGeom>
            <a:avLst/>
            <a:gdLst/>
            <a:ahLst/>
            <a:cxnLst/>
            <a:rect l="l" t="t" r="r" b="b"/>
            <a:pathLst>
              <a:path w="4655575" h="3885904">
                <a:moveTo>
                  <a:pt x="0" y="0"/>
                </a:moveTo>
                <a:lnTo>
                  <a:pt x="4655575" y="0"/>
                </a:lnTo>
                <a:lnTo>
                  <a:pt x="4655575" y="3885904"/>
                </a:lnTo>
                <a:lnTo>
                  <a:pt x="0" y="38859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0"/>
            <a:ext cx="4662959" cy="2336280"/>
          </a:xfrm>
          <a:custGeom>
            <a:avLst/>
            <a:gdLst/>
            <a:ahLst/>
            <a:cxnLst/>
            <a:rect l="l" t="t" r="r" b="b"/>
            <a:pathLst>
              <a:path w="4662959" h="2336280">
                <a:moveTo>
                  <a:pt x="0" y="0"/>
                </a:moveTo>
                <a:lnTo>
                  <a:pt x="4662959" y="0"/>
                </a:lnTo>
                <a:lnTo>
                  <a:pt x="4662959" y="2336280"/>
                </a:lnTo>
                <a:lnTo>
                  <a:pt x="0" y="23362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591310" y="-241792"/>
            <a:ext cx="3696690" cy="3816020"/>
          </a:xfrm>
          <a:custGeom>
            <a:avLst/>
            <a:gdLst/>
            <a:ahLst/>
            <a:cxnLst/>
            <a:rect l="l" t="t" r="r" b="b"/>
            <a:pathLst>
              <a:path w="3696690" h="3816020">
                <a:moveTo>
                  <a:pt x="0" y="0"/>
                </a:moveTo>
                <a:lnTo>
                  <a:pt x="3696690" y="0"/>
                </a:lnTo>
                <a:lnTo>
                  <a:pt x="3696690" y="3816020"/>
                </a:lnTo>
                <a:lnTo>
                  <a:pt x="0" y="38160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7807455" flipH="1">
            <a:off x="3972822" y="6802659"/>
            <a:ext cx="4214422" cy="3501802"/>
          </a:xfrm>
          <a:custGeom>
            <a:avLst/>
            <a:gdLst/>
            <a:ahLst/>
            <a:cxnLst/>
            <a:rect l="l" t="t" r="r" b="b"/>
            <a:pathLst>
              <a:path w="4214422" h="3501802">
                <a:moveTo>
                  <a:pt x="4214422" y="0"/>
                </a:moveTo>
                <a:lnTo>
                  <a:pt x="0" y="0"/>
                </a:lnTo>
                <a:lnTo>
                  <a:pt x="0" y="3501801"/>
                </a:lnTo>
                <a:lnTo>
                  <a:pt x="4214422" y="3501801"/>
                </a:lnTo>
                <a:lnTo>
                  <a:pt x="421442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1200002" y="3659631"/>
            <a:ext cx="2400003" cy="2406018"/>
          </a:xfrm>
          <a:custGeom>
            <a:avLst/>
            <a:gdLst/>
            <a:ahLst/>
            <a:cxnLst/>
            <a:rect l="l" t="t" r="r" b="b"/>
            <a:pathLst>
              <a:path w="2400003" h="2406018">
                <a:moveTo>
                  <a:pt x="0" y="0"/>
                </a:moveTo>
                <a:lnTo>
                  <a:pt x="2400004" y="0"/>
                </a:lnTo>
                <a:lnTo>
                  <a:pt x="2400004" y="2406018"/>
                </a:lnTo>
                <a:lnTo>
                  <a:pt x="0" y="24060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50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495136" y="-559273"/>
            <a:ext cx="2222709" cy="2225491"/>
          </a:xfrm>
          <a:custGeom>
            <a:avLst/>
            <a:gdLst/>
            <a:ahLst/>
            <a:cxnLst/>
            <a:rect l="l" t="t" r="r" b="b"/>
            <a:pathLst>
              <a:path w="2222709" h="2225491">
                <a:moveTo>
                  <a:pt x="0" y="0"/>
                </a:moveTo>
                <a:lnTo>
                  <a:pt x="2222709" y="0"/>
                </a:lnTo>
                <a:lnTo>
                  <a:pt x="2222709" y="2225491"/>
                </a:lnTo>
                <a:lnTo>
                  <a:pt x="0" y="22254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54000"/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366932" y="8344048"/>
            <a:ext cx="2479118" cy="2476984"/>
          </a:xfrm>
          <a:custGeom>
            <a:avLst/>
            <a:gdLst/>
            <a:ahLst/>
            <a:cxnLst/>
            <a:rect l="l" t="t" r="r" b="b"/>
            <a:pathLst>
              <a:path w="2479118" h="2476984">
                <a:moveTo>
                  <a:pt x="0" y="0"/>
                </a:moveTo>
                <a:lnTo>
                  <a:pt x="2479118" y="0"/>
                </a:lnTo>
                <a:lnTo>
                  <a:pt x="2479118" y="2476984"/>
                </a:lnTo>
                <a:lnTo>
                  <a:pt x="0" y="247698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53000"/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00125"/>
            <a:ext cx="11876804" cy="314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99"/>
              </a:lnSpc>
            </a:pPr>
            <a:r>
              <a:rPr lang="en-US" sz="3999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Оплодотворение </a:t>
            </a:r>
            <a:r>
              <a:rPr lang="en-US" sz="3999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— это процесс слияния мужской и женской половых клеток — </a:t>
            </a:r>
            <a:r>
              <a:rPr lang="en-US" sz="3999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сперматозоида </a:t>
            </a:r>
            <a:r>
              <a:rPr lang="en-US" sz="3999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и </a:t>
            </a:r>
            <a:r>
              <a:rPr lang="en-US" sz="3999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яйцеклетки</a:t>
            </a:r>
            <a:r>
              <a:rPr lang="en-US" sz="3999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, в результате которого образуется зигота.</a:t>
            </a:r>
          </a:p>
          <a:p>
            <a:pPr algn="l">
              <a:lnSpc>
                <a:spcPts val="4999"/>
              </a:lnSpc>
            </a:pPr>
            <a:endParaRPr lang="en-US" sz="3999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0" y="4858492"/>
            <a:ext cx="5043577" cy="5428508"/>
          </a:xfrm>
          <a:custGeom>
            <a:avLst/>
            <a:gdLst/>
            <a:ahLst/>
            <a:cxnLst/>
            <a:rect l="l" t="t" r="r" b="b"/>
            <a:pathLst>
              <a:path w="5043577" h="5428508">
                <a:moveTo>
                  <a:pt x="0" y="0"/>
                </a:moveTo>
                <a:lnTo>
                  <a:pt x="5043577" y="0"/>
                </a:lnTo>
                <a:lnTo>
                  <a:pt x="5043577" y="5428508"/>
                </a:lnTo>
                <a:lnTo>
                  <a:pt x="0" y="54285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905504" y="-1337084"/>
            <a:ext cx="6161085" cy="6176526"/>
          </a:xfrm>
          <a:custGeom>
            <a:avLst/>
            <a:gdLst/>
            <a:ahLst/>
            <a:cxnLst/>
            <a:rect l="l" t="t" r="r" b="b"/>
            <a:pathLst>
              <a:path w="6161085" h="6176526">
                <a:moveTo>
                  <a:pt x="0" y="0"/>
                </a:moveTo>
                <a:lnTo>
                  <a:pt x="6161084" y="0"/>
                </a:lnTo>
                <a:lnTo>
                  <a:pt x="6161084" y="6176526"/>
                </a:lnTo>
                <a:lnTo>
                  <a:pt x="0" y="61765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72265" y="6719042"/>
            <a:ext cx="3215735" cy="3551515"/>
          </a:xfrm>
          <a:custGeom>
            <a:avLst/>
            <a:gdLst/>
            <a:ahLst/>
            <a:cxnLst/>
            <a:rect l="l" t="t" r="r" b="b"/>
            <a:pathLst>
              <a:path w="3215735" h="3551515">
                <a:moveTo>
                  <a:pt x="0" y="0"/>
                </a:moveTo>
                <a:lnTo>
                  <a:pt x="3215735" y="0"/>
                </a:lnTo>
                <a:lnTo>
                  <a:pt x="3215735" y="3551515"/>
                </a:lnTo>
                <a:lnTo>
                  <a:pt x="0" y="35515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512042" y="5054971"/>
            <a:ext cx="10560223" cy="251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99"/>
              </a:lnSpc>
            </a:pPr>
            <a:r>
              <a:rPr lang="en-US" sz="3999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Зигота содержит генетический материал обоих родителей и начинает делиться, что является первым этапом развития нового организма.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98773" y="393634"/>
            <a:ext cx="13160527" cy="2526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9"/>
              </a:lnSpc>
            </a:pPr>
            <a:r>
              <a:rPr lang="en-US" sz="6999">
                <a:solidFill>
                  <a:srgbClr val="A34A4E"/>
                </a:solidFill>
                <a:latin typeface="Arturo"/>
                <a:ea typeface="Arturo"/>
                <a:cs typeface="Arturo"/>
                <a:sym typeface="Arturo"/>
              </a:rPr>
              <a:t>Попадание сперматозоидов в женские половые пути</a:t>
            </a:r>
          </a:p>
        </p:txBody>
      </p:sp>
      <p:sp>
        <p:nvSpPr>
          <p:cNvPr id="3" name="Freeform 3"/>
          <p:cNvSpPr/>
          <p:nvPr/>
        </p:nvSpPr>
        <p:spPr>
          <a:xfrm>
            <a:off x="-1463867" y="-1555985"/>
            <a:ext cx="5173823" cy="5169371"/>
          </a:xfrm>
          <a:custGeom>
            <a:avLst/>
            <a:gdLst/>
            <a:ahLst/>
            <a:cxnLst/>
            <a:rect l="l" t="t" r="r" b="b"/>
            <a:pathLst>
              <a:path w="5173823" h="5169371">
                <a:moveTo>
                  <a:pt x="0" y="0"/>
                </a:moveTo>
                <a:lnTo>
                  <a:pt x="5173823" y="0"/>
                </a:lnTo>
                <a:lnTo>
                  <a:pt x="5173823" y="5169370"/>
                </a:lnTo>
                <a:lnTo>
                  <a:pt x="0" y="51693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7809017"/>
            <a:ext cx="2488673" cy="2477983"/>
          </a:xfrm>
          <a:custGeom>
            <a:avLst/>
            <a:gdLst/>
            <a:ahLst/>
            <a:cxnLst/>
            <a:rect l="l" t="t" r="r" b="b"/>
            <a:pathLst>
              <a:path w="2488673" h="2477983">
                <a:moveTo>
                  <a:pt x="0" y="0"/>
                </a:moveTo>
                <a:lnTo>
                  <a:pt x="2488673" y="0"/>
                </a:lnTo>
                <a:lnTo>
                  <a:pt x="2488673" y="2477983"/>
                </a:lnTo>
                <a:lnTo>
                  <a:pt x="0" y="24779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488673" y="2700648"/>
            <a:ext cx="15177211" cy="5676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1"/>
              </a:lnSpc>
            </a:pPr>
            <a:r>
              <a:rPr lang="en-US" sz="2552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При половом акте во влагалище происходит </a:t>
            </a:r>
            <a:r>
              <a:rPr lang="en-US" sz="2552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эякуляция </a:t>
            </a:r>
            <a:r>
              <a:rPr lang="en-US" sz="2552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— выделение спермы, содержащей миллионы сперматозоидов.</a:t>
            </a:r>
          </a:p>
          <a:p>
            <a:pPr algn="l">
              <a:lnSpc>
                <a:spcPts val="3191"/>
              </a:lnSpc>
            </a:pPr>
            <a:endParaRPr lang="en-US" sz="2552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3191"/>
              </a:lnSpc>
            </a:pPr>
            <a:r>
              <a:rPr lang="en-US" sz="2552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Далее сперматозоиды:</a:t>
            </a:r>
          </a:p>
          <a:p>
            <a:pPr marL="551171" lvl="1" indent="-275585" algn="l">
              <a:lnSpc>
                <a:spcPts val="3191"/>
              </a:lnSpc>
              <a:buFont typeface="Arial"/>
              <a:buChar char="•"/>
            </a:pPr>
            <a:r>
              <a:rPr lang="en-US" sz="2552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попадают во влагалище;</a:t>
            </a:r>
          </a:p>
          <a:p>
            <a:pPr marL="551171" lvl="1" indent="-275585" algn="l">
              <a:lnSpc>
                <a:spcPts val="3191"/>
              </a:lnSpc>
              <a:buFont typeface="Arial"/>
              <a:buChar char="•"/>
            </a:pPr>
            <a:r>
              <a:rPr lang="en-US" sz="2552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проходят через шейку матки;</a:t>
            </a:r>
          </a:p>
          <a:p>
            <a:pPr marL="551171" lvl="1" indent="-275585" algn="l">
              <a:lnSpc>
                <a:spcPts val="3191"/>
              </a:lnSpc>
              <a:buFont typeface="Arial"/>
              <a:buChar char="•"/>
            </a:pPr>
            <a:r>
              <a:rPr lang="en-US" sz="2552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проникают в полость матки;</a:t>
            </a:r>
          </a:p>
          <a:p>
            <a:pPr marL="551171" lvl="1" indent="-275585" algn="l">
              <a:lnSpc>
                <a:spcPts val="3191"/>
              </a:lnSpc>
              <a:buFont typeface="Arial"/>
              <a:buChar char="•"/>
            </a:pPr>
            <a:r>
              <a:rPr lang="en-US" sz="2552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направляются в маточные трубы.</a:t>
            </a:r>
          </a:p>
          <a:p>
            <a:pPr algn="l">
              <a:lnSpc>
                <a:spcPts val="3191"/>
              </a:lnSpc>
            </a:pPr>
            <a:endParaRPr lang="en-US" sz="2552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3191"/>
              </a:lnSpc>
            </a:pPr>
            <a:r>
              <a:rPr lang="en-US" sz="2552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Большинство сперматозоидов погибает, и только небольшая часть достигает маточных труб.</a:t>
            </a:r>
          </a:p>
          <a:p>
            <a:pPr algn="l">
              <a:lnSpc>
                <a:spcPts val="3191"/>
              </a:lnSpc>
            </a:pPr>
            <a:endParaRPr lang="en-US" sz="2552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3191"/>
              </a:lnSpc>
            </a:pPr>
            <a:r>
              <a:rPr lang="en-US" sz="2552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Важно</a:t>
            </a:r>
            <a:r>
              <a:rPr lang="en-US" sz="2552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: для естественного оплодотворения необходимо, чтобы в этот период в маточной трубе находилась созревшая яйцеклетка.</a:t>
            </a:r>
          </a:p>
          <a:p>
            <a:pPr algn="l">
              <a:lnSpc>
                <a:spcPts val="3191"/>
              </a:lnSpc>
            </a:pPr>
            <a:endParaRPr lang="en-US" sz="2552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4377347" y="7626233"/>
            <a:ext cx="3910653" cy="3264134"/>
          </a:xfrm>
          <a:custGeom>
            <a:avLst/>
            <a:gdLst/>
            <a:ahLst/>
            <a:cxnLst/>
            <a:rect l="l" t="t" r="r" b="b"/>
            <a:pathLst>
              <a:path w="3910653" h="3264134">
                <a:moveTo>
                  <a:pt x="0" y="0"/>
                </a:moveTo>
                <a:lnTo>
                  <a:pt x="3910653" y="0"/>
                </a:lnTo>
                <a:lnTo>
                  <a:pt x="3910653" y="3264134"/>
                </a:lnTo>
                <a:lnTo>
                  <a:pt x="0" y="32641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01879" y="2425533"/>
            <a:ext cx="10875468" cy="702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6"/>
              </a:lnSpc>
            </a:pPr>
            <a:r>
              <a:rPr lang="en-US" sz="2805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После попадания в женские половые пути сперматозоиды начинают двигаться благодаря движению жгутика.</a:t>
            </a:r>
          </a:p>
          <a:p>
            <a:pPr algn="just">
              <a:lnSpc>
                <a:spcPts val="3506"/>
              </a:lnSpc>
            </a:pPr>
            <a:endParaRPr lang="en-US" sz="2805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3506"/>
              </a:lnSpc>
            </a:pPr>
            <a:r>
              <a:rPr lang="en-US" sz="2805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На их продвижение влияют:</a:t>
            </a:r>
          </a:p>
          <a:p>
            <a:pPr algn="just">
              <a:lnSpc>
                <a:spcPts val="3506"/>
              </a:lnSpc>
            </a:pPr>
            <a:endParaRPr lang="en-US" sz="2805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marL="605700" lvl="1" indent="-302850" algn="l">
              <a:lnSpc>
                <a:spcPts val="3506"/>
              </a:lnSpc>
              <a:buAutoNum type="arabicPeriod"/>
            </a:pPr>
            <a:r>
              <a:rPr lang="en-US" sz="2805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сокращения матки и маточных труб;</a:t>
            </a:r>
          </a:p>
          <a:p>
            <a:pPr marL="605700" lvl="1" indent="-302850" algn="l">
              <a:lnSpc>
                <a:spcPts val="3506"/>
              </a:lnSpc>
              <a:buAutoNum type="arabicPeriod"/>
            </a:pPr>
            <a:r>
              <a:rPr lang="en-US" sz="2805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свойства цервикальной слизи;</a:t>
            </a:r>
          </a:p>
          <a:p>
            <a:pPr marL="605700" lvl="1" indent="-302850" algn="l">
              <a:lnSpc>
                <a:spcPts val="3506"/>
              </a:lnSpc>
              <a:buAutoNum type="arabicPeriod"/>
            </a:pPr>
            <a:r>
              <a:rPr lang="en-US" sz="2805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химические сигналы, направляющие сперматозоиды.</a:t>
            </a:r>
          </a:p>
          <a:p>
            <a:pPr algn="just">
              <a:lnSpc>
                <a:spcPts val="3506"/>
              </a:lnSpc>
            </a:pPr>
            <a:endParaRPr lang="en-US" sz="2805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3506"/>
              </a:lnSpc>
            </a:pPr>
            <a:r>
              <a:rPr lang="en-US" sz="2805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В маточной трубе сперматозоиды проходят процесс </a:t>
            </a:r>
            <a:r>
              <a:rPr lang="en-US" sz="2805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капацитации </a:t>
            </a:r>
            <a:r>
              <a:rPr lang="en-US" sz="2805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— приобретают способность взаимодействовать с яйцеклеткой.</a:t>
            </a:r>
          </a:p>
          <a:p>
            <a:pPr algn="just">
              <a:lnSpc>
                <a:spcPts val="3506"/>
              </a:lnSpc>
            </a:pPr>
            <a:endParaRPr lang="en-US" sz="2805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3506"/>
              </a:lnSpc>
            </a:pPr>
            <a:r>
              <a:rPr lang="en-US" sz="2805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До яйцеклетки добираются лишь единицы или десятки сперматозоидов.</a:t>
            </a:r>
          </a:p>
          <a:p>
            <a:pPr algn="just">
              <a:lnSpc>
                <a:spcPts val="3506"/>
              </a:lnSpc>
            </a:pPr>
            <a:endParaRPr lang="en-US" sz="2805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384837" y="373641"/>
            <a:ext cx="11109552" cy="1706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9"/>
              </a:lnSpc>
            </a:pPr>
            <a:r>
              <a:rPr lang="en-US" sz="6999">
                <a:solidFill>
                  <a:srgbClr val="A34A4E"/>
                </a:solidFill>
                <a:latin typeface="Arturo"/>
                <a:ea typeface="Arturo"/>
                <a:cs typeface="Arturo"/>
                <a:sym typeface="Arturo"/>
              </a:rPr>
              <a:t>Путь сперматозоида к яйцеклетке</a:t>
            </a:r>
          </a:p>
        </p:txBody>
      </p:sp>
      <p:sp>
        <p:nvSpPr>
          <p:cNvPr id="4" name="Freeform 4"/>
          <p:cNvSpPr/>
          <p:nvPr/>
        </p:nvSpPr>
        <p:spPr>
          <a:xfrm>
            <a:off x="14377347" y="-710561"/>
            <a:ext cx="4800424" cy="4808693"/>
          </a:xfrm>
          <a:custGeom>
            <a:avLst/>
            <a:gdLst/>
            <a:ahLst/>
            <a:cxnLst/>
            <a:rect l="l" t="t" r="r" b="b"/>
            <a:pathLst>
              <a:path w="4800424" h="4808693">
                <a:moveTo>
                  <a:pt x="0" y="0"/>
                </a:moveTo>
                <a:lnTo>
                  <a:pt x="4800424" y="0"/>
                </a:lnTo>
                <a:lnTo>
                  <a:pt x="4800424" y="4808693"/>
                </a:lnTo>
                <a:lnTo>
                  <a:pt x="0" y="48086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7807455" flipH="1">
            <a:off x="-530490" y="6147277"/>
            <a:ext cx="3537475" cy="2939320"/>
          </a:xfrm>
          <a:custGeom>
            <a:avLst/>
            <a:gdLst/>
            <a:ahLst/>
            <a:cxnLst/>
            <a:rect l="l" t="t" r="r" b="b"/>
            <a:pathLst>
              <a:path w="3537475" h="2939320">
                <a:moveTo>
                  <a:pt x="3537475" y="0"/>
                </a:moveTo>
                <a:lnTo>
                  <a:pt x="0" y="0"/>
                </a:lnTo>
                <a:lnTo>
                  <a:pt x="0" y="2939320"/>
                </a:lnTo>
                <a:lnTo>
                  <a:pt x="3537475" y="2939320"/>
                </a:lnTo>
                <a:lnTo>
                  <a:pt x="353747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-1053857" y="-1121083"/>
            <a:ext cx="4165115" cy="4299566"/>
          </a:xfrm>
          <a:custGeom>
            <a:avLst/>
            <a:gdLst/>
            <a:ahLst/>
            <a:cxnLst/>
            <a:rect l="l" t="t" r="r" b="b"/>
            <a:pathLst>
              <a:path w="4165115" h="4299566">
                <a:moveTo>
                  <a:pt x="0" y="0"/>
                </a:moveTo>
                <a:lnTo>
                  <a:pt x="4165114" y="0"/>
                </a:lnTo>
                <a:lnTo>
                  <a:pt x="4165114" y="4299566"/>
                </a:lnTo>
                <a:lnTo>
                  <a:pt x="0" y="42995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521541" y="6681538"/>
            <a:ext cx="4445208" cy="4456349"/>
          </a:xfrm>
          <a:custGeom>
            <a:avLst/>
            <a:gdLst/>
            <a:ahLst/>
            <a:cxnLst/>
            <a:rect l="l" t="t" r="r" b="b"/>
            <a:pathLst>
              <a:path w="4445208" h="4456349">
                <a:moveTo>
                  <a:pt x="0" y="0"/>
                </a:moveTo>
                <a:lnTo>
                  <a:pt x="4445208" y="0"/>
                </a:lnTo>
                <a:lnTo>
                  <a:pt x="4445208" y="4456349"/>
                </a:lnTo>
                <a:lnTo>
                  <a:pt x="0" y="44563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67521" y="6275070"/>
            <a:ext cx="5983558" cy="5991046"/>
          </a:xfrm>
          <a:custGeom>
            <a:avLst/>
            <a:gdLst/>
            <a:ahLst/>
            <a:cxnLst/>
            <a:rect l="l" t="t" r="r" b="b"/>
            <a:pathLst>
              <a:path w="5983558" h="5991046">
                <a:moveTo>
                  <a:pt x="0" y="0"/>
                </a:moveTo>
                <a:lnTo>
                  <a:pt x="5983558" y="0"/>
                </a:lnTo>
                <a:lnTo>
                  <a:pt x="5983558" y="5991047"/>
                </a:lnTo>
                <a:lnTo>
                  <a:pt x="0" y="59910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552526" y="2684334"/>
            <a:ext cx="4771153" cy="6392482"/>
            <a:chOff x="0" y="0"/>
            <a:chExt cx="739176" cy="9903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39176" cy="990363"/>
            </a:xfrm>
            <a:custGeom>
              <a:avLst/>
              <a:gdLst/>
              <a:ahLst/>
              <a:cxnLst/>
              <a:rect l="l" t="t" r="r" b="b"/>
              <a:pathLst>
                <a:path w="739176" h="990363">
                  <a:moveTo>
                    <a:pt x="37321" y="0"/>
                  </a:moveTo>
                  <a:lnTo>
                    <a:pt x="701855" y="0"/>
                  </a:lnTo>
                  <a:cubicBezTo>
                    <a:pt x="711754" y="0"/>
                    <a:pt x="721246" y="3932"/>
                    <a:pt x="728245" y="10931"/>
                  </a:cubicBezTo>
                  <a:cubicBezTo>
                    <a:pt x="735244" y="17930"/>
                    <a:pt x="739176" y="27423"/>
                    <a:pt x="739176" y="37321"/>
                  </a:cubicBezTo>
                  <a:lnTo>
                    <a:pt x="739176" y="953042"/>
                  </a:lnTo>
                  <a:cubicBezTo>
                    <a:pt x="739176" y="973654"/>
                    <a:pt x="722467" y="990363"/>
                    <a:pt x="701855" y="990363"/>
                  </a:cubicBezTo>
                  <a:lnTo>
                    <a:pt x="37321" y="990363"/>
                  </a:lnTo>
                  <a:cubicBezTo>
                    <a:pt x="27423" y="990363"/>
                    <a:pt x="17930" y="986431"/>
                    <a:pt x="10931" y="979432"/>
                  </a:cubicBezTo>
                  <a:cubicBezTo>
                    <a:pt x="3932" y="972433"/>
                    <a:pt x="0" y="962940"/>
                    <a:pt x="0" y="953042"/>
                  </a:cubicBezTo>
                  <a:lnTo>
                    <a:pt x="0" y="37321"/>
                  </a:lnTo>
                  <a:cubicBezTo>
                    <a:pt x="0" y="16709"/>
                    <a:pt x="16709" y="0"/>
                    <a:pt x="37321" y="0"/>
                  </a:cubicBezTo>
                  <a:close/>
                </a:path>
              </a:pathLst>
            </a:custGeom>
            <a:blipFill>
              <a:blip r:embed="rId3"/>
              <a:stretch>
                <a:fillRect l="-50549" r="-50549"/>
              </a:stretch>
            </a:blipFill>
            <a:ln w="76200" cap="rnd">
              <a:solidFill>
                <a:srgbClr val="A34A4E"/>
              </a:solidFill>
              <a:prstDash val="solid"/>
              <a:round/>
            </a:ln>
          </p:spPr>
        </p:sp>
      </p:grpSp>
      <p:sp>
        <p:nvSpPr>
          <p:cNvPr id="5" name="Freeform 5"/>
          <p:cNvSpPr/>
          <p:nvPr/>
        </p:nvSpPr>
        <p:spPr>
          <a:xfrm rot="-867200">
            <a:off x="-532371" y="-1608825"/>
            <a:ext cx="4032707" cy="4032707"/>
          </a:xfrm>
          <a:custGeom>
            <a:avLst/>
            <a:gdLst/>
            <a:ahLst/>
            <a:cxnLst/>
            <a:rect l="l" t="t" r="r" b="b"/>
            <a:pathLst>
              <a:path w="4032707" h="4032707">
                <a:moveTo>
                  <a:pt x="0" y="0"/>
                </a:moveTo>
                <a:lnTo>
                  <a:pt x="4032707" y="0"/>
                </a:lnTo>
                <a:lnTo>
                  <a:pt x="4032707" y="4032707"/>
                </a:lnTo>
                <a:lnTo>
                  <a:pt x="0" y="40327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304379">
            <a:off x="14613809" y="124446"/>
            <a:ext cx="4662959" cy="2336280"/>
          </a:xfrm>
          <a:custGeom>
            <a:avLst/>
            <a:gdLst/>
            <a:ahLst/>
            <a:cxnLst/>
            <a:rect l="l" t="t" r="r" b="b"/>
            <a:pathLst>
              <a:path w="4662959" h="2336280">
                <a:moveTo>
                  <a:pt x="0" y="0"/>
                </a:moveTo>
                <a:lnTo>
                  <a:pt x="4662959" y="0"/>
                </a:lnTo>
                <a:lnTo>
                  <a:pt x="4662959" y="2336280"/>
                </a:lnTo>
                <a:lnTo>
                  <a:pt x="0" y="23362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V="1">
            <a:off x="-125364" y="8561077"/>
            <a:ext cx="2679036" cy="2682389"/>
          </a:xfrm>
          <a:custGeom>
            <a:avLst/>
            <a:gdLst/>
            <a:ahLst/>
            <a:cxnLst/>
            <a:rect l="l" t="t" r="r" b="b"/>
            <a:pathLst>
              <a:path w="2679036" h="2682389">
                <a:moveTo>
                  <a:pt x="0" y="2682389"/>
                </a:moveTo>
                <a:lnTo>
                  <a:pt x="2679035" y="2682389"/>
                </a:lnTo>
                <a:lnTo>
                  <a:pt x="2679035" y="0"/>
                </a:lnTo>
                <a:lnTo>
                  <a:pt x="0" y="0"/>
                </a:lnTo>
                <a:lnTo>
                  <a:pt x="0" y="268238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277024" y="2825231"/>
            <a:ext cx="9827318" cy="596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25"/>
              </a:lnSpc>
            </a:pPr>
            <a:r>
              <a:rPr lang="en-US" sz="29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Обычно оплодотворение происходит </a:t>
            </a:r>
            <a:r>
              <a:rPr lang="en-US" sz="29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в ампулярной части маточной трубы.</a:t>
            </a:r>
          </a:p>
          <a:p>
            <a:pPr algn="just">
              <a:lnSpc>
                <a:spcPts val="3625"/>
              </a:lnSpc>
            </a:pPr>
            <a:endParaRPr lang="en-US" sz="2900" b="1">
              <a:solidFill>
                <a:srgbClr val="A34A4E"/>
              </a:solidFill>
              <a:latin typeface="Cloud Bold"/>
              <a:ea typeface="Cloud Bold"/>
              <a:cs typeface="Cloud Bold"/>
              <a:sym typeface="Cloud Bold"/>
            </a:endParaRPr>
          </a:p>
          <a:p>
            <a:pPr algn="just">
              <a:lnSpc>
                <a:spcPts val="3625"/>
              </a:lnSpc>
            </a:pPr>
            <a:r>
              <a:rPr lang="en-US" sz="29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Созревшая яйцеклетка окружена клетками, формирующими </a:t>
            </a:r>
            <a:r>
              <a:rPr lang="en-US" sz="29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лучистый венец.</a:t>
            </a:r>
          </a:p>
          <a:p>
            <a:pPr algn="just">
              <a:lnSpc>
                <a:spcPts val="3625"/>
              </a:lnSpc>
            </a:pPr>
            <a:endParaRPr lang="en-US" sz="2900" b="1">
              <a:solidFill>
                <a:srgbClr val="A34A4E"/>
              </a:solidFill>
              <a:latin typeface="Cloud Bold"/>
              <a:ea typeface="Cloud Bold"/>
              <a:cs typeface="Cloud Bold"/>
              <a:sym typeface="Cloud Bold"/>
            </a:endParaRPr>
          </a:p>
          <a:p>
            <a:pPr algn="just">
              <a:lnSpc>
                <a:spcPts val="3625"/>
              </a:lnSpc>
            </a:pPr>
            <a:r>
              <a:rPr lang="en-US" sz="29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Сперматозоид должен пройти через окружающие яйцеклетку клетки и взаимодействовать с её оболочкой — </a:t>
            </a:r>
            <a:r>
              <a:rPr lang="en-US" sz="29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блестящей оболочкой (zona pellucida).</a:t>
            </a:r>
          </a:p>
          <a:p>
            <a:pPr algn="just">
              <a:lnSpc>
                <a:spcPts val="3625"/>
              </a:lnSpc>
            </a:pPr>
            <a:endParaRPr lang="en-US" sz="2900" b="1">
              <a:solidFill>
                <a:srgbClr val="A34A4E"/>
              </a:solidFill>
              <a:latin typeface="Cloud Bold"/>
              <a:ea typeface="Cloud Bold"/>
              <a:cs typeface="Cloud Bold"/>
              <a:sym typeface="Cloud Bold"/>
            </a:endParaRPr>
          </a:p>
          <a:p>
            <a:pPr algn="just">
              <a:lnSpc>
                <a:spcPts val="3625"/>
              </a:lnSpc>
            </a:pPr>
            <a:r>
              <a:rPr lang="en-US" sz="29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Именно здесь начинается один из важнейших этапов оплодотворения — </a:t>
            </a:r>
            <a:r>
              <a:rPr lang="en-US" sz="29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акросомная реакция.</a:t>
            </a:r>
          </a:p>
          <a:p>
            <a:pPr algn="just">
              <a:lnSpc>
                <a:spcPts val="3625"/>
              </a:lnSpc>
            </a:pPr>
            <a:endParaRPr lang="en-US" sz="2900" b="1">
              <a:solidFill>
                <a:srgbClr val="A34A4E"/>
              </a:solidFill>
              <a:latin typeface="Cloud Bold"/>
              <a:ea typeface="Cloud Bold"/>
              <a:cs typeface="Cloud Bold"/>
              <a:sym typeface="Cloud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976517" y="510729"/>
            <a:ext cx="10370448" cy="1706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9"/>
              </a:lnSpc>
            </a:pPr>
            <a:r>
              <a:rPr lang="en-US" sz="6999">
                <a:solidFill>
                  <a:srgbClr val="A34A4E"/>
                </a:solidFill>
                <a:latin typeface="Arturo"/>
                <a:ea typeface="Arturo"/>
                <a:cs typeface="Arturo"/>
                <a:sym typeface="Arturo"/>
              </a:rPr>
              <a:t>Встреча яйцеклетки и сперматозоида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50816" y="2421089"/>
            <a:ext cx="8115300" cy="7075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08"/>
              </a:lnSpc>
            </a:pPr>
            <a:r>
              <a:rPr lang="en-US" sz="3206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На головке сперматозоида находится </a:t>
            </a:r>
            <a:r>
              <a:rPr lang="en-US" sz="3206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акросома</a:t>
            </a:r>
            <a:r>
              <a:rPr lang="en-US" sz="3206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, содержащая ферменты.</a:t>
            </a:r>
          </a:p>
          <a:p>
            <a:pPr algn="just">
              <a:lnSpc>
                <a:spcPts val="4008"/>
              </a:lnSpc>
            </a:pPr>
            <a:endParaRPr lang="en-US" sz="3206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4008"/>
              </a:lnSpc>
            </a:pPr>
            <a:r>
              <a:rPr lang="en-US" sz="3206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При акросомной реакции эти ферменты помогают сперматозоиду преодолеть оболочки яйцеклетки.</a:t>
            </a:r>
          </a:p>
          <a:p>
            <a:pPr algn="just">
              <a:lnSpc>
                <a:spcPts val="4008"/>
              </a:lnSpc>
            </a:pPr>
            <a:endParaRPr lang="en-US" sz="3206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4008"/>
              </a:lnSpc>
            </a:pPr>
            <a:r>
              <a:rPr lang="en-US" sz="3206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После контакта мембран сперматозоида и яйцеклетки происходит их </a:t>
            </a:r>
            <a:r>
              <a:rPr lang="en-US" sz="3206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слияние</a:t>
            </a:r>
            <a:r>
              <a:rPr lang="en-US" sz="3206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.</a:t>
            </a:r>
          </a:p>
          <a:p>
            <a:pPr algn="just">
              <a:lnSpc>
                <a:spcPts val="4008"/>
              </a:lnSpc>
            </a:pPr>
            <a:endParaRPr lang="en-US" sz="3206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4008"/>
              </a:lnSpc>
            </a:pPr>
            <a:r>
              <a:rPr lang="en-US" sz="3206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В яйцеклетку проникает генетический материал сперматозоида.</a:t>
            </a:r>
          </a:p>
          <a:p>
            <a:pPr algn="just">
              <a:lnSpc>
                <a:spcPts val="4008"/>
              </a:lnSpc>
            </a:pPr>
            <a:endParaRPr lang="en-US" sz="3206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6717451" y="6849958"/>
            <a:ext cx="4240770" cy="4237120"/>
          </a:xfrm>
          <a:custGeom>
            <a:avLst/>
            <a:gdLst/>
            <a:ahLst/>
            <a:cxnLst/>
            <a:rect l="l" t="t" r="r" b="b"/>
            <a:pathLst>
              <a:path w="4240770" h="4237120">
                <a:moveTo>
                  <a:pt x="0" y="0"/>
                </a:moveTo>
                <a:lnTo>
                  <a:pt x="4240770" y="0"/>
                </a:lnTo>
                <a:lnTo>
                  <a:pt x="4240770" y="4237121"/>
                </a:lnTo>
                <a:lnTo>
                  <a:pt x="0" y="42371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764623" y="3751811"/>
            <a:ext cx="3100816" cy="3098148"/>
          </a:xfrm>
          <a:custGeom>
            <a:avLst/>
            <a:gdLst/>
            <a:ahLst/>
            <a:cxnLst/>
            <a:rect l="l" t="t" r="r" b="b"/>
            <a:pathLst>
              <a:path w="3100816" h="3098148">
                <a:moveTo>
                  <a:pt x="0" y="0"/>
                </a:moveTo>
                <a:lnTo>
                  <a:pt x="3100816" y="0"/>
                </a:lnTo>
                <a:lnTo>
                  <a:pt x="3100816" y="3098147"/>
                </a:lnTo>
                <a:lnTo>
                  <a:pt x="0" y="30981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348350" y="9057709"/>
            <a:ext cx="3414328" cy="3420210"/>
          </a:xfrm>
          <a:custGeom>
            <a:avLst/>
            <a:gdLst/>
            <a:ahLst/>
            <a:cxnLst/>
            <a:rect l="l" t="t" r="r" b="b"/>
            <a:pathLst>
              <a:path w="3414328" h="3420210">
                <a:moveTo>
                  <a:pt x="0" y="0"/>
                </a:moveTo>
                <a:lnTo>
                  <a:pt x="3414328" y="0"/>
                </a:lnTo>
                <a:lnTo>
                  <a:pt x="3414328" y="3420209"/>
                </a:lnTo>
                <a:lnTo>
                  <a:pt x="0" y="34202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446210" y="2449664"/>
            <a:ext cx="5594967" cy="3195092"/>
          </a:xfrm>
          <a:custGeom>
            <a:avLst/>
            <a:gdLst/>
            <a:ahLst/>
            <a:cxnLst/>
            <a:rect l="l" t="t" r="r" b="b"/>
            <a:pathLst>
              <a:path w="5594967" h="3195092">
                <a:moveTo>
                  <a:pt x="0" y="0"/>
                </a:moveTo>
                <a:lnTo>
                  <a:pt x="5594966" y="0"/>
                </a:lnTo>
                <a:lnTo>
                  <a:pt x="5594966" y="3195092"/>
                </a:lnTo>
                <a:lnTo>
                  <a:pt x="0" y="31950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740"/>
            </a:stretch>
          </a:blipFill>
          <a:ln w="76200" cap="rnd">
            <a:solidFill>
              <a:srgbClr val="CF5784"/>
            </a:solidFill>
            <a:prstDash val="solid"/>
            <a:round/>
          </a:ln>
        </p:spPr>
      </p:sp>
      <p:sp>
        <p:nvSpPr>
          <p:cNvPr id="7" name="Freeform 7"/>
          <p:cNvSpPr/>
          <p:nvPr/>
        </p:nvSpPr>
        <p:spPr>
          <a:xfrm>
            <a:off x="10446210" y="5934096"/>
            <a:ext cx="5594967" cy="3195092"/>
          </a:xfrm>
          <a:custGeom>
            <a:avLst/>
            <a:gdLst/>
            <a:ahLst/>
            <a:cxnLst/>
            <a:rect l="l" t="t" r="r" b="b"/>
            <a:pathLst>
              <a:path w="5594967" h="3195092">
                <a:moveTo>
                  <a:pt x="0" y="0"/>
                </a:moveTo>
                <a:lnTo>
                  <a:pt x="5594966" y="0"/>
                </a:lnTo>
                <a:lnTo>
                  <a:pt x="5594966" y="3195091"/>
                </a:lnTo>
                <a:lnTo>
                  <a:pt x="0" y="31950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762" t="-1446" r="-11762" b="-16740"/>
            </a:stretch>
          </a:blipFill>
          <a:ln w="76200" cap="rnd">
            <a:solidFill>
              <a:srgbClr val="CF5784"/>
            </a:solidFill>
            <a:prstDash val="solid"/>
            <a:round/>
          </a:ln>
        </p:spPr>
      </p:sp>
      <p:sp>
        <p:nvSpPr>
          <p:cNvPr id="8" name="TextBox 8"/>
          <p:cNvSpPr txBox="1"/>
          <p:nvPr/>
        </p:nvSpPr>
        <p:spPr>
          <a:xfrm>
            <a:off x="1028700" y="615431"/>
            <a:ext cx="16230600" cy="1706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9"/>
              </a:lnSpc>
            </a:pPr>
            <a:r>
              <a:rPr lang="en-US" sz="6999">
                <a:solidFill>
                  <a:srgbClr val="A34A4E"/>
                </a:solidFill>
                <a:latin typeface="Arturo"/>
                <a:ea typeface="Arturo"/>
                <a:cs typeface="Arturo"/>
                <a:sym typeface="Arturo"/>
              </a:rPr>
              <a:t>Проникновение сперматозоида в яйцеклетку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41942"/>
            <a:ext cx="13106345" cy="2526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9"/>
              </a:lnSpc>
            </a:pPr>
            <a:r>
              <a:rPr lang="en-US" sz="6999">
                <a:solidFill>
                  <a:srgbClr val="A34A4E"/>
                </a:solidFill>
                <a:latin typeface="Arturo"/>
                <a:ea typeface="Arturo"/>
                <a:cs typeface="Arturo"/>
                <a:sym typeface="Arturo"/>
              </a:rPr>
              <a:t>Почему в яйцеклетку проникает только один сперматозоид?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2543" y="3303038"/>
            <a:ext cx="14915380" cy="514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75"/>
              </a:lnSpc>
            </a:pPr>
            <a:r>
              <a:rPr lang="en-US" sz="27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После проникновения первого сперматозоида происходят изменения оболочки яйцеклетки.</a:t>
            </a:r>
          </a:p>
          <a:p>
            <a:pPr algn="just">
              <a:lnSpc>
                <a:spcPts val="3375"/>
              </a:lnSpc>
            </a:pPr>
            <a:endParaRPr lang="en-US" sz="27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3375"/>
              </a:lnSpc>
            </a:pPr>
            <a:r>
              <a:rPr lang="en-US" sz="27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Они создают </a:t>
            </a:r>
            <a:r>
              <a:rPr lang="en-US" sz="27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блок полиспермии</a:t>
            </a:r>
            <a:r>
              <a:rPr lang="en-US" sz="27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— препятствуют проникновению других сперматозоидов.</a:t>
            </a:r>
          </a:p>
          <a:p>
            <a:pPr algn="just">
              <a:lnSpc>
                <a:spcPts val="3375"/>
              </a:lnSpc>
            </a:pPr>
            <a:endParaRPr lang="en-US" sz="27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3375"/>
              </a:lnSpc>
            </a:pPr>
            <a:r>
              <a:rPr lang="en-US" sz="27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Это необходимо, потому что попадание нескольких сперматозоидов привело бы к неправильному количеству хромосом и, как правило, невозможности нормального развития зародыша.</a:t>
            </a:r>
          </a:p>
          <a:p>
            <a:pPr algn="just">
              <a:lnSpc>
                <a:spcPts val="3375"/>
              </a:lnSpc>
            </a:pPr>
            <a:endParaRPr lang="en-US" sz="27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3375"/>
              </a:lnSpc>
            </a:pPr>
            <a:r>
              <a:rPr lang="en-US" sz="27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Итог</a:t>
            </a:r>
            <a:r>
              <a:rPr lang="en-US" sz="27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: яйцеклетка активируется и завершает своё созревание.</a:t>
            </a:r>
          </a:p>
          <a:p>
            <a:pPr algn="just">
              <a:lnSpc>
                <a:spcPts val="3375"/>
              </a:lnSpc>
            </a:pPr>
            <a:endParaRPr lang="en-US" sz="27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135045" y="0"/>
            <a:ext cx="3851058" cy="2142589"/>
          </a:xfrm>
          <a:custGeom>
            <a:avLst/>
            <a:gdLst/>
            <a:ahLst/>
            <a:cxnLst/>
            <a:rect l="l" t="t" r="r" b="b"/>
            <a:pathLst>
              <a:path w="3851058" h="2142589">
                <a:moveTo>
                  <a:pt x="0" y="0"/>
                </a:moveTo>
                <a:lnTo>
                  <a:pt x="3851058" y="0"/>
                </a:lnTo>
                <a:lnTo>
                  <a:pt x="3851058" y="2142589"/>
                </a:lnTo>
                <a:lnTo>
                  <a:pt x="0" y="2142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83211" y="4366872"/>
            <a:ext cx="2010760" cy="2002122"/>
          </a:xfrm>
          <a:custGeom>
            <a:avLst/>
            <a:gdLst/>
            <a:ahLst/>
            <a:cxnLst/>
            <a:rect l="l" t="t" r="r" b="b"/>
            <a:pathLst>
              <a:path w="2010760" h="2002122">
                <a:moveTo>
                  <a:pt x="0" y="0"/>
                </a:moveTo>
                <a:lnTo>
                  <a:pt x="2010760" y="0"/>
                </a:lnTo>
                <a:lnTo>
                  <a:pt x="2010760" y="2002122"/>
                </a:lnTo>
                <a:lnTo>
                  <a:pt x="0" y="2002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347845" y="8081761"/>
            <a:ext cx="2940155" cy="2927526"/>
          </a:xfrm>
          <a:custGeom>
            <a:avLst/>
            <a:gdLst/>
            <a:ahLst/>
            <a:cxnLst/>
            <a:rect l="l" t="t" r="r" b="b"/>
            <a:pathLst>
              <a:path w="2940155" h="2927526">
                <a:moveTo>
                  <a:pt x="0" y="0"/>
                </a:moveTo>
                <a:lnTo>
                  <a:pt x="2940155" y="0"/>
                </a:lnTo>
                <a:lnTo>
                  <a:pt x="2940155" y="2927526"/>
                </a:lnTo>
                <a:lnTo>
                  <a:pt x="0" y="29275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10653" y="2754258"/>
            <a:ext cx="10466694" cy="6431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5"/>
              </a:lnSpc>
            </a:pPr>
            <a:r>
              <a:rPr lang="en-US" sz="27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После проникновения сперматозоида в яйцеклетку формируются:</a:t>
            </a:r>
          </a:p>
          <a:p>
            <a:pPr algn="l">
              <a:lnSpc>
                <a:spcPts val="3375"/>
              </a:lnSpc>
            </a:pPr>
            <a:endParaRPr lang="en-US" sz="27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marL="582933" lvl="1" indent="-291467" algn="l">
              <a:lnSpc>
                <a:spcPts val="3375"/>
              </a:lnSpc>
              <a:buFont typeface="Arial"/>
              <a:buChar char="•"/>
            </a:pPr>
            <a:r>
              <a:rPr lang="en-US" sz="27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женский пронуклеус </a:t>
            </a:r>
            <a:r>
              <a:rPr lang="en-US" sz="27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— содержит генетический материал яйцеклетки;</a:t>
            </a:r>
          </a:p>
          <a:p>
            <a:pPr marL="582933" lvl="1" indent="-291467" algn="l">
              <a:lnSpc>
                <a:spcPts val="3375"/>
              </a:lnSpc>
              <a:buFont typeface="Arial"/>
              <a:buChar char="•"/>
            </a:pPr>
            <a:r>
              <a:rPr lang="en-US" sz="27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мужской пронуклеус</a:t>
            </a:r>
            <a:r>
              <a:rPr lang="en-US" sz="27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— содержит генетический материал сперматозоида.</a:t>
            </a:r>
          </a:p>
          <a:p>
            <a:pPr algn="l">
              <a:lnSpc>
                <a:spcPts val="3375"/>
              </a:lnSpc>
            </a:pPr>
            <a:endParaRPr lang="en-US" sz="27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3375"/>
              </a:lnSpc>
            </a:pPr>
            <a:r>
              <a:rPr lang="en-US" sz="27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Они сближаются и объединяют генетический материал.</a:t>
            </a:r>
          </a:p>
          <a:p>
            <a:pPr algn="l">
              <a:lnSpc>
                <a:spcPts val="3375"/>
              </a:lnSpc>
            </a:pPr>
            <a:endParaRPr lang="en-US" sz="27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3375"/>
              </a:lnSpc>
            </a:pPr>
            <a:r>
              <a:rPr lang="en-US" sz="27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Образуется </a:t>
            </a:r>
            <a:r>
              <a:rPr lang="en-US" sz="27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зигота </a:t>
            </a:r>
            <a:r>
              <a:rPr lang="en-US" sz="27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— первая клетка нового организма.</a:t>
            </a:r>
          </a:p>
          <a:p>
            <a:pPr algn="l">
              <a:lnSpc>
                <a:spcPts val="3375"/>
              </a:lnSpc>
            </a:pPr>
            <a:endParaRPr lang="en-US" sz="27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3375"/>
              </a:lnSpc>
            </a:pPr>
            <a:r>
              <a:rPr lang="en-US" sz="27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У человека зигота имеет </a:t>
            </a:r>
            <a:r>
              <a:rPr lang="en-US" sz="27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46 хромосом</a:t>
            </a:r>
            <a:r>
              <a:rPr lang="en-US" sz="27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: 23 от матери и 23 от отца.</a:t>
            </a:r>
          </a:p>
          <a:p>
            <a:pPr algn="ctr">
              <a:lnSpc>
                <a:spcPts val="3375"/>
              </a:lnSpc>
            </a:pPr>
            <a:endParaRPr lang="en-US" sz="27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4233855" y="-302751"/>
            <a:ext cx="4165115" cy="4299566"/>
          </a:xfrm>
          <a:custGeom>
            <a:avLst/>
            <a:gdLst/>
            <a:ahLst/>
            <a:cxnLst/>
            <a:rect l="l" t="t" r="r" b="b"/>
            <a:pathLst>
              <a:path w="4165115" h="4299566">
                <a:moveTo>
                  <a:pt x="0" y="0"/>
                </a:moveTo>
                <a:lnTo>
                  <a:pt x="4165115" y="0"/>
                </a:lnTo>
                <a:lnTo>
                  <a:pt x="4165115" y="4299566"/>
                </a:lnTo>
                <a:lnTo>
                  <a:pt x="0" y="4299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731733" y="7022866"/>
            <a:ext cx="3910653" cy="3264134"/>
          </a:xfrm>
          <a:custGeom>
            <a:avLst/>
            <a:gdLst/>
            <a:ahLst/>
            <a:cxnLst/>
            <a:rect l="l" t="t" r="r" b="b"/>
            <a:pathLst>
              <a:path w="3910653" h="3264134">
                <a:moveTo>
                  <a:pt x="0" y="0"/>
                </a:moveTo>
                <a:lnTo>
                  <a:pt x="3910653" y="0"/>
                </a:lnTo>
                <a:lnTo>
                  <a:pt x="3910653" y="3264134"/>
                </a:lnTo>
                <a:lnTo>
                  <a:pt x="0" y="32641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406679" y="-139440"/>
            <a:ext cx="5309739" cy="2660336"/>
          </a:xfrm>
          <a:custGeom>
            <a:avLst/>
            <a:gdLst/>
            <a:ahLst/>
            <a:cxnLst/>
            <a:rect l="l" t="t" r="r" b="b"/>
            <a:pathLst>
              <a:path w="5309739" h="2660336">
                <a:moveTo>
                  <a:pt x="0" y="0"/>
                </a:moveTo>
                <a:lnTo>
                  <a:pt x="5309739" y="0"/>
                </a:lnTo>
                <a:lnTo>
                  <a:pt x="5309739" y="2660336"/>
                </a:lnTo>
                <a:lnTo>
                  <a:pt x="0" y="26603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461516" y="7267234"/>
            <a:ext cx="3888742" cy="3893609"/>
          </a:xfrm>
          <a:custGeom>
            <a:avLst/>
            <a:gdLst/>
            <a:ahLst/>
            <a:cxnLst/>
            <a:rect l="l" t="t" r="r" b="b"/>
            <a:pathLst>
              <a:path w="3888742" h="3893609">
                <a:moveTo>
                  <a:pt x="0" y="0"/>
                </a:moveTo>
                <a:lnTo>
                  <a:pt x="3888743" y="0"/>
                </a:lnTo>
                <a:lnTo>
                  <a:pt x="3888743" y="3893609"/>
                </a:lnTo>
                <a:lnTo>
                  <a:pt x="0" y="38936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106826" y="556933"/>
            <a:ext cx="8481880" cy="1706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9"/>
              </a:lnSpc>
            </a:pPr>
            <a:r>
              <a:rPr lang="en-US" sz="6999">
                <a:solidFill>
                  <a:srgbClr val="A34A4E"/>
                </a:solidFill>
                <a:latin typeface="Arturo"/>
                <a:ea typeface="Arturo"/>
                <a:cs typeface="Arturo"/>
                <a:sym typeface="Arturo"/>
              </a:rPr>
              <a:t>Образование зиготы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856639" y="0"/>
            <a:ext cx="3215735" cy="3551515"/>
          </a:xfrm>
          <a:custGeom>
            <a:avLst/>
            <a:gdLst/>
            <a:ahLst/>
            <a:cxnLst/>
            <a:rect l="l" t="t" r="r" b="b"/>
            <a:pathLst>
              <a:path w="3215735" h="3551515">
                <a:moveTo>
                  <a:pt x="0" y="0"/>
                </a:moveTo>
                <a:lnTo>
                  <a:pt x="3215735" y="0"/>
                </a:lnTo>
                <a:lnTo>
                  <a:pt x="3215735" y="3551515"/>
                </a:lnTo>
                <a:lnTo>
                  <a:pt x="0" y="35515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517813" y="2459460"/>
            <a:ext cx="13521343" cy="4517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49"/>
              </a:lnSpc>
            </a:pPr>
            <a:r>
              <a:rPr lang="en-US" sz="2599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Зигота начинает </a:t>
            </a:r>
            <a:r>
              <a:rPr lang="en-US" sz="2599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дробиться </a:t>
            </a:r>
            <a:r>
              <a:rPr lang="en-US" sz="2599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— последовательно делиться митозом.</a:t>
            </a:r>
          </a:p>
          <a:p>
            <a:pPr algn="just">
              <a:lnSpc>
                <a:spcPts val="3249"/>
              </a:lnSpc>
            </a:pPr>
            <a:endParaRPr lang="en-US" sz="2599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3249"/>
              </a:lnSpc>
            </a:pPr>
            <a:r>
              <a:rPr lang="en-US" sz="2599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Последовательность развития:</a:t>
            </a:r>
          </a:p>
          <a:p>
            <a:pPr algn="just">
              <a:lnSpc>
                <a:spcPts val="3249"/>
              </a:lnSpc>
            </a:pPr>
            <a:endParaRPr lang="en-US" sz="2599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3249"/>
              </a:lnSpc>
            </a:pPr>
            <a:r>
              <a:rPr lang="en-US" sz="2599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зигота → 2 клетки → 4 клетки → 8 клеток → морула → бластоциста</a:t>
            </a:r>
          </a:p>
          <a:p>
            <a:pPr algn="just">
              <a:lnSpc>
                <a:spcPts val="3249"/>
              </a:lnSpc>
            </a:pPr>
            <a:endParaRPr lang="en-US" sz="2599" b="1">
              <a:solidFill>
                <a:srgbClr val="A34A4E"/>
              </a:solidFill>
              <a:latin typeface="Cloud Bold"/>
              <a:ea typeface="Cloud Bold"/>
              <a:cs typeface="Cloud Bold"/>
              <a:sym typeface="Cloud Bold"/>
            </a:endParaRPr>
          </a:p>
          <a:p>
            <a:pPr algn="just">
              <a:lnSpc>
                <a:spcPts val="3249"/>
              </a:lnSpc>
            </a:pPr>
            <a:r>
              <a:rPr lang="en-US" sz="2599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При этом общий размер зародыша на первых этапах практически не увеличивается — увеличивается количество клеток.</a:t>
            </a:r>
          </a:p>
          <a:p>
            <a:pPr algn="just">
              <a:lnSpc>
                <a:spcPts val="3249"/>
              </a:lnSpc>
            </a:pPr>
            <a:endParaRPr lang="en-US" sz="2599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3249"/>
              </a:lnSpc>
            </a:pPr>
            <a:r>
              <a:rPr lang="en-US" sz="2599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Бластоциста перемещается в полость матки.</a:t>
            </a:r>
          </a:p>
          <a:p>
            <a:pPr algn="just">
              <a:lnSpc>
                <a:spcPts val="3249"/>
              </a:lnSpc>
            </a:pPr>
            <a:endParaRPr lang="en-US" sz="2599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-612675" y="-685255"/>
            <a:ext cx="3419341" cy="3427911"/>
          </a:xfrm>
          <a:custGeom>
            <a:avLst/>
            <a:gdLst/>
            <a:ahLst/>
            <a:cxnLst/>
            <a:rect l="l" t="t" r="r" b="b"/>
            <a:pathLst>
              <a:path w="3419341" h="3427911">
                <a:moveTo>
                  <a:pt x="0" y="0"/>
                </a:moveTo>
                <a:lnTo>
                  <a:pt x="3419341" y="0"/>
                </a:lnTo>
                <a:lnTo>
                  <a:pt x="3419341" y="3427910"/>
                </a:lnTo>
                <a:lnTo>
                  <a:pt x="0" y="34279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700330" y="6976850"/>
            <a:ext cx="10362723" cy="2873991"/>
          </a:xfrm>
          <a:custGeom>
            <a:avLst/>
            <a:gdLst/>
            <a:ahLst/>
            <a:cxnLst/>
            <a:rect l="l" t="t" r="r" b="b"/>
            <a:pathLst>
              <a:path w="10362723" h="2873991">
                <a:moveTo>
                  <a:pt x="0" y="0"/>
                </a:moveTo>
                <a:lnTo>
                  <a:pt x="10362723" y="0"/>
                </a:lnTo>
                <a:lnTo>
                  <a:pt x="10362723" y="2873991"/>
                </a:lnTo>
                <a:lnTo>
                  <a:pt x="0" y="28739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 cap="rnd">
            <a:solidFill>
              <a:srgbClr val="CF5784"/>
            </a:solidFill>
            <a:prstDash val="solid"/>
            <a:round/>
          </a:ln>
        </p:spPr>
      </p:sp>
      <p:sp>
        <p:nvSpPr>
          <p:cNvPr id="6" name="TextBox 6"/>
          <p:cNvSpPr txBox="1"/>
          <p:nvPr/>
        </p:nvSpPr>
        <p:spPr>
          <a:xfrm>
            <a:off x="3700330" y="485487"/>
            <a:ext cx="11156309" cy="1706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9"/>
              </a:lnSpc>
            </a:pPr>
            <a:r>
              <a:rPr lang="en-US" sz="6999">
                <a:solidFill>
                  <a:srgbClr val="A34A4E"/>
                </a:solidFill>
                <a:latin typeface="Arturo"/>
                <a:ea typeface="Arturo"/>
                <a:cs typeface="Arturo"/>
                <a:sym typeface="Arturo"/>
              </a:rPr>
              <a:t>Что происходит после оплодотворения?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-83425" y="-605257"/>
            <a:ext cx="3254657" cy="3503056"/>
          </a:xfrm>
          <a:custGeom>
            <a:avLst/>
            <a:gdLst/>
            <a:ahLst/>
            <a:cxnLst/>
            <a:rect l="l" t="t" r="r" b="b"/>
            <a:pathLst>
              <a:path w="3254657" h="3503056">
                <a:moveTo>
                  <a:pt x="0" y="0"/>
                </a:moveTo>
                <a:lnTo>
                  <a:pt x="3254657" y="0"/>
                </a:lnTo>
                <a:lnTo>
                  <a:pt x="3254657" y="3503056"/>
                </a:lnTo>
                <a:lnTo>
                  <a:pt x="0" y="35030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90432" y="-605257"/>
            <a:ext cx="3932812" cy="3942669"/>
          </a:xfrm>
          <a:custGeom>
            <a:avLst/>
            <a:gdLst/>
            <a:ahLst/>
            <a:cxnLst/>
            <a:rect l="l" t="t" r="r" b="b"/>
            <a:pathLst>
              <a:path w="3932812" h="3942669">
                <a:moveTo>
                  <a:pt x="0" y="0"/>
                </a:moveTo>
                <a:lnTo>
                  <a:pt x="3932812" y="0"/>
                </a:lnTo>
                <a:lnTo>
                  <a:pt x="3932812" y="3942669"/>
                </a:lnTo>
                <a:lnTo>
                  <a:pt x="0" y="39426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606153" y="7534818"/>
            <a:ext cx="2483276" cy="2742574"/>
          </a:xfrm>
          <a:custGeom>
            <a:avLst/>
            <a:gdLst/>
            <a:ahLst/>
            <a:cxnLst/>
            <a:rect l="l" t="t" r="r" b="b"/>
            <a:pathLst>
              <a:path w="2483276" h="2742574">
                <a:moveTo>
                  <a:pt x="0" y="0"/>
                </a:moveTo>
                <a:lnTo>
                  <a:pt x="2483276" y="0"/>
                </a:lnTo>
                <a:lnTo>
                  <a:pt x="2483276" y="2742574"/>
                </a:lnTo>
                <a:lnTo>
                  <a:pt x="0" y="27425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233369" flipV="1">
            <a:off x="-503841" y="7421510"/>
            <a:ext cx="3060059" cy="3063888"/>
          </a:xfrm>
          <a:custGeom>
            <a:avLst/>
            <a:gdLst/>
            <a:ahLst/>
            <a:cxnLst/>
            <a:rect l="l" t="t" r="r" b="b"/>
            <a:pathLst>
              <a:path w="3060059" h="3063888">
                <a:moveTo>
                  <a:pt x="0" y="3063888"/>
                </a:moveTo>
                <a:lnTo>
                  <a:pt x="3060059" y="3063888"/>
                </a:lnTo>
                <a:lnTo>
                  <a:pt x="3060059" y="0"/>
                </a:lnTo>
                <a:lnTo>
                  <a:pt x="0" y="0"/>
                </a:lnTo>
                <a:lnTo>
                  <a:pt x="0" y="3063888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700330" y="485487"/>
            <a:ext cx="11156309" cy="1706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9"/>
              </a:lnSpc>
            </a:pPr>
            <a:r>
              <a:rPr lang="en-US" sz="6999">
                <a:solidFill>
                  <a:srgbClr val="A34A4E"/>
                </a:solidFill>
                <a:latin typeface="Arturo"/>
                <a:ea typeface="Arturo"/>
                <a:cs typeface="Arturo"/>
                <a:sym typeface="Arturo"/>
              </a:rPr>
              <a:t>Имплантация и начало беременности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29213" y="2799352"/>
            <a:ext cx="14762981" cy="6154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50"/>
              </a:lnSpc>
            </a:pP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Примерно через </a:t>
            </a:r>
            <a:r>
              <a:rPr lang="en-US" sz="30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5–6 суток после оплодотворения</a:t>
            </a: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бластоциста начинает прикрепляться к слизистой оболочке матки — </a:t>
            </a:r>
            <a:r>
              <a:rPr lang="en-US" sz="30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эндометрию</a:t>
            </a: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.</a:t>
            </a:r>
          </a:p>
          <a:p>
            <a:pPr algn="just">
              <a:lnSpc>
                <a:spcPts val="3750"/>
              </a:lnSpc>
            </a:pPr>
            <a:endParaRPr lang="en-US" sz="30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3750"/>
              </a:lnSpc>
            </a:pP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Этот процесс называется </a:t>
            </a:r>
            <a:r>
              <a:rPr lang="en-US" sz="30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имплантацией</a:t>
            </a: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.</a:t>
            </a:r>
          </a:p>
          <a:p>
            <a:pPr algn="just">
              <a:lnSpc>
                <a:spcPts val="3750"/>
              </a:lnSpc>
            </a:pPr>
            <a:endParaRPr lang="en-US" sz="30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3750"/>
              </a:lnSpc>
            </a:pP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После успешной имплантации формируются условия для дальнейшего развития эмбриона и плаценты.</a:t>
            </a:r>
          </a:p>
          <a:p>
            <a:pPr algn="just">
              <a:lnSpc>
                <a:spcPts val="3750"/>
              </a:lnSpc>
            </a:pPr>
            <a:endParaRPr lang="en-US" sz="30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3750"/>
              </a:lnSpc>
            </a:pPr>
            <a:r>
              <a:rPr lang="en-US" sz="30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Таким образом</a:t>
            </a: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: оплодотворение ≠ сразу беременность.</a:t>
            </a:r>
          </a:p>
          <a:p>
            <a:pPr algn="just">
              <a:lnSpc>
                <a:spcPts val="3750"/>
              </a:lnSpc>
            </a:pPr>
            <a:endParaRPr lang="en-US" sz="30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3750"/>
              </a:lnSpc>
            </a:pP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Оплодотворение происходит обычно в маточной трубе, а имплантация — уже в полости матки.</a:t>
            </a:r>
          </a:p>
          <a:p>
            <a:pPr algn="just">
              <a:lnSpc>
                <a:spcPts val="3375"/>
              </a:lnSpc>
            </a:pPr>
            <a:endParaRPr lang="en-US" sz="30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722904" y="8101515"/>
            <a:ext cx="2450675" cy="2045523"/>
          </a:xfrm>
          <a:custGeom>
            <a:avLst/>
            <a:gdLst/>
            <a:ahLst/>
            <a:cxnLst/>
            <a:rect l="l" t="t" r="r" b="b"/>
            <a:pathLst>
              <a:path w="2450675" h="2045523">
                <a:moveTo>
                  <a:pt x="0" y="0"/>
                </a:moveTo>
                <a:lnTo>
                  <a:pt x="2450675" y="0"/>
                </a:lnTo>
                <a:lnTo>
                  <a:pt x="2450675" y="2045523"/>
                </a:lnTo>
                <a:lnTo>
                  <a:pt x="0" y="20455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22184" y="0"/>
            <a:ext cx="4165456" cy="2087016"/>
          </a:xfrm>
          <a:custGeom>
            <a:avLst/>
            <a:gdLst/>
            <a:ahLst/>
            <a:cxnLst/>
            <a:rect l="l" t="t" r="r" b="b"/>
            <a:pathLst>
              <a:path w="4165456" h="2087016">
                <a:moveTo>
                  <a:pt x="0" y="0"/>
                </a:moveTo>
                <a:lnTo>
                  <a:pt x="4165456" y="0"/>
                </a:lnTo>
                <a:lnTo>
                  <a:pt x="4165456" y="2087016"/>
                </a:lnTo>
                <a:lnTo>
                  <a:pt x="0" y="20870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872105" y="3659631"/>
            <a:ext cx="2400003" cy="2406018"/>
          </a:xfrm>
          <a:custGeom>
            <a:avLst/>
            <a:gdLst/>
            <a:ahLst/>
            <a:cxnLst/>
            <a:rect l="l" t="t" r="r" b="b"/>
            <a:pathLst>
              <a:path w="2400003" h="2406018">
                <a:moveTo>
                  <a:pt x="0" y="0"/>
                </a:moveTo>
                <a:lnTo>
                  <a:pt x="2400003" y="0"/>
                </a:lnTo>
                <a:lnTo>
                  <a:pt x="2400003" y="2406018"/>
                </a:lnTo>
                <a:lnTo>
                  <a:pt x="0" y="24060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916436" y="-3812"/>
            <a:ext cx="2222709" cy="2225491"/>
          </a:xfrm>
          <a:custGeom>
            <a:avLst/>
            <a:gdLst/>
            <a:ahLst/>
            <a:cxnLst/>
            <a:rect l="l" t="t" r="r" b="b"/>
            <a:pathLst>
              <a:path w="2222709" h="2225491">
                <a:moveTo>
                  <a:pt x="0" y="0"/>
                </a:moveTo>
                <a:lnTo>
                  <a:pt x="2222709" y="0"/>
                </a:lnTo>
                <a:lnTo>
                  <a:pt x="2222709" y="2225491"/>
                </a:lnTo>
                <a:lnTo>
                  <a:pt x="0" y="22254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4000"/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943272" y="486525"/>
            <a:ext cx="11156309" cy="88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9"/>
              </a:lnSpc>
            </a:pPr>
            <a:r>
              <a:rPr lang="en-US" sz="6999">
                <a:solidFill>
                  <a:srgbClr val="A34A4E"/>
                </a:solidFill>
                <a:latin typeface="Arturo"/>
                <a:ea typeface="Arturo"/>
                <a:cs typeface="Arturo"/>
                <a:sym typeface="Arturo"/>
              </a:rPr>
              <a:t>Виды оплодотворения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33106" y="5675110"/>
            <a:ext cx="14762981" cy="4249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50"/>
              </a:lnSpc>
            </a:pP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К ВРТ относятся:</a:t>
            </a:r>
          </a:p>
          <a:p>
            <a:pPr marL="647702" lvl="1" indent="-323851" algn="just">
              <a:lnSpc>
                <a:spcPts val="3750"/>
              </a:lnSpc>
              <a:buFont typeface="Arial"/>
              <a:buChar char="•"/>
            </a:pPr>
            <a:r>
              <a:rPr lang="en-US" sz="30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ЭКО </a:t>
            </a: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— экстракорпоральное оплодотворение;</a:t>
            </a:r>
          </a:p>
          <a:p>
            <a:pPr marL="647702" lvl="1" indent="-323851" algn="just">
              <a:lnSpc>
                <a:spcPts val="3750"/>
              </a:lnSpc>
              <a:buFont typeface="Arial"/>
              <a:buChar char="•"/>
            </a:pPr>
            <a:r>
              <a:rPr lang="en-US" sz="30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ИКСИ </a:t>
            </a: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— введение одного сперматозоида непосредственно в цитоплазму яйцеклетки;</a:t>
            </a:r>
          </a:p>
          <a:p>
            <a:pPr marL="647702" lvl="1" indent="-323851" algn="just">
              <a:lnSpc>
                <a:spcPts val="3750"/>
              </a:lnSpc>
              <a:buFont typeface="Arial"/>
              <a:buChar char="•"/>
            </a:pPr>
            <a:r>
              <a:rPr lang="en-US" sz="30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внутриматочная инсеминация (ВМИ) </a:t>
            </a: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— введение подготовленной спермы в полость матки.</a:t>
            </a:r>
          </a:p>
          <a:p>
            <a:pPr marL="647702" lvl="1" indent="-323851" algn="just">
              <a:lnSpc>
                <a:spcPts val="3750"/>
              </a:lnSpc>
              <a:buFont typeface="Arial"/>
              <a:buChar char="•"/>
            </a:pPr>
            <a:endParaRPr lang="en-US" sz="30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3750"/>
              </a:lnSpc>
            </a:pP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Такие технологии применяются, в частности, при лечении бесплодия.</a:t>
            </a:r>
          </a:p>
          <a:p>
            <a:pPr algn="just">
              <a:lnSpc>
                <a:spcPts val="3375"/>
              </a:lnSpc>
            </a:pPr>
            <a:endParaRPr lang="en-US" sz="30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33106" y="2269605"/>
            <a:ext cx="7025640" cy="2472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1. Естественное оплодотворение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Происходит внутри организма женщины. Сперматозоид самостоятельно достигает яйцеклетки и оплодотворяет её в маточной трубе.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22602" y="2269605"/>
            <a:ext cx="7025640" cy="346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2. Оплодотворение с использованием вспомогательных репродуктивных технологий (ВРТ)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Оплодотворение или отдельные этапы репродуктивного процесса проводятся с помощью медицинских методов.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2799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</p:txBody>
      </p:sp>
      <p:sp>
        <p:nvSpPr>
          <p:cNvPr id="10" name="Freeform 10"/>
          <p:cNvSpPr/>
          <p:nvPr/>
        </p:nvSpPr>
        <p:spPr>
          <a:xfrm rot="9574614">
            <a:off x="16417127" y="5170009"/>
            <a:ext cx="1221327" cy="1791279"/>
          </a:xfrm>
          <a:custGeom>
            <a:avLst/>
            <a:gdLst/>
            <a:ahLst/>
            <a:cxnLst/>
            <a:rect l="l" t="t" r="r" b="b"/>
            <a:pathLst>
              <a:path w="1221327" h="1791279">
                <a:moveTo>
                  <a:pt x="0" y="0"/>
                </a:moveTo>
                <a:lnTo>
                  <a:pt x="1221327" y="0"/>
                </a:lnTo>
                <a:lnTo>
                  <a:pt x="1221327" y="1791280"/>
                </a:lnTo>
                <a:lnTo>
                  <a:pt x="0" y="17912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43272" y="486525"/>
            <a:ext cx="11156309" cy="1706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9"/>
              </a:lnSpc>
            </a:pPr>
            <a:r>
              <a:rPr lang="en-US" sz="6999">
                <a:solidFill>
                  <a:srgbClr val="A34A4E"/>
                </a:solidFill>
                <a:latin typeface="Arturo"/>
                <a:ea typeface="Arturo"/>
                <a:cs typeface="Arturo"/>
                <a:sym typeface="Arturo"/>
              </a:rPr>
              <a:t>Оплодотворение с помощью ЭКО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72629" y="2720057"/>
            <a:ext cx="14762981" cy="6154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50"/>
              </a:lnSpc>
            </a:pP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ЭКО проходит в несколько этапов:</a:t>
            </a:r>
          </a:p>
          <a:p>
            <a:pPr algn="just">
              <a:lnSpc>
                <a:spcPts val="3750"/>
              </a:lnSpc>
            </a:pPr>
            <a:endParaRPr lang="en-US" sz="30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marL="647702" lvl="1" indent="-323851" algn="just">
              <a:lnSpc>
                <a:spcPts val="3750"/>
              </a:lnSpc>
              <a:buAutoNum type="arabicPeriod"/>
            </a:pP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Стимуляция созревания яйцеклеток.</a:t>
            </a:r>
          </a:p>
          <a:p>
            <a:pPr marL="647702" lvl="1" indent="-323851" algn="just">
              <a:lnSpc>
                <a:spcPts val="3750"/>
              </a:lnSpc>
              <a:buAutoNum type="arabicPeriod"/>
            </a:pP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Получение яйцеклеток.</a:t>
            </a:r>
          </a:p>
          <a:p>
            <a:pPr marL="647702" lvl="1" indent="-323851" algn="just">
              <a:lnSpc>
                <a:spcPts val="3750"/>
              </a:lnSpc>
              <a:buAutoNum type="arabicPeriod"/>
            </a:pP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Получение сперматозоидов.</a:t>
            </a:r>
          </a:p>
          <a:p>
            <a:pPr marL="647702" lvl="1" indent="-323851" algn="just">
              <a:lnSpc>
                <a:spcPts val="3750"/>
              </a:lnSpc>
              <a:buAutoNum type="arabicPeriod"/>
            </a:pP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Оплодотворение яйцеклеток в лаборатории.</a:t>
            </a:r>
          </a:p>
          <a:p>
            <a:pPr marL="647702" lvl="1" indent="-323851" algn="just">
              <a:lnSpc>
                <a:spcPts val="3750"/>
              </a:lnSpc>
              <a:buAutoNum type="arabicPeriod"/>
            </a:pP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Культивирование эмбрионов.</a:t>
            </a:r>
          </a:p>
          <a:p>
            <a:pPr marL="647702" lvl="1" indent="-323851" algn="just">
              <a:lnSpc>
                <a:spcPts val="3750"/>
              </a:lnSpc>
              <a:buAutoNum type="arabicPeriod"/>
            </a:pP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Перенос эмбриона в полость матки.</a:t>
            </a:r>
          </a:p>
          <a:p>
            <a:pPr marL="647702" lvl="1" indent="-323851" algn="just">
              <a:lnSpc>
                <a:spcPts val="3750"/>
              </a:lnSpc>
              <a:buAutoNum type="arabicPeriod"/>
            </a:pP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Наступление и развитие беременности.</a:t>
            </a:r>
          </a:p>
          <a:p>
            <a:pPr algn="just">
              <a:lnSpc>
                <a:spcPts val="3750"/>
              </a:lnSpc>
            </a:pPr>
            <a:endParaRPr lang="en-US" sz="30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  <a:p>
            <a:pPr algn="just">
              <a:lnSpc>
                <a:spcPts val="3750"/>
              </a:lnSpc>
            </a:pP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При </a:t>
            </a:r>
            <a:r>
              <a:rPr lang="en-US" sz="3000" b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ИКСИ </a:t>
            </a:r>
            <a:r>
              <a:rPr lang="en-US" sz="300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один отобранный сперматозоид вводят непосредственно в яйцеклетку с помощью микроинструментов.</a:t>
            </a:r>
          </a:p>
          <a:p>
            <a:pPr algn="just">
              <a:lnSpc>
                <a:spcPts val="3375"/>
              </a:lnSpc>
            </a:pPr>
            <a:endParaRPr lang="en-US" sz="3000">
              <a:solidFill>
                <a:srgbClr val="A34A4E"/>
              </a:solidFill>
              <a:latin typeface="Cloud"/>
              <a:ea typeface="Cloud"/>
              <a:cs typeface="Cloud"/>
              <a:sym typeface="Clou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124723" y="-643906"/>
            <a:ext cx="3696690" cy="3816020"/>
          </a:xfrm>
          <a:custGeom>
            <a:avLst/>
            <a:gdLst/>
            <a:ahLst/>
            <a:cxnLst/>
            <a:rect l="l" t="t" r="r" b="b"/>
            <a:pathLst>
              <a:path w="3696690" h="3816020">
                <a:moveTo>
                  <a:pt x="0" y="0"/>
                </a:moveTo>
                <a:lnTo>
                  <a:pt x="3696690" y="0"/>
                </a:lnTo>
                <a:lnTo>
                  <a:pt x="3696690" y="3816020"/>
                </a:lnTo>
                <a:lnTo>
                  <a:pt x="0" y="38160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796033" y="-643906"/>
            <a:ext cx="3168785" cy="3174243"/>
          </a:xfrm>
          <a:custGeom>
            <a:avLst/>
            <a:gdLst/>
            <a:ahLst/>
            <a:cxnLst/>
            <a:rect l="l" t="t" r="r" b="b"/>
            <a:pathLst>
              <a:path w="3168785" h="3174243">
                <a:moveTo>
                  <a:pt x="0" y="0"/>
                </a:moveTo>
                <a:lnTo>
                  <a:pt x="3168784" y="0"/>
                </a:lnTo>
                <a:lnTo>
                  <a:pt x="3168784" y="3174244"/>
                </a:lnTo>
                <a:lnTo>
                  <a:pt x="0" y="31742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77580" y="8199924"/>
            <a:ext cx="2450675" cy="2045523"/>
          </a:xfrm>
          <a:custGeom>
            <a:avLst/>
            <a:gdLst/>
            <a:ahLst/>
            <a:cxnLst/>
            <a:rect l="l" t="t" r="r" b="b"/>
            <a:pathLst>
              <a:path w="2450675" h="2045523">
                <a:moveTo>
                  <a:pt x="0" y="0"/>
                </a:moveTo>
                <a:lnTo>
                  <a:pt x="2450675" y="0"/>
                </a:lnTo>
                <a:lnTo>
                  <a:pt x="2450675" y="2045522"/>
                </a:lnTo>
                <a:lnTo>
                  <a:pt x="0" y="20455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503935" y="3614387"/>
            <a:ext cx="6317477" cy="3164555"/>
          </a:xfrm>
          <a:custGeom>
            <a:avLst/>
            <a:gdLst/>
            <a:ahLst/>
            <a:cxnLst/>
            <a:rect l="l" t="t" r="r" b="b"/>
            <a:pathLst>
              <a:path w="6317477" h="3164555">
                <a:moveTo>
                  <a:pt x="0" y="0"/>
                </a:moveTo>
                <a:lnTo>
                  <a:pt x="6317478" y="0"/>
                </a:lnTo>
                <a:lnTo>
                  <a:pt x="6317478" y="3164555"/>
                </a:lnTo>
                <a:lnTo>
                  <a:pt x="0" y="31645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9144" r="-7737"/>
            </a:stretch>
          </a:blipFill>
          <a:ln w="66675" cap="rnd">
            <a:solidFill>
              <a:srgbClr val="CF5784"/>
            </a:solidFill>
            <a:prstDash val="solid"/>
            <a:round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65845" y="1545705"/>
            <a:ext cx="11156309" cy="88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9"/>
              </a:lnSpc>
            </a:pPr>
            <a:r>
              <a:rPr lang="en-US" sz="6999">
                <a:solidFill>
                  <a:srgbClr val="A34A4E"/>
                </a:solidFill>
                <a:latin typeface="Arturo"/>
                <a:ea typeface="Arturo"/>
                <a:cs typeface="Arturo"/>
                <a:sym typeface="Arturo"/>
              </a:rPr>
              <a:t>Заключение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139936" y="3319955"/>
            <a:ext cx="14762981" cy="3366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50"/>
              </a:lnSpc>
            </a:pPr>
            <a:r>
              <a:rPr lang="en-US" sz="3000" b="1" dirty="0" err="1">
                <a:solidFill>
                  <a:srgbClr val="A34A4E"/>
                </a:solidFill>
                <a:latin typeface="Cloud Bold"/>
                <a:ea typeface="Cloud Bold"/>
                <a:cs typeface="Cloud Bold"/>
                <a:sym typeface="Cloud Bold"/>
              </a:rPr>
              <a:t>Оплодотворение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—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сложный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многоэтапный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процесс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,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начинающийся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со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встречи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сперматозоида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и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яйцеклетки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и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заканчивающийся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образованием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зиготы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.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После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этого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зародыш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развивается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и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перемещается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в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матку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,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где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происходит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имплантация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.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Современные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ВРТ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позволяют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помочь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в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наступлении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беременности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при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проблемах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с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естественным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зачатием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. В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России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ВРТ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применяются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как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часть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медицинской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помощи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при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  <a:r>
              <a:rPr lang="en-US" sz="3000" dirty="0" err="1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бесплодии</a:t>
            </a:r>
            <a:r>
              <a:rPr lang="en-US" sz="3000" dirty="0">
                <a:solidFill>
                  <a:srgbClr val="A34A4E"/>
                </a:solidFill>
                <a:latin typeface="Cloud"/>
                <a:ea typeface="Cloud"/>
                <a:cs typeface="Cloud"/>
                <a:sym typeface="Cloud"/>
              </a:rPr>
              <a:t>.</a:t>
            </a:r>
            <a:endParaRPr lang="en-US" sz="3000" u="sng" dirty="0">
              <a:solidFill>
                <a:srgbClr val="A34A4E"/>
              </a:solidFill>
              <a:latin typeface="Cloud"/>
              <a:ea typeface="Cloud"/>
              <a:cs typeface="Cloud"/>
              <a:sym typeface="Cloud"/>
              <a:hlinkClick r:id="rId2" tooltip="https://minzdrav.gov.ru/poleznye-resursy/natsionalnye-proekty-rossii-prodolzhitelnaya-i-aktivnaya-zhizn-novye-tehnologii-sberezheniya-zdorovya/struktura-i-klyuchevye-meropriyatiya-federalnogo-proekta-ohrana-materinstva-i-detstva?utm_source=chatgpt.com"/>
            </a:endParaRPr>
          </a:p>
          <a:p>
            <a:pPr algn="just">
              <a:lnSpc>
                <a:spcPts val="3375"/>
              </a:lnSpc>
            </a:pPr>
            <a:endParaRPr lang="en-US" sz="3000" u="sng" dirty="0">
              <a:solidFill>
                <a:srgbClr val="A34A4E"/>
              </a:solidFill>
              <a:latin typeface="Cloud"/>
              <a:ea typeface="Cloud"/>
              <a:cs typeface="Cloud"/>
              <a:sym typeface="Cloud"/>
              <a:hlinkClick r:id="rId2" tooltip="https://minzdrav.gov.ru/poleznye-resursy/natsionalnye-proekty-rossii-prodolzhitelnaya-i-aktivnaya-zhizn-novye-tehnologii-sberezheniya-zdorovya/struktura-i-klyuchevye-meropriyatiya-federalnogo-proekta-ohrana-materinstva-i-detstva?utm_source=chatgpt.com"/>
            </a:endParaRPr>
          </a:p>
        </p:txBody>
      </p:sp>
      <p:sp>
        <p:nvSpPr>
          <p:cNvPr id="4" name="Freeform 4"/>
          <p:cNvSpPr/>
          <p:nvPr/>
        </p:nvSpPr>
        <p:spPr>
          <a:xfrm rot="-1142188">
            <a:off x="128600" y="7445590"/>
            <a:ext cx="5072445" cy="2541445"/>
          </a:xfrm>
          <a:custGeom>
            <a:avLst/>
            <a:gdLst/>
            <a:ahLst/>
            <a:cxnLst/>
            <a:rect l="l" t="t" r="r" b="b"/>
            <a:pathLst>
              <a:path w="5072445" h="2541445">
                <a:moveTo>
                  <a:pt x="0" y="0"/>
                </a:moveTo>
                <a:lnTo>
                  <a:pt x="5072445" y="0"/>
                </a:lnTo>
                <a:lnTo>
                  <a:pt x="5072445" y="2541445"/>
                </a:lnTo>
                <a:lnTo>
                  <a:pt x="0" y="25414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76323" y="123733"/>
            <a:ext cx="2497917" cy="2501044"/>
          </a:xfrm>
          <a:custGeom>
            <a:avLst/>
            <a:gdLst/>
            <a:ahLst/>
            <a:cxnLst/>
            <a:rect l="l" t="t" r="r" b="b"/>
            <a:pathLst>
              <a:path w="2497917" h="2501044">
                <a:moveTo>
                  <a:pt x="0" y="0"/>
                </a:moveTo>
                <a:lnTo>
                  <a:pt x="2497918" y="0"/>
                </a:lnTo>
                <a:lnTo>
                  <a:pt x="2497918" y="2501044"/>
                </a:lnTo>
                <a:lnTo>
                  <a:pt x="0" y="25010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6569625">
            <a:off x="14617028" y="7183533"/>
            <a:ext cx="3889676" cy="4015236"/>
          </a:xfrm>
          <a:custGeom>
            <a:avLst/>
            <a:gdLst/>
            <a:ahLst/>
            <a:cxnLst/>
            <a:rect l="l" t="t" r="r" b="b"/>
            <a:pathLst>
              <a:path w="3889676" h="4015236">
                <a:moveTo>
                  <a:pt x="0" y="0"/>
                </a:moveTo>
                <a:lnTo>
                  <a:pt x="3889676" y="0"/>
                </a:lnTo>
                <a:lnTo>
                  <a:pt x="3889676" y="4015236"/>
                </a:lnTo>
                <a:lnTo>
                  <a:pt x="0" y="40152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932997" flipH="1">
            <a:off x="14450571" y="113608"/>
            <a:ext cx="3034381" cy="2521294"/>
          </a:xfrm>
          <a:custGeom>
            <a:avLst/>
            <a:gdLst/>
            <a:ahLst/>
            <a:cxnLst/>
            <a:rect l="l" t="t" r="r" b="b"/>
            <a:pathLst>
              <a:path w="3034381" h="2521294">
                <a:moveTo>
                  <a:pt x="3034381" y="0"/>
                </a:moveTo>
                <a:lnTo>
                  <a:pt x="0" y="0"/>
                </a:lnTo>
                <a:lnTo>
                  <a:pt x="0" y="2521294"/>
                </a:lnTo>
                <a:lnTo>
                  <a:pt x="3034381" y="2521294"/>
                </a:lnTo>
                <a:lnTo>
                  <a:pt x="30343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697</Words>
  <Application>Microsoft Office PowerPoint</Application>
  <PresentationFormat>Произвольный</PresentationFormat>
  <Paragraphs>110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Arturo</vt:lpstr>
      <vt:lpstr>Calibri</vt:lpstr>
      <vt:lpstr>Cloud Bold</vt:lpstr>
      <vt:lpstr>Cloud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Pink and White Science Fertilization Illustrated Group Project Presentation</dc:title>
  <dc:creator>Айнур Гюлмамедова</dc:creator>
  <cp:lastModifiedBy>Айнур Гюлмамедова</cp:lastModifiedBy>
  <cp:revision>2</cp:revision>
  <dcterms:created xsi:type="dcterms:W3CDTF">2006-08-16T00:00:00Z</dcterms:created>
  <dcterms:modified xsi:type="dcterms:W3CDTF">2026-10-06T14:54:55Z</dcterms:modified>
  <dc:identifier>DAHXPe4mgKs</dc:identifier>
</cp:coreProperties>
</file>