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ru-RU" dirty="0"/>
          </a:p>
        </p:txBody>
      </p:sp>
      <p:sp>
        <p:nvSpPr>
          <p:cNvPr id="16" name="Заполнитель даты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17" name="Заполнитель колонтитула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Заполнитель номера слайда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полнитель содержимого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Редактировать текст</a:t>
            </a:r>
            <a:endParaRPr lang="ru-RU" dirty="0"/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Содержимое в двух колонка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полнитель содержимого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полнитель содержимого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5" name="Заполнитель даты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6" name="Заполнитель колонтитула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полнитель номера слайда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Редактировать текст</a:t>
            </a:r>
            <a:endParaRPr lang="ru-RU" dirty="0"/>
          </a:p>
        </p:txBody>
      </p:sp>
      <p:sp>
        <p:nvSpPr>
          <p:cNvPr id="4" name="Заполнитель содержимого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овый заполнитель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Редактировать текст</a:t>
            </a:r>
            <a:endParaRPr lang="ru-RU"/>
          </a:p>
        </p:txBody>
      </p:sp>
      <p:sp>
        <p:nvSpPr>
          <p:cNvPr id="6" name="Заполнитель содержимого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полнитель даты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8" name="Заполнитель колонтитула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полнитель номера слайда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3" name="Заполнитель колонтитула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изображения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ru-RU"/>
          </a:p>
        </p:txBody>
      </p:sp>
      <p:sp>
        <p:nvSpPr>
          <p:cNvPr id="4" name="Текстовый заполнитель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ru-RU" smtClean="0"/>
              <a:t>Образец текста</a:t>
            </a:r>
            <a:endParaRPr lang="ru-RU"/>
          </a:p>
        </p:txBody>
      </p:sp>
      <p:sp>
        <p:nvSpPr>
          <p:cNvPr id="5" name="Заполнитель даты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ru-RU" smtClean="0"/>
            </a:fld>
            <a:endParaRPr lang="ru-RU" dirty="0"/>
          </a:p>
        </p:txBody>
      </p:sp>
      <p:sp>
        <p:nvSpPr>
          <p:cNvPr id="6" name="Заполнитель колонтитула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полнитель номера слайда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ru-RU" smtClean="0"/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ru-RU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ru-RU" smtClean="0"/>
              <a:t>Заголовок</a:t>
            </a:r>
            <a:endParaRPr lang="ru-RU"/>
          </a:p>
        </p:txBody>
      </p:sp>
      <p:sp>
        <p:nvSpPr>
          <p:cNvPr id="3" name="Заполнитель вертикального текста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  <p:sp>
        <p:nvSpPr>
          <p:cNvPr id="7" name="Заполнитель содержимого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е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ru-RU" smtClean="0"/>
              <a:t>Заголовок</a:t>
            </a:r>
            <a:endParaRPr lang="ru-RU"/>
          </a:p>
        </p:txBody>
      </p:sp>
      <p:sp>
        <p:nvSpPr>
          <p:cNvPr id="7" name="Текстовый заполнитель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-заполнитель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ru-RU" smtClean="0"/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ru-RU" smtClean="0"/>
            </a:fld>
            <a:endParaRPr lang="ru-RU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5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6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470025" y="1555750"/>
            <a:ext cx="9291955" cy="2256790"/>
          </a:xfrm>
        </p:spPr>
        <p:txBody>
          <a:bodyPr/>
          <a:p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Холодовая травма</a:t>
            </a:r>
            <a:r>
              <a:rPr lang="ru-RU"/>
              <a:t> 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ru-RU"/>
          </a:p>
        </p:txBody>
      </p:sp>
      <p:pic>
        <p:nvPicPr>
          <p:cNvPr id="4" name="Изображение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97495" y="3812540"/>
            <a:ext cx="3796030" cy="271780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4"/>
          <a:stretch>
            <a:fillRect/>
          </a:stretch>
        </p:blipFill>
        <p:spPr>
          <a:xfrm>
            <a:off x="280035" y="300355"/>
            <a:ext cx="4299585" cy="25196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837565" y="445135"/>
            <a:ext cx="10104120" cy="35833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sz="2400" b="1"/>
              <a:t>Холодовая травма</a:t>
            </a:r>
            <a:r>
              <a:rPr lang="en-US" altLang="en-US" sz="2400"/>
              <a:t> - это повреждение организма, вызванное воздействием низких температур. Она может проявляться в двух основных формах: общее переохлаждение (гипотермия), когда температура тела падает ниже безопасного уровня, и отморожение - локальное поражение тканей. Иногда эти состояния сочетаются.</a:t>
            </a:r>
            <a:endParaRPr lang="en-US" altLang="en-US" sz="2400"/>
          </a:p>
          <a:p>
            <a:r>
              <a:rPr lang="en-US" altLang="en-US" sz="2400"/>
              <a:t>Что такое отморожение</a:t>
            </a:r>
            <a:r>
              <a:rPr lang="ru-RU" altLang="en-US" sz="2400"/>
              <a:t> ?</a:t>
            </a:r>
            <a:endParaRPr lang="en-US" altLang="en-US" sz="2400"/>
          </a:p>
          <a:p>
            <a:r>
              <a:rPr lang="en-US" altLang="en-US" sz="2400" b="1"/>
              <a:t>Отморожение</a:t>
            </a:r>
            <a:r>
              <a:rPr lang="en-US" altLang="en-US" sz="2400"/>
              <a:t> (</a:t>
            </a:r>
            <a:r>
              <a:rPr lang="en-US" altLang="ru-RU" sz="2400"/>
              <a:t>congelatio) — </a:t>
            </a:r>
            <a:r>
              <a:rPr lang="en-US" altLang="en-US" sz="2400"/>
              <a:t>это локальное поражение тканей, возникающее из-за воздействия низких температур внешней</a:t>
            </a:r>
            <a:endParaRPr lang="en-US" altLang="en-US" sz="2400"/>
          </a:p>
          <a:p>
            <a:r>
              <a:rPr lang="en-US" altLang="en-US" sz="2400"/>
              <a:t>среды.</a:t>
            </a:r>
            <a:endParaRPr lang="ru-RU" altLang="en-US" sz="240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4028440"/>
            <a:ext cx="3785870" cy="242379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50" y="3910330"/>
            <a:ext cx="4342130" cy="24237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423545" y="288290"/>
            <a:ext cx="10636250" cy="36220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sz="2000" b="1"/>
              <a:t>Причины отморожения:</a:t>
            </a:r>
            <a:endParaRPr lang="en-US" altLang="en-US" sz="2000" b="1"/>
          </a:p>
          <a:p>
            <a:r>
              <a:rPr lang="en-US" altLang="en-US" sz="2000"/>
              <a:t>- ﻿﻿Воздействие сухого холодного воздуха (чаще всего при температуре от - 10 °С до - 20 °</a:t>
            </a:r>
            <a:r>
              <a:rPr lang="en-US" altLang="ru-RU" sz="2000"/>
              <a:t>C). </a:t>
            </a:r>
            <a:r>
              <a:rPr lang="en-US" altLang="en-US" sz="2000"/>
              <a:t>Чаще всего страдают открытые части тела: лицо, руки.</a:t>
            </a:r>
            <a:endParaRPr lang="en-US" altLang="en-US" sz="2000"/>
          </a:p>
          <a:p>
            <a:r>
              <a:rPr lang="en-US" altLang="en-US" sz="2000"/>
              <a:t>-   Контакт с охлаждёнными предметами (</a:t>
            </a:r>
            <a:r>
              <a:rPr lang="en-US" altLang="en-US" sz="2000" u="sng"/>
              <a:t>контактные отморожения</a:t>
            </a:r>
            <a:r>
              <a:rPr lang="en-US" altLang="en-US" sz="2000"/>
              <a:t>), например, с металлическими предметами.</a:t>
            </a:r>
            <a:endParaRPr lang="en-US" altLang="en-US" sz="2000"/>
          </a:p>
          <a:p>
            <a:r>
              <a:rPr lang="en-US" altLang="en-US" sz="2000"/>
              <a:t>-   Длительное периодическое охлаждение, в том числе во влажной среде («траншейная стопа») или при погружении в холодную воду («иммерсионная стопа»).</a:t>
            </a:r>
            <a:endParaRPr lang="en-US" altLang="en-US" sz="2000"/>
          </a:p>
          <a:p>
            <a:r>
              <a:rPr lang="en-US" altLang="en-US" sz="2000"/>
              <a:t>-   Ознобление, холодовая аллергия, холодовой нейроваскулит - хронические состояния, возникающие при повторном воздействии холода при температуре выше 0 </a:t>
            </a:r>
            <a:r>
              <a:rPr lang="en-US" altLang="ru-RU" sz="2000"/>
              <a:t>C^</a:t>
            </a:r>
            <a:endParaRPr lang="en-US" altLang="ru-RU" sz="2000"/>
          </a:p>
          <a:p>
            <a:r>
              <a:rPr lang="en-US" altLang="en-US" sz="2000" b="1"/>
              <a:t>Факторы, повышающие риск</a:t>
            </a:r>
            <a:r>
              <a:rPr lang="en-US" altLang="en-US" sz="2000"/>
              <a:t>: возраст (дети и пожилые люди более уязвимы), алкогольное опьянение, ранения, отсутствие тёплой одежды, длительное пребывание на холоде.</a:t>
            </a:r>
            <a:endParaRPr lang="ru-RU" altLang="en-US" sz="200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3545" y="4389755"/>
            <a:ext cx="3731895" cy="236918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75" y="4215130"/>
            <a:ext cx="6243320" cy="24593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186690" y="271780"/>
            <a:ext cx="11287125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2000" b="1"/>
              <a:t>Клиника отморожения</a:t>
            </a:r>
            <a:endParaRPr lang="en-US" altLang="en-US" sz="2000" b="1"/>
          </a:p>
          <a:p>
            <a:r>
              <a:rPr lang="en-US" altLang="en-US" sz="2000"/>
              <a:t>Симптомы зависят от степени поражения тканей.</a:t>
            </a:r>
            <a:endParaRPr lang="en-US" altLang="en-US" sz="2000"/>
          </a:p>
          <a:p>
            <a:r>
              <a:rPr lang="en-US" altLang="en-US" sz="2000"/>
              <a:t>В дореактивном периоде (сразу после воздействия холода) человек может ощущать лёгкое замерзание, покалывание, жжение.</a:t>
            </a:r>
            <a:endParaRPr lang="en-US" altLang="en-US" sz="2000"/>
          </a:p>
          <a:p>
            <a:r>
              <a:rPr lang="en-US" altLang="en-US" sz="2000"/>
              <a:t>Кожа становится холодной, бледной, теряет чувствительность.</a:t>
            </a:r>
            <a:endParaRPr lang="en-US" altLang="en-US" sz="2000"/>
          </a:p>
          <a:p>
            <a:r>
              <a:rPr lang="en-US" altLang="en-US" sz="2000"/>
              <a:t>В реактивном периоде (когда ткани начинают согреваться) проявления усиливаются:</a:t>
            </a:r>
            <a:endParaRPr lang="en-US" altLang="en-US" sz="2000"/>
          </a:p>
          <a:p>
            <a:r>
              <a:rPr lang="en-US" altLang="en-US" sz="2000"/>
              <a:t>- ﻿﻿І степень: умеренная отечность, кожа синеет</a:t>
            </a:r>
            <a:endParaRPr lang="en-US" altLang="en-US" sz="2000"/>
          </a:p>
          <a:p>
            <a:r>
              <a:rPr lang="en-US" altLang="en-US" sz="2000"/>
              <a:t>или приобретает мраморный оттенок.</a:t>
            </a:r>
            <a:endParaRPr lang="en-US" altLang="en-US" sz="2000"/>
          </a:p>
          <a:p>
            <a:r>
              <a:rPr lang="en-US" altLang="en-US" sz="2000"/>
              <a:t>Появляются жжение, зуд, боль и покалывание. Такие проявления обычно исчезают через неделю.</a:t>
            </a:r>
            <a:endParaRPr lang="en-US" altLang="en-US" sz="2000"/>
          </a:p>
          <a:p>
            <a:r>
              <a:rPr lang="en-US" altLang="ru-RU" sz="2000"/>
              <a:t>- ﻿﻿II </a:t>
            </a:r>
            <a:r>
              <a:rPr lang="en-US" altLang="en-US" sz="2000"/>
              <a:t>степень: в течение 1-3 суток формируются пузыри с серозной или серозно-геморрагической жидкостью. При их вскрытии образуется рана, которая заживает за 2-4 недели.</a:t>
            </a:r>
            <a:endParaRPr lang="en-US" altLang="en-US" sz="2000"/>
          </a:p>
          <a:p>
            <a:r>
              <a:rPr lang="en-US" altLang="ru-RU" sz="2000"/>
              <a:t>- ﻿﻿III </a:t>
            </a:r>
            <a:r>
              <a:rPr lang="en-US" altLang="en-US" sz="2000"/>
              <a:t>степень: некроз всех слоёв кожи. Кожа сильно отекает, покрывается пузырями с геморрагическим (кровянистым) содержимым.</a:t>
            </a:r>
            <a:endParaRPr lang="en-US" altLang="en-US" sz="2000"/>
          </a:p>
          <a:p>
            <a:r>
              <a:rPr lang="en-US" altLang="ru-RU" sz="2000"/>
              <a:t>- ﻿﻿IV </a:t>
            </a:r>
            <a:r>
              <a:rPr lang="en-US" altLang="en-US" sz="2000"/>
              <a:t>степень: некроз не только кожи, но и подлежащих тканей (подкожная клетчатка, мышцы, кости). Кожа бледная, холодная, отечная, чувствительность отсутствует.</a:t>
            </a:r>
            <a:endParaRPr lang="ru-RU" altLang="en-US" sz="200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Таблица 1"/>
          <p:cNvGraphicFramePr/>
          <p:nvPr/>
        </p:nvGraphicFramePr>
        <p:xfrm>
          <a:off x="0" y="0"/>
          <a:ext cx="12192000" cy="6857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  <a:gridCol w="6096000"/>
              </a:tblGrid>
              <a:tr h="7378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/>
                        <a:t>Степень</a:t>
                      </a:r>
                      <a:endParaRPr lang="en-US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1600"/>
                        <a:t>Характерные признаки</a:t>
                      </a:r>
                      <a:endParaRPr lang="en-US" altLang="en-US" sz="1600"/>
                    </a:p>
                  </a:txBody>
                  <a:tcPr anchor="ctr" anchorCtr="0"/>
                </a:tc>
              </a:tr>
              <a:tr h="13258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I (</a:t>
                      </a:r>
                      <a:r>
                        <a:rPr lang="en-US" altLang="en-US" sz="1600"/>
                        <a:t>лёгкая)</a:t>
                      </a:r>
                      <a:endParaRPr lang="en-US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/>
                        <a:t>Поражён только поверхностный слой кожи. После согревания кожа краснеет, возможен незначительный отёк и шелушение. Чувствительность восстанавливается полностью, необратимых изменений нет.</a:t>
                      </a:r>
                      <a:endParaRPr lang="en-US" altLang="en-US" sz="1600"/>
                    </a:p>
                  </a:txBody>
                  <a:tcPr/>
                </a:tc>
              </a:tr>
              <a:tr h="15646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II (</a:t>
                      </a:r>
                      <a:r>
                        <a:rPr lang="en-US" altLang="en-US" sz="1600"/>
                        <a:t>поверхностно-глубокая)</a:t>
                      </a:r>
                      <a:endParaRPr lang="en-US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/>
                        <a:t>Повреждены более глубокие слои кожи. В течение первых суток появляются пузыри с прозрачным содержимым, выраженный отёк, интенсивные боли. Требует обязательного врачебного контроля из-за риска инфекции.</a:t>
                      </a:r>
                      <a:endParaRPr lang="en-US" altLang="en-US" sz="1600"/>
                    </a:p>
                  </a:txBody>
                  <a:tcPr/>
                </a:tc>
              </a:tr>
              <a:tr h="15646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III (</a:t>
                      </a:r>
                      <a:r>
                        <a:rPr lang="en-US" altLang="en-US" sz="1600"/>
                        <a:t>глубокая)</a:t>
                      </a:r>
                      <a:endParaRPr lang="en-US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/>
                        <a:t>Некроз (омертвение) всех слоёв кожи с вовлечением подкожно-жировой клетчатки. Пузыри с кровянистым содержимым, отёк выходит за границы поражения. Чувствительность отсутствует, заживление длительное, часто с образованием рубцов.</a:t>
                      </a:r>
                      <a:endParaRPr lang="en-US" altLang="en-US" sz="1600"/>
                    </a:p>
                  </a:txBody>
                  <a:tcPr/>
                </a:tc>
              </a:tr>
              <a:tr h="16643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IV (</a:t>
                      </a:r>
                      <a:r>
                        <a:rPr lang="en-US" altLang="en-US" sz="1600"/>
                        <a:t>крайне тяжёлая)</a:t>
                      </a:r>
                      <a:endParaRPr lang="en-US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/>
                        <a:t>Некроз затрагивает не только кожу, но и мышцы, сухожилия, кости. Пораженный участок становится плотным, тёмно-синим или чёрным, чувствительность полностью утрачена. Часто развивается гангрена, требуется хирургическое вмешательство, в тяжёлых случаях — ампутация.</a:t>
                      </a:r>
                      <a:endParaRPr lang="en-US" altLang="en-US" sz="160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305435" y="59055"/>
            <a:ext cx="11486515" cy="4554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2000" b="1"/>
              <a:t>Лечение включает несколько этапов.</a:t>
            </a:r>
            <a:endParaRPr lang="en-US" altLang="en-US" sz="2000" b="1"/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помощь: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/>
              <a:t>- ﻿﻿Устранить воздействие холода.</a:t>
            </a:r>
            <a:endParaRPr lang="en-US" altLang="en-US"/>
          </a:p>
          <a:p>
            <a:r>
              <a:rPr lang="en-US" altLang="en-US"/>
              <a:t>- ﻿﻿Согреть отмороженные части тела.</a:t>
            </a:r>
            <a:endParaRPr lang="en-US" altLang="en-US"/>
          </a:p>
          <a:p>
            <a:r>
              <a:rPr lang="en-US" altLang="en-US"/>
              <a:t>- ﻿﻿Переодеть человека в теплую и сухую одежду.</a:t>
            </a:r>
            <a:endParaRPr lang="en-US" altLang="en-US"/>
          </a:p>
          <a:p>
            <a:r>
              <a:rPr lang="en-US" altLang="en-US"/>
              <a:t>- ﻿﻿Дать тёплое питье.</a:t>
            </a:r>
            <a:endParaRPr lang="en-US" altLang="en-US"/>
          </a:p>
          <a:p>
            <a:r>
              <a:rPr lang="en-US" altLang="en-US"/>
              <a:t>В дореактивном периоде проводят отогревание тканей.</a:t>
            </a:r>
            <a:endParaRPr lang="en-US" altLang="en-US"/>
          </a:p>
          <a:p>
            <a:r>
              <a:rPr lang="en-US" altLang="en-US"/>
              <a:t>В </a:t>
            </a:r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реактивном периоде</a:t>
            </a:r>
            <a:r>
              <a:rPr lang="en-US" altLang="en-US"/>
              <a:t> лечение комплексное:</a:t>
            </a:r>
            <a:endParaRPr lang="en-US" altLang="en-US"/>
          </a:p>
          <a:p>
            <a:r>
              <a:rPr lang="en-US" altLang="en-US" u="sng"/>
              <a:t>- ﻿﻿Общее:</a:t>
            </a:r>
            <a:r>
              <a:rPr lang="en-US" altLang="en-US"/>
              <a:t> коррекция нарушений, обезболивание (НПВС, при сильной боли — опиоиды), профилактика столбняка, при необходимости - инфузионная терапия, антикоагулянты, дезагреганты, десенсибилизирующие средства.</a:t>
            </a:r>
            <a:endParaRPr lang="en-US" altLang="en-US"/>
          </a:p>
          <a:p>
            <a:r>
              <a:rPr lang="en-US" altLang="en-US" u="sng"/>
              <a:t>- ﻿﻿Местное:</a:t>
            </a:r>
            <a:r>
              <a:rPr lang="en-US" altLang="en-US"/>
              <a:t> при отморожениях І</a:t>
            </a:r>
            <a:r>
              <a:rPr lang="ru-RU" altLang="en-US"/>
              <a:t>-</a:t>
            </a:r>
            <a:r>
              <a:rPr lang="en-US" altLang="ru-RU">
                <a:sym typeface="+mn-ea"/>
              </a:rPr>
              <a:t>II</a:t>
            </a:r>
            <a:r>
              <a:rPr lang="ru-RU" altLang="en-US">
                <a:sym typeface="+mn-ea"/>
              </a:rPr>
              <a:t> </a:t>
            </a:r>
            <a:r>
              <a:rPr lang="en-US" altLang="en-US"/>
              <a:t>степени и в</a:t>
            </a:r>
            <a:r>
              <a:rPr lang="ru-RU" altLang="en-US"/>
              <a:t> </a:t>
            </a:r>
            <a:r>
              <a:rPr lang="en-US" altLang="en-US"/>
              <a:t>большинстве случаев </a:t>
            </a:r>
            <a:r>
              <a:rPr lang="en-US" altLang="ru-RU"/>
              <a:t>III </a:t>
            </a:r>
            <a:r>
              <a:rPr lang="en-US" altLang="en-US"/>
              <a:t>степени - консервативное лечение (первичная обработка ран, влажно-высыхающие повязки с антисептиками). Пузыри обычно не вскрывают, а осушают в стерильных условиях. При нагноении назначают антибактериальные мази.</a:t>
            </a:r>
            <a:endParaRPr lang="en-US" altLang="en-US"/>
          </a:p>
          <a:p>
            <a:r>
              <a:rPr lang="en-US" altLang="en-US" u="sng"/>
              <a:t>- ﻿﻿Хирургическое:</a:t>
            </a:r>
            <a:r>
              <a:rPr lang="en-US" altLang="en-US"/>
              <a:t> при отморожениях </a:t>
            </a:r>
            <a:r>
              <a:rPr lang="en-US" altLang="ru-RU"/>
              <a:t>III-IV </a:t>
            </a:r>
            <a:r>
              <a:rPr lang="en-US" altLang="en-US"/>
              <a:t>степени, некрозе тканей — некрэктомия (иссечение омертвевших участков), при необходимости - ампутация, аутодермопластика (пересадка кожи).</a:t>
            </a:r>
            <a:endParaRPr lang="ru-RU" altLang="en-US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4613275"/>
            <a:ext cx="7620000" cy="1905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351790" y="245110"/>
            <a:ext cx="11463655" cy="4970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en-US" sz="2000" b="1"/>
              <a:t>Неотложная помощь</a:t>
            </a:r>
            <a:endParaRPr lang="en-US" altLang="en-US" sz="2000" b="1"/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Доврачебная помощь: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/>
              <a:t>- ﻿﻿Перенесите пострадавшего в тёплое помещение.</a:t>
            </a:r>
            <a:endParaRPr lang="en-US" altLang="en-US"/>
          </a:p>
          <a:p>
            <a:r>
              <a:rPr lang="en-US" altLang="en-US"/>
              <a:t>- ﻿﻿Снимите промёрзшую одежду и</a:t>
            </a:r>
            <a:r>
              <a:rPr lang="ru-RU" altLang="en-US"/>
              <a:t> об</a:t>
            </a:r>
            <a:r>
              <a:rPr lang="en-US" altLang="en-US"/>
              <a:t>увь.</a:t>
            </a:r>
            <a:endParaRPr lang="en-US" altLang="en-US"/>
          </a:p>
          <a:p>
            <a:r>
              <a:rPr lang="en-US" altLang="en-US"/>
              <a:t>- ﻿﻿Наложите на пораженные участки теплоизолирующие повязки (вата, марля).</a:t>
            </a:r>
            <a:endParaRPr lang="en-US" altLang="en-US"/>
          </a:p>
          <a:p>
            <a:r>
              <a:rPr lang="en-US" altLang="en-US"/>
              <a:t>- ﻿﻿Дайте тёплое питье.</a:t>
            </a:r>
            <a:endParaRPr lang="en-US" altLang="en-US"/>
          </a:p>
          <a:p>
            <a:r>
              <a:rPr lang="en-US" altLang="en-US"/>
              <a:t>- ﻿﻿Не растирайте отмороженные места - это травмирует кожу.</a:t>
            </a:r>
            <a:endParaRPr lang="en-US" altLang="en-US"/>
          </a:p>
          <a:p>
            <a:r>
              <a:rPr lang="en-US" altLang="en-US"/>
              <a:t>- ﻿﻿Не используйте для согревания неконтролируемые источники сухого тепла (огонь, грелку) - из-за потери чувствительности человек может получить ОЖОГ.</a:t>
            </a:r>
            <a:endParaRPr lang="en-US" altLang="en-US"/>
          </a:p>
          <a:p>
            <a:r>
              <a:rPr lang="en-US" altLang="en-US"/>
              <a:t>- ﻿﻿Если предстоит долгая транспортировка, согревание можно отложить, но отмороженную область нужно аккуратно осушить и защитить стерильной сухой повязКой.</a:t>
            </a:r>
            <a:endParaRPr lang="en-US" alt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госпитализации:</a:t>
            </a:r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/>
              <a:t>- ﻿﻿Стабилизируют внутреннюю температуру тела.</a:t>
            </a:r>
            <a:endParaRPr lang="en-US" altLang="en-US"/>
          </a:p>
          <a:p>
            <a:r>
              <a:rPr lang="en-US" altLang="en-US"/>
              <a:t>- ﻿﻿Проводят активное согревание (например, в контейнерах с циркулирующей водой температурой 37-39 °С, обычно достаточно 15-30 минут).</a:t>
            </a:r>
            <a:endParaRPr lang="en-US" altLang="en-US"/>
          </a:p>
          <a:p>
            <a:r>
              <a:rPr lang="en-US" altLang="en-US"/>
              <a:t>- ﻿﻿При сильной боли назначают анальгетики.</a:t>
            </a:r>
            <a:endParaRPr lang="en-US" altLang="en-US"/>
          </a:p>
          <a:p>
            <a:r>
              <a:rPr lang="en-US" altLang="en-US"/>
              <a:t>- ﻿﻿Снимают украшения с поражённых конечностей.</a:t>
            </a:r>
            <a:endParaRPr lang="ru-RU" altLang="en-US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8510" y="4208780"/>
            <a:ext cx="4095115" cy="24612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4931</Words>
  <Application>WPS Presentation</Application>
  <PresentationFormat>Широкоэкранный</PresentationFormat>
  <Paragraphs>73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Холодовая травма </dc:title>
  <dc:creator/>
  <cp:lastModifiedBy>Дарья</cp:lastModifiedBy>
  <cp:revision>1</cp:revision>
  <dcterms:created xsi:type="dcterms:W3CDTF">2026-10-09T06:06:36Z</dcterms:created>
  <dcterms:modified xsi:type="dcterms:W3CDTF">2026-10-09T06:06:36Z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A4FE194E9CAC4F20A229720A30F4DFDC_12</vt:lpwstr>
  </property>
</Properties>
</file>