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1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12192000"/>
  <p:embeddedFontLst>
    <p:embeddedFont>
      <p:font typeface="Noto Sans TC Bold" panose="020B0604020202020204" charset="-128"/>
      <p:regular r:id="rId11"/>
    </p:embeddedFont>
    <p:embeddedFont>
      <p:font typeface="Noto Sans TC Medium" panose="020B0604020202020204" charset="-128"/>
      <p:regular r:id="rId12"/>
    </p:embeddedFont>
    <p:embeddedFont>
      <p:font typeface="Noto Serif TC ExtraBold" panose="020B0604020202020204" charset="-128"/>
      <p:regular r:id="rId13"/>
    </p:embeddedFont>
    <p:embeddedFont>
      <p:font typeface="Noto Serif TC SemiBold" panose="020B0604020202020204" charset="-128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Noto Sans TC" panose="020B0604020202020204" charset="-128"/>
      <p:regular r:id="rId19"/>
    </p:embeddedFont>
    <p:embeddedFont>
      <p:font typeface="Noto Sans TC SemiBold" panose="020B0604020202020204" charset="-128"/>
      <p:regular r:id="rId20"/>
    </p:embeddedFont>
    <p:embeddedFont>
      <p:font typeface="Calibri Light" panose="020F0302020204030204" pitchFamily="34" charset="0"/>
      <p:regular r:id="rId21"/>
      <p:italic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49" d="100"/>
          <a:sy n="49" d="100"/>
        </p:scale>
        <p:origin x="72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0381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6880E-72BB-4845-8AD6-C6B4F8A7384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6962-FFED-4624-936E-AF2A64766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12902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6880E-72BB-4845-8AD6-C6B4F8A7384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6962-FFED-4624-936E-AF2A64766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1604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6880E-72BB-4845-8AD6-C6B4F8A7384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6962-FFED-4624-936E-AF2A64766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36114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6880E-72BB-4845-8AD6-C6B4F8A7384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6962-FFED-4624-936E-AF2A64766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40662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6880E-72BB-4845-8AD6-C6B4F8A7384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6962-FFED-4624-936E-AF2A64766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34072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6880E-72BB-4845-8AD6-C6B4F8A7384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6962-FFED-4624-936E-AF2A64766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84700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6880E-72BB-4845-8AD6-C6B4F8A7384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6962-FFED-4624-936E-AF2A64766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46209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6880E-72BB-4845-8AD6-C6B4F8A7384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6962-FFED-4624-936E-AF2A64766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15197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6880E-72BB-4845-8AD6-C6B4F8A7384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6962-FFED-4624-936E-AF2A64766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21936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6880E-72BB-4845-8AD6-C6B4F8A7384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6962-FFED-4624-936E-AF2A64766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67360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6880E-72BB-4845-8AD6-C6B4F8A7384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6962-FFED-4624-936E-AF2A64766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24734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bg>
      <p:bgPr>
        <a:solidFill>
          <a:srgbClr val="F0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7349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6880E-72BB-4845-8AD6-C6B4F8A7384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46962-FFED-4624-936E-AF2A64766D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33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908627" cy="6858000"/>
          </a:xfrm>
          <a:prstGeom prst="rect">
            <a:avLst/>
          </a:prstGeom>
          <a:solidFill>
            <a:srgbClr val="0D3B47"/>
          </a:solidFill>
          <a:ln/>
        </p:spPr>
      </p:sp>
      <p:sp>
        <p:nvSpPr>
          <p:cNvPr id="3" name="Shape 1"/>
          <p:cNvSpPr/>
          <p:nvPr/>
        </p:nvSpPr>
        <p:spPr>
          <a:xfrm>
            <a:off x="279294" y="330200"/>
            <a:ext cx="660284" cy="660301"/>
          </a:xfrm>
          <a:prstGeom prst="ellipse">
            <a:avLst/>
          </a:prstGeom>
          <a:noFill/>
          <a:ln w="19050">
            <a:solidFill>
              <a:srgbClr val="F29DB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9393" y="1130935"/>
            <a:ext cx="6629234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F29DB3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АКУШЕРСТВО · БИОМЕХАНИЗМ РОДОВ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9393" y="1902317"/>
            <a:ext cx="6197445" cy="2710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Noto Serif TC ExtraBold" pitchFamily="34" charset="0"/>
                <a:ea typeface="Noto Serif TC ExtraBold" pitchFamily="34" charset="-122"/>
                <a:cs typeface="Noto Serif TC ExtraBold" pitchFamily="34" charset="-120"/>
              </a:rPr>
              <a:t>Биомеханизм родов</a:t>
            </a:r>
            <a:endParaRPr lang="en-US" sz="4600" dirty="0"/>
          </a:p>
          <a:p>
            <a:pPr marL="0" indent="0" algn="l">
              <a:lnSpc>
                <a:spcPct val="9700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Noto Serif TC ExtraBold" pitchFamily="34" charset="0"/>
                <a:ea typeface="Noto Serif TC ExtraBold" pitchFamily="34" charset="-122"/>
                <a:cs typeface="Noto Serif TC ExtraBold" pitchFamily="34" charset="-120"/>
              </a:rPr>
              <a:t>при тазовом</a:t>
            </a:r>
            <a:endParaRPr lang="en-US" sz="4600" dirty="0"/>
          </a:p>
          <a:p>
            <a:pPr marL="0" indent="0" algn="l">
              <a:lnSpc>
                <a:spcPct val="97000"/>
              </a:lnSpc>
              <a:buNone/>
            </a:pPr>
            <a:r>
              <a:rPr lang="en-US" sz="4600" i="1" dirty="0">
                <a:solidFill>
                  <a:srgbClr val="FFFFFF"/>
                </a:solidFill>
                <a:latin typeface="Noto Serif TC ExtraBold" pitchFamily="34" charset="0"/>
                <a:ea typeface="Noto Serif TC ExtraBold" pitchFamily="34" charset="-122"/>
                <a:cs typeface="Noto Serif TC ExtraBold" pitchFamily="34" charset="-120"/>
              </a:rPr>
              <a:t>предлежании</a:t>
            </a:r>
            <a:endParaRPr lang="en-US" sz="4600" dirty="0"/>
          </a:p>
        </p:txBody>
      </p:sp>
      <p:sp>
        <p:nvSpPr>
          <p:cNvPr id="6" name="Shape 4"/>
          <p:cNvSpPr/>
          <p:nvPr/>
        </p:nvSpPr>
        <p:spPr>
          <a:xfrm>
            <a:off x="279393" y="4825901"/>
            <a:ext cx="1549361" cy="31651"/>
          </a:xfrm>
          <a:prstGeom prst="roundRect">
            <a:avLst>
              <a:gd name="adj" fmla="val 49998"/>
            </a:avLst>
          </a:prstGeom>
          <a:solidFill>
            <a:srgbClr val="F29DB3"/>
          </a:solidFill>
          <a:ln/>
        </p:spPr>
      </p:sp>
      <p:sp>
        <p:nvSpPr>
          <p:cNvPr id="7" name="Text 5"/>
          <p:cNvSpPr/>
          <p:nvPr/>
        </p:nvSpPr>
        <p:spPr>
          <a:xfrm>
            <a:off x="279393" y="5008463"/>
            <a:ext cx="6629234" cy="323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Последовательность движений плода в родовом канале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279393" y="5853906"/>
            <a:ext cx="6629234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Учебная схема для студентов-медиков и специалистов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908627" y="0"/>
            <a:ext cx="5283068" cy="6858000"/>
          </a:xfrm>
          <a:prstGeom prst="rect">
            <a:avLst/>
          </a:prstGeom>
          <a:solidFill>
            <a:srgbClr val="0D3B47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38339" cy="6858000"/>
          </a:xfrm>
          <a:prstGeom prst="rect">
            <a:avLst/>
          </a:prstGeom>
          <a:solidFill>
            <a:srgbClr val="0D3B47"/>
          </a:solidFill>
          <a:ln/>
        </p:spPr>
      </p:sp>
      <p:sp>
        <p:nvSpPr>
          <p:cNvPr id="3" name="Shape 1"/>
          <p:cNvSpPr/>
          <p:nvPr/>
        </p:nvSpPr>
        <p:spPr>
          <a:xfrm>
            <a:off x="279294" y="330200"/>
            <a:ext cx="660284" cy="660301"/>
          </a:xfrm>
          <a:prstGeom prst="ellipse">
            <a:avLst/>
          </a:prstGeom>
          <a:noFill/>
          <a:ln w="19050">
            <a:solidFill>
              <a:srgbClr val="F29DB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9393" y="1257935"/>
            <a:ext cx="2158946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F29DB3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БИОМЕХАНИЗМ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9393" y="1556345"/>
            <a:ext cx="1930352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Тазовое предлежание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9393" y="2259608"/>
            <a:ext cx="482588" cy="31651"/>
          </a:xfrm>
          <a:prstGeom prst="roundRect">
            <a:avLst>
              <a:gd name="adj" fmla="val 49998"/>
            </a:avLst>
          </a:prstGeom>
          <a:solidFill>
            <a:srgbClr val="F29DB3"/>
          </a:solidFill>
          <a:ln/>
        </p:spPr>
      </p:sp>
      <p:sp>
        <p:nvSpPr>
          <p:cNvPr id="7" name="Text 5"/>
          <p:cNvSpPr/>
          <p:nvPr/>
        </p:nvSpPr>
        <p:spPr>
          <a:xfrm>
            <a:off x="279393" y="2445980"/>
            <a:ext cx="2158946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FFFFFF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ИСХОДНАЯ ПОЗИЦИЯ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79393" y="5571331"/>
            <a:ext cx="1930352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Роды начинаются с тазового конца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2946326" y="749935"/>
            <a:ext cx="9169171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A3355A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В ОТЛИЧИЕ ОТ ГОЛОВНОГО ПРЕДЛЕЖАНИЯ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946326" y="1091005"/>
            <a:ext cx="8559586" cy="1355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7000"/>
              </a:lnSpc>
              <a:buNone/>
            </a:pPr>
            <a:r>
              <a:rPr lang="en-US" sz="4600" dirty="0">
                <a:solidFill>
                  <a:srgbClr val="0D3B47"/>
                </a:solidFill>
                <a:latin typeface="Noto Serif TC ExtraBold" pitchFamily="34" charset="0"/>
                <a:ea typeface="Noto Serif TC ExtraBold" pitchFamily="34" charset="-122"/>
                <a:cs typeface="Noto Serif TC ExtraBold" pitchFamily="34" charset="-120"/>
              </a:rPr>
              <a:t>Роды начинаются</a:t>
            </a:r>
            <a:endParaRPr lang="en-US" sz="4600" dirty="0"/>
          </a:p>
          <a:p>
            <a:pPr marL="0" indent="0" algn="l">
              <a:lnSpc>
                <a:spcPct val="97000"/>
              </a:lnSpc>
              <a:buNone/>
            </a:pPr>
            <a:r>
              <a:rPr lang="en-US" sz="4600" dirty="0">
                <a:solidFill>
                  <a:srgbClr val="0D3B47"/>
                </a:solidFill>
                <a:latin typeface="Noto Serif TC ExtraBold" pitchFamily="34" charset="0"/>
                <a:ea typeface="Noto Serif TC ExtraBold" pitchFamily="34" charset="-122"/>
                <a:cs typeface="Noto Serif TC ExtraBold" pitchFamily="34" charset="-120"/>
              </a:rPr>
              <a:t>с тазового конца</a:t>
            </a:r>
            <a:endParaRPr lang="en-US" sz="4600" dirty="0"/>
          </a:p>
        </p:txBody>
      </p:sp>
      <p:sp>
        <p:nvSpPr>
          <p:cNvPr id="11" name="Shape 9"/>
          <p:cNvSpPr/>
          <p:nvPr/>
        </p:nvSpPr>
        <p:spPr>
          <a:xfrm>
            <a:off x="2946326" y="2659261"/>
            <a:ext cx="8559586" cy="31651"/>
          </a:xfrm>
          <a:prstGeom prst="roundRect">
            <a:avLst>
              <a:gd name="adj" fmla="val 49998"/>
            </a:avLst>
          </a:prstGeom>
          <a:solidFill>
            <a:srgbClr val="F29DB3"/>
          </a:solidFill>
          <a:ln/>
        </p:spPr>
      </p:sp>
      <p:sp>
        <p:nvSpPr>
          <p:cNvPr id="12" name="Text 10"/>
          <p:cNvSpPr/>
          <p:nvPr/>
        </p:nvSpPr>
        <p:spPr>
          <a:xfrm>
            <a:off x="2946326" y="2951361"/>
            <a:ext cx="8559586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9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Первой через родовой канал проходит не головка, а </a:t>
            </a:r>
            <a:r>
              <a:rPr lang="en-US" sz="1900" b="1" dirty="0">
                <a:solidFill>
                  <a:srgbClr val="1E2A2D"/>
                </a:solidFill>
                <a:latin typeface="Noto Sans TC Bold" pitchFamily="34" charset="0"/>
                <a:ea typeface="Noto Sans TC Bold" pitchFamily="34" charset="-122"/>
                <a:cs typeface="Noto Sans TC Bold" pitchFamily="34" charset="-120"/>
              </a:rPr>
              <a:t>ягодицы или ножки плода.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4787780" y="5167709"/>
            <a:ext cx="444489" cy="444500"/>
          </a:xfrm>
          <a:prstGeom prst="rect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830" y="5186759"/>
            <a:ext cx="406390" cy="40640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4537061" y="5784929"/>
            <a:ext cx="4127397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Ягодицы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9219969" y="5167709"/>
            <a:ext cx="444489" cy="444500"/>
          </a:xfrm>
          <a:prstGeom prst="rect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019" y="5186759"/>
            <a:ext cx="406390" cy="4064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9078487" y="5784929"/>
            <a:ext cx="4127397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Ножки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2431989" y="0"/>
            <a:ext cx="12700" cy="6858000"/>
          </a:xfrm>
          <a:prstGeom prst="rect">
            <a:avLst/>
          </a:prstGeom>
          <a:solidFill>
            <a:srgbClr val="F29DB3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844729" cy="6858000"/>
          </a:xfrm>
          <a:prstGeom prst="rect">
            <a:avLst/>
          </a:prstGeom>
          <a:solidFill>
            <a:srgbClr val="0D3B47"/>
          </a:solidFill>
          <a:ln/>
        </p:spPr>
      </p:sp>
      <p:sp>
        <p:nvSpPr>
          <p:cNvPr id="3" name="Shape 1"/>
          <p:cNvSpPr/>
          <p:nvPr/>
        </p:nvSpPr>
        <p:spPr>
          <a:xfrm>
            <a:off x="279294" y="330200"/>
            <a:ext cx="660284" cy="660301"/>
          </a:xfrm>
          <a:prstGeom prst="ellipse">
            <a:avLst/>
          </a:prstGeom>
          <a:noFill/>
          <a:ln w="19050">
            <a:solidFill>
              <a:srgbClr val="F29DB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9393" y="1257935"/>
            <a:ext cx="2565336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F29DB3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ПОСЛЕДОВАТЕЛЬНОСТЬ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9393" y="1556345"/>
            <a:ext cx="2565336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Момент 1 из 6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9393" y="1973858"/>
            <a:ext cx="584086" cy="31651"/>
          </a:xfrm>
          <a:prstGeom prst="roundRect">
            <a:avLst>
              <a:gd name="adj" fmla="val 49998"/>
            </a:avLst>
          </a:prstGeom>
          <a:solidFill>
            <a:srgbClr val="F29DB3"/>
          </a:solidFill>
          <a:ln/>
        </p:spPr>
      </p:sp>
      <p:sp>
        <p:nvSpPr>
          <p:cNvPr id="7" name="Text 5"/>
          <p:cNvSpPr/>
          <p:nvPr/>
        </p:nvSpPr>
        <p:spPr>
          <a:xfrm>
            <a:off x="279393" y="2160230"/>
            <a:ext cx="2565336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FFFFFF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ТАЗОВЫЙ КОНЕЦ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79393" y="5777706"/>
            <a:ext cx="2565336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Внутренний поворот ягодиц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352716" y="461929"/>
            <a:ext cx="8280193" cy="899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3000" kern="100" spc="-30" dirty="0">
                <a:solidFill>
                  <a:srgbClr val="0D3B47"/>
                </a:solidFill>
                <a:latin typeface="Noto Serif TC ExtraBold" pitchFamily="34" charset="0"/>
                <a:ea typeface="Noto Serif TC ExtraBold" pitchFamily="34" charset="-122"/>
                <a:cs typeface="Noto Serif TC ExtraBold" pitchFamily="34" charset="-120"/>
              </a:rPr>
              <a:t>Момент 1: ягодицы совершают внутренний поворот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3352716" y="1599208"/>
            <a:ext cx="8280094" cy="31651"/>
          </a:xfrm>
          <a:prstGeom prst="roundRect">
            <a:avLst>
              <a:gd name="adj" fmla="val 49998"/>
            </a:avLst>
          </a:prstGeom>
          <a:solidFill>
            <a:srgbClr val="F29DB3"/>
          </a:solidFill>
          <a:ln/>
        </p:spPr>
      </p:sp>
      <p:sp>
        <p:nvSpPr>
          <p:cNvPr id="12" name="Shape 9"/>
          <p:cNvSpPr/>
          <p:nvPr/>
        </p:nvSpPr>
        <p:spPr>
          <a:xfrm>
            <a:off x="7645209" y="2042120"/>
            <a:ext cx="431789" cy="431800"/>
          </a:xfrm>
          <a:prstGeom prst="ellipse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802863" y="2156420"/>
            <a:ext cx="7260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D3B47"/>
                </a:solidFill>
                <a:latin typeface="Noto Serif TC SemiBold" pitchFamily="34" charset="0"/>
                <a:ea typeface="Noto Serif TC SemiBold" pitchFamily="34" charset="-122"/>
                <a:cs typeface="Noto Serif TC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229394" y="2138640"/>
            <a:ext cx="3403515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Переход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8229394" y="2459236"/>
            <a:ext cx="340351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При переходе из широкой части таза в узкую ягодицы начинают поворачиваться.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7645209" y="4164310"/>
            <a:ext cx="431789" cy="431800"/>
          </a:xfrm>
          <a:prstGeom prst="ellipse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802863" y="4278610"/>
            <a:ext cx="7260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D3B47"/>
                </a:solidFill>
                <a:latin typeface="Noto Serif TC SemiBold" pitchFamily="34" charset="0"/>
                <a:ea typeface="Noto Serif TC SemiBold" pitchFamily="34" charset="-122"/>
                <a:cs typeface="Noto Serif TC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8229394" y="4260830"/>
            <a:ext cx="3403515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Положение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8229394" y="4581426"/>
            <a:ext cx="340351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На тазовом дне межвертлужная линия устанавливается в прямом размере выхода таза.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2838379" y="0"/>
            <a:ext cx="12700" cy="6858000"/>
          </a:xfrm>
          <a:prstGeom prst="rect">
            <a:avLst/>
          </a:prstGeom>
          <a:solidFill>
            <a:srgbClr val="F29DB3"/>
          </a:solidFill>
          <a:ln/>
        </p:spPr>
      </p:sp>
      <p:sp>
        <p:nvSpPr>
          <p:cNvPr id="21" name="Shape 18"/>
          <p:cNvSpPr/>
          <p:nvPr/>
        </p:nvSpPr>
        <p:spPr>
          <a:xfrm>
            <a:off x="7645209" y="3992860"/>
            <a:ext cx="3987700" cy="12700"/>
          </a:xfrm>
          <a:prstGeom prst="rect">
            <a:avLst/>
          </a:prstGeom>
          <a:solidFill>
            <a:srgbClr val="F29DB3"/>
          </a:solidFill>
          <a:ln/>
        </p:spPr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"/>
          <a:srcRect l="7356" t="18382" r="40055" b="56329"/>
          <a:stretch/>
        </p:blipFill>
        <p:spPr>
          <a:xfrm>
            <a:off x="3151762" y="3015575"/>
            <a:ext cx="4341051" cy="202335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4890547" y="3015575"/>
            <a:ext cx="863479" cy="19944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7924" cy="6858000"/>
          </a:xfrm>
          <a:prstGeom prst="rect">
            <a:avLst/>
          </a:prstGeom>
          <a:solidFill>
            <a:srgbClr val="0D3B47"/>
          </a:solidFill>
          <a:ln/>
        </p:spPr>
      </p:sp>
      <p:sp>
        <p:nvSpPr>
          <p:cNvPr id="3" name="Shape 1"/>
          <p:cNvSpPr/>
          <p:nvPr/>
        </p:nvSpPr>
        <p:spPr>
          <a:xfrm>
            <a:off x="279294" y="330200"/>
            <a:ext cx="660284" cy="660301"/>
          </a:xfrm>
          <a:prstGeom prst="ellipse">
            <a:avLst/>
          </a:prstGeom>
          <a:noFill/>
          <a:ln w="19050">
            <a:solidFill>
              <a:srgbClr val="F29DB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9393" y="1257935"/>
            <a:ext cx="2768531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F29DB3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ПОСЛЕДОВАТЕЛЬНОСТЬ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9393" y="1556345"/>
            <a:ext cx="2768531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Момент 2 из 6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9393" y="1973858"/>
            <a:ext cx="634984" cy="31651"/>
          </a:xfrm>
          <a:prstGeom prst="roundRect">
            <a:avLst>
              <a:gd name="adj" fmla="val 49998"/>
            </a:avLst>
          </a:prstGeom>
          <a:solidFill>
            <a:srgbClr val="F29DB3"/>
          </a:solidFill>
          <a:ln/>
        </p:spPr>
      </p:sp>
      <p:sp>
        <p:nvSpPr>
          <p:cNvPr id="7" name="Text 5"/>
          <p:cNvSpPr/>
          <p:nvPr/>
        </p:nvSpPr>
        <p:spPr>
          <a:xfrm>
            <a:off x="279393" y="2160230"/>
            <a:ext cx="2768531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FFFFFF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РОЖДЕНИЕ ТАЗА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79393" y="5571331"/>
            <a:ext cx="2539936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Тазовый конец проходит первым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555911" y="461929"/>
            <a:ext cx="8076998" cy="449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3000" kern="100" spc="-30" dirty="0">
                <a:solidFill>
                  <a:srgbClr val="0D3B47"/>
                </a:solidFill>
                <a:latin typeface="Noto Serif TC ExtraBold" pitchFamily="34" charset="0"/>
                <a:ea typeface="Noto Serif TC ExtraBold" pitchFamily="34" charset="-122"/>
                <a:cs typeface="Noto Serif TC ExtraBold" pitchFamily="34" charset="-120"/>
              </a:rPr>
              <a:t>Момент 2: рождается тазовый конец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3555911" y="1149648"/>
            <a:ext cx="8076998" cy="31651"/>
          </a:xfrm>
          <a:prstGeom prst="roundRect">
            <a:avLst>
              <a:gd name="adj" fmla="val 49998"/>
            </a:avLst>
          </a:prstGeom>
          <a:solidFill>
            <a:srgbClr val="F29DB3"/>
          </a:solidFill>
          <a:ln/>
        </p:spPr>
      </p:sp>
      <p:sp>
        <p:nvSpPr>
          <p:cNvPr id="12" name="Shape 9"/>
          <p:cNvSpPr/>
          <p:nvPr/>
        </p:nvSpPr>
        <p:spPr>
          <a:xfrm>
            <a:off x="7746707" y="1541760"/>
            <a:ext cx="431789" cy="431800"/>
          </a:xfrm>
          <a:prstGeom prst="ellipse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904362" y="1656060"/>
            <a:ext cx="7260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D3B47"/>
                </a:solidFill>
                <a:latin typeface="Noto Serif TC SemiBold" pitchFamily="34" charset="0"/>
                <a:ea typeface="Noto Serif TC SemiBold" pitchFamily="34" charset="-122"/>
                <a:cs typeface="Noto Serif TC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330892" y="1638280"/>
            <a:ext cx="3301917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Фиксация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8330892" y="1958876"/>
            <a:ext cx="3301917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Передняя ягодица врезывается и фиксируется у нижнего края лона.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7746707" y="3011091"/>
            <a:ext cx="431789" cy="431800"/>
          </a:xfrm>
          <a:prstGeom prst="ellipse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904362" y="3125391"/>
            <a:ext cx="7260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D3B47"/>
                </a:solidFill>
                <a:latin typeface="Noto Serif TC SemiBold" pitchFamily="34" charset="0"/>
                <a:ea typeface="Noto Serif TC SemiBold" pitchFamily="34" charset="-122"/>
                <a:cs typeface="Noto Serif TC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8330892" y="3107611"/>
            <a:ext cx="3301917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Сгибание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8330892" y="3428206"/>
            <a:ext cx="3301917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Поясничная часть позвоночника сгибается в сторону.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7746707" y="4480520"/>
            <a:ext cx="431789" cy="431800"/>
          </a:xfrm>
          <a:prstGeom prst="ellipse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904362" y="4594820"/>
            <a:ext cx="7260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D3B47"/>
                </a:solidFill>
                <a:latin typeface="Noto Serif TC SemiBold" pitchFamily="34" charset="0"/>
                <a:ea typeface="Noto Serif TC SemiBold" pitchFamily="34" charset="-122"/>
                <a:cs typeface="Noto Serif TC SemiBold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8330892" y="4577040"/>
            <a:ext cx="3301917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Рождение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8330892" y="4897636"/>
            <a:ext cx="3301917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Сначала рождается задняя ягодица, затем весь тазовый конец.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3041574" y="0"/>
            <a:ext cx="12700" cy="6858000"/>
          </a:xfrm>
          <a:prstGeom prst="rect">
            <a:avLst/>
          </a:prstGeom>
          <a:solidFill>
            <a:srgbClr val="F29DB3"/>
          </a:solidFill>
          <a:ln/>
        </p:spPr>
      </p:sp>
      <p:sp>
        <p:nvSpPr>
          <p:cNvPr id="25" name="Shape 22"/>
          <p:cNvSpPr/>
          <p:nvPr/>
        </p:nvSpPr>
        <p:spPr>
          <a:xfrm>
            <a:off x="7746707" y="2890441"/>
            <a:ext cx="3886103" cy="12700"/>
          </a:xfrm>
          <a:prstGeom prst="rect">
            <a:avLst/>
          </a:prstGeom>
          <a:solidFill>
            <a:srgbClr val="F29DB3"/>
          </a:solidFill>
          <a:ln/>
        </p:spPr>
      </p:sp>
      <p:sp>
        <p:nvSpPr>
          <p:cNvPr id="26" name="Shape 23"/>
          <p:cNvSpPr/>
          <p:nvPr/>
        </p:nvSpPr>
        <p:spPr>
          <a:xfrm>
            <a:off x="7746707" y="4359870"/>
            <a:ext cx="3886103" cy="12700"/>
          </a:xfrm>
          <a:prstGeom prst="rect">
            <a:avLst/>
          </a:prstGeom>
          <a:solidFill>
            <a:srgbClr val="F29DB3"/>
          </a:solidFill>
          <a:ln/>
        </p:spPr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3"/>
          <a:srcRect l="68884" t="18244" r="11170" b="58598"/>
          <a:stretch/>
        </p:blipFill>
        <p:spPr>
          <a:xfrm>
            <a:off x="3432938" y="2008405"/>
            <a:ext cx="3922404" cy="34111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509" cy="6884392"/>
          </a:xfrm>
          <a:prstGeom prst="rect">
            <a:avLst/>
          </a:prstGeom>
          <a:solidFill>
            <a:srgbClr val="0D3B47"/>
          </a:solidFill>
          <a:ln/>
        </p:spPr>
      </p:sp>
      <p:sp>
        <p:nvSpPr>
          <p:cNvPr id="3" name="Shape 1"/>
          <p:cNvSpPr/>
          <p:nvPr/>
        </p:nvSpPr>
        <p:spPr>
          <a:xfrm>
            <a:off x="279294" y="330200"/>
            <a:ext cx="660284" cy="660301"/>
          </a:xfrm>
          <a:prstGeom prst="ellipse">
            <a:avLst/>
          </a:prstGeom>
          <a:noFill/>
          <a:ln w="19050">
            <a:solidFill>
              <a:srgbClr val="F29DB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9393" y="1257935"/>
            <a:ext cx="337811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F29DB3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ПОСЛЕДОВАТЕЛЬНОСТЬ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9393" y="1556345"/>
            <a:ext cx="337811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Момент 3 из 6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9393" y="1973858"/>
            <a:ext cx="787380" cy="31651"/>
          </a:xfrm>
          <a:prstGeom prst="roundRect">
            <a:avLst>
              <a:gd name="adj" fmla="val 49998"/>
            </a:avLst>
          </a:prstGeom>
          <a:solidFill>
            <a:srgbClr val="F29DB3"/>
          </a:solidFill>
          <a:ln/>
        </p:spPr>
      </p:sp>
      <p:sp>
        <p:nvSpPr>
          <p:cNvPr id="7" name="Text 5"/>
          <p:cNvSpPr/>
          <p:nvPr/>
        </p:nvSpPr>
        <p:spPr>
          <a:xfrm>
            <a:off x="279393" y="2160230"/>
            <a:ext cx="337811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FFFFFF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ПЛЕЧЕВОЙ ПОЯС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79393" y="5804098"/>
            <a:ext cx="337811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Поворот вместе с туловищем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165496" y="461929"/>
            <a:ext cx="7467413" cy="899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3000" kern="100" spc="-30" dirty="0">
                <a:solidFill>
                  <a:srgbClr val="0D3B47"/>
                </a:solidFill>
                <a:latin typeface="Noto Serif TC ExtraBold" pitchFamily="34" charset="0"/>
                <a:ea typeface="Noto Serif TC ExtraBold" pitchFamily="34" charset="-122"/>
                <a:cs typeface="Noto Serif TC ExtraBold" pitchFamily="34" charset="-120"/>
              </a:rPr>
              <a:t>Момент 3: плечики поворачиваются вместе с туловищем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4165496" y="1599208"/>
            <a:ext cx="7467413" cy="31651"/>
          </a:xfrm>
          <a:prstGeom prst="roundRect">
            <a:avLst>
              <a:gd name="adj" fmla="val 49998"/>
            </a:avLst>
          </a:prstGeom>
          <a:solidFill>
            <a:srgbClr val="F29DB3"/>
          </a:solidFill>
          <a:ln/>
        </p:spPr>
      </p:sp>
      <p:sp>
        <p:nvSpPr>
          <p:cNvPr id="12" name="Shape 9"/>
          <p:cNvSpPr/>
          <p:nvPr/>
        </p:nvSpPr>
        <p:spPr>
          <a:xfrm>
            <a:off x="8051599" y="2004020"/>
            <a:ext cx="431789" cy="431800"/>
          </a:xfrm>
          <a:prstGeom prst="ellipse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09253" y="2118320"/>
            <a:ext cx="7260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D3B47"/>
                </a:solidFill>
                <a:latin typeface="Noto Serif TC SemiBold" pitchFamily="34" charset="0"/>
                <a:ea typeface="Noto Serif TC SemiBold" pitchFamily="34" charset="-122"/>
                <a:cs typeface="Noto Serif TC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635784" y="2100540"/>
            <a:ext cx="2997125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Вход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8635784" y="2421136"/>
            <a:ext cx="29971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Плечики входят в таз в косом размере.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8051599" y="3237111"/>
            <a:ext cx="431789" cy="431800"/>
          </a:xfrm>
          <a:prstGeom prst="ellipse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09253" y="3351411"/>
            <a:ext cx="7260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D3B47"/>
                </a:solidFill>
                <a:latin typeface="Noto Serif TC SemiBold" pitchFamily="34" charset="0"/>
                <a:ea typeface="Noto Serif TC SemiBold" pitchFamily="34" charset="-122"/>
                <a:cs typeface="Noto Serif TC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8635784" y="3333631"/>
            <a:ext cx="2997125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Поворот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8635784" y="3654227"/>
            <a:ext cx="299712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На тазовом дне биакромиальный размер устанавливается в прямом размере выхода.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8051599" y="5041702"/>
            <a:ext cx="431789" cy="431800"/>
          </a:xfrm>
          <a:prstGeom prst="ellipse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09253" y="5156002"/>
            <a:ext cx="7260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D3B47"/>
                </a:solidFill>
                <a:latin typeface="Noto Serif TC SemiBold" pitchFamily="34" charset="0"/>
                <a:ea typeface="Noto Serif TC SemiBold" pitchFamily="34" charset="-122"/>
                <a:cs typeface="Noto Serif TC SemiBold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8635784" y="5138221"/>
            <a:ext cx="2997125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Согласованность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8635784" y="5458817"/>
            <a:ext cx="29971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Одновременно туловище совершает наружный поворот.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3651159" y="0"/>
            <a:ext cx="12700" cy="6884392"/>
          </a:xfrm>
          <a:prstGeom prst="rect">
            <a:avLst/>
          </a:prstGeom>
          <a:solidFill>
            <a:srgbClr val="F29DB3"/>
          </a:solidFill>
          <a:ln/>
        </p:spPr>
      </p:sp>
      <p:sp>
        <p:nvSpPr>
          <p:cNvPr id="25" name="Shape 22"/>
          <p:cNvSpPr/>
          <p:nvPr/>
        </p:nvSpPr>
        <p:spPr>
          <a:xfrm>
            <a:off x="8051599" y="3103761"/>
            <a:ext cx="3581310" cy="12700"/>
          </a:xfrm>
          <a:prstGeom prst="rect">
            <a:avLst/>
          </a:prstGeom>
          <a:solidFill>
            <a:srgbClr val="F29DB3"/>
          </a:solidFill>
          <a:ln/>
        </p:spPr>
      </p:sp>
      <p:sp>
        <p:nvSpPr>
          <p:cNvPr id="26" name="Shape 23"/>
          <p:cNvSpPr/>
          <p:nvPr/>
        </p:nvSpPr>
        <p:spPr>
          <a:xfrm>
            <a:off x="8051599" y="4908352"/>
            <a:ext cx="3581310" cy="12700"/>
          </a:xfrm>
          <a:prstGeom prst="rect">
            <a:avLst/>
          </a:prstGeom>
          <a:solidFill>
            <a:srgbClr val="F29DB3"/>
          </a:solidFill>
          <a:ln/>
        </p:spPr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3"/>
          <a:srcRect l="21210" t="60852" r="53458" b="10920"/>
          <a:stretch/>
        </p:blipFill>
        <p:spPr>
          <a:xfrm>
            <a:off x="4165496" y="2512723"/>
            <a:ext cx="3410403" cy="28464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509" cy="6858000"/>
          </a:xfrm>
          <a:prstGeom prst="rect">
            <a:avLst/>
          </a:prstGeom>
          <a:solidFill>
            <a:srgbClr val="0D3B47"/>
          </a:solidFill>
          <a:ln/>
        </p:spPr>
      </p:sp>
      <p:sp>
        <p:nvSpPr>
          <p:cNvPr id="3" name="Shape 1"/>
          <p:cNvSpPr/>
          <p:nvPr/>
        </p:nvSpPr>
        <p:spPr>
          <a:xfrm>
            <a:off x="279294" y="330200"/>
            <a:ext cx="660284" cy="660301"/>
          </a:xfrm>
          <a:prstGeom prst="ellipse">
            <a:avLst/>
          </a:prstGeom>
          <a:noFill/>
          <a:ln w="19050">
            <a:solidFill>
              <a:srgbClr val="F29DB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9393" y="1257935"/>
            <a:ext cx="337811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F29DB3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ПОСЛЕДОВАТЕЛЬНОСТЬ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9393" y="1556345"/>
            <a:ext cx="3378115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Момент 4 из 6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9393" y="1973858"/>
            <a:ext cx="787380" cy="31651"/>
          </a:xfrm>
          <a:prstGeom prst="roundRect">
            <a:avLst>
              <a:gd name="adj" fmla="val 49998"/>
            </a:avLst>
          </a:prstGeom>
          <a:solidFill>
            <a:srgbClr val="F29DB3"/>
          </a:solidFill>
          <a:ln/>
        </p:spPr>
      </p:sp>
      <p:sp>
        <p:nvSpPr>
          <p:cNvPr id="7" name="Text 5"/>
          <p:cNvSpPr/>
          <p:nvPr/>
        </p:nvSpPr>
        <p:spPr>
          <a:xfrm>
            <a:off x="279393" y="2160230"/>
            <a:ext cx="337811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FFFFFF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РОЖДЕНИЕ ПЛЕЧИКОВ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79393" y="5777706"/>
            <a:ext cx="337811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Боковое сгибание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165496" y="461929"/>
            <a:ext cx="7467413" cy="449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3000" kern="100" spc="-30" dirty="0">
                <a:solidFill>
                  <a:srgbClr val="0D3B47"/>
                </a:solidFill>
                <a:latin typeface="Noto Serif TC ExtraBold" pitchFamily="34" charset="0"/>
                <a:ea typeface="Noto Serif TC ExtraBold" pitchFamily="34" charset="-122"/>
                <a:cs typeface="Noto Serif TC ExtraBold" pitchFamily="34" charset="-120"/>
              </a:rPr>
              <a:t>Момент 4: рождается плечевой пояс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4165496" y="1149648"/>
            <a:ext cx="7467413" cy="31651"/>
          </a:xfrm>
          <a:prstGeom prst="roundRect">
            <a:avLst>
              <a:gd name="adj" fmla="val 49998"/>
            </a:avLst>
          </a:prstGeom>
          <a:solidFill>
            <a:srgbClr val="F29DB3"/>
          </a:solidFill>
          <a:ln/>
        </p:spPr>
      </p:sp>
      <p:sp>
        <p:nvSpPr>
          <p:cNvPr id="12" name="Shape 9"/>
          <p:cNvSpPr/>
          <p:nvPr/>
        </p:nvSpPr>
        <p:spPr>
          <a:xfrm>
            <a:off x="7335257" y="1529060"/>
            <a:ext cx="431789" cy="431800"/>
          </a:xfrm>
          <a:prstGeom prst="ellipse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492912" y="1643360"/>
            <a:ext cx="7260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D3B47"/>
                </a:solidFill>
                <a:latin typeface="Noto Serif TC SemiBold" pitchFamily="34" charset="0"/>
                <a:ea typeface="Noto Serif TC SemiBold" pitchFamily="34" charset="-122"/>
                <a:cs typeface="Noto Serif TC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919443" y="1625580"/>
            <a:ext cx="3713466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Переднее плечико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7919443" y="1946176"/>
            <a:ext cx="3713466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Врезывается под лоно.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7335257" y="2807891"/>
            <a:ext cx="431789" cy="431800"/>
          </a:xfrm>
          <a:prstGeom prst="ellipse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492912" y="2922191"/>
            <a:ext cx="7260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D3B47"/>
                </a:solidFill>
                <a:latin typeface="Noto Serif TC SemiBold" pitchFamily="34" charset="0"/>
                <a:ea typeface="Noto Serif TC SemiBold" pitchFamily="34" charset="-122"/>
                <a:cs typeface="Noto Serif TC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7919443" y="2904411"/>
            <a:ext cx="3713466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Точка фиксации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7919443" y="3225006"/>
            <a:ext cx="3713466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Шейно-плечевой угол становится точкой фиксации.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7335257" y="4372570"/>
            <a:ext cx="431789" cy="431800"/>
          </a:xfrm>
          <a:prstGeom prst="ellipse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492912" y="4486870"/>
            <a:ext cx="7260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D3B47"/>
                </a:solidFill>
                <a:latin typeface="Noto Serif TC SemiBold" pitchFamily="34" charset="0"/>
                <a:ea typeface="Noto Serif TC SemiBold" pitchFamily="34" charset="-122"/>
                <a:cs typeface="Noto Serif TC SemiBold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7919443" y="4469090"/>
            <a:ext cx="3713466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Боковое сгибание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7919443" y="4789686"/>
            <a:ext cx="3713466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При боковом сгибании шейно-грудного отдела рождаются заднее плечико и весь плечевой пояс.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3651159" y="0"/>
            <a:ext cx="12700" cy="6858000"/>
          </a:xfrm>
          <a:prstGeom prst="rect">
            <a:avLst/>
          </a:prstGeom>
          <a:solidFill>
            <a:srgbClr val="F29DB3"/>
          </a:solidFill>
          <a:ln/>
        </p:spPr>
      </p:sp>
      <p:sp>
        <p:nvSpPr>
          <p:cNvPr id="25" name="Shape 22"/>
          <p:cNvSpPr/>
          <p:nvPr/>
        </p:nvSpPr>
        <p:spPr>
          <a:xfrm>
            <a:off x="7335257" y="2699941"/>
            <a:ext cx="4297652" cy="12700"/>
          </a:xfrm>
          <a:prstGeom prst="rect">
            <a:avLst/>
          </a:prstGeom>
          <a:solidFill>
            <a:srgbClr val="F29DB3"/>
          </a:solidFill>
          <a:ln/>
        </p:spPr>
      </p:sp>
      <p:sp>
        <p:nvSpPr>
          <p:cNvPr id="26" name="Shape 23"/>
          <p:cNvSpPr/>
          <p:nvPr/>
        </p:nvSpPr>
        <p:spPr>
          <a:xfrm>
            <a:off x="7335257" y="4264620"/>
            <a:ext cx="4297652" cy="12700"/>
          </a:xfrm>
          <a:prstGeom prst="rect">
            <a:avLst/>
          </a:prstGeom>
          <a:solidFill>
            <a:srgbClr val="F29DB3"/>
          </a:solidFill>
          <a:ln/>
        </p:spPr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3"/>
          <a:srcRect l="48138" t="29960" r="20944" b="38882"/>
          <a:stretch/>
        </p:blipFill>
        <p:spPr>
          <a:xfrm>
            <a:off x="3854744" y="2373550"/>
            <a:ext cx="3415431" cy="2578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51119" cy="6858000"/>
          </a:xfrm>
          <a:prstGeom prst="rect">
            <a:avLst/>
          </a:prstGeom>
          <a:solidFill>
            <a:srgbClr val="0D3B47"/>
          </a:solidFill>
          <a:ln/>
        </p:spPr>
      </p:sp>
      <p:sp>
        <p:nvSpPr>
          <p:cNvPr id="3" name="Shape 1"/>
          <p:cNvSpPr/>
          <p:nvPr/>
        </p:nvSpPr>
        <p:spPr>
          <a:xfrm>
            <a:off x="279294" y="330200"/>
            <a:ext cx="660284" cy="660301"/>
          </a:xfrm>
          <a:prstGeom prst="ellipse">
            <a:avLst/>
          </a:prstGeom>
          <a:noFill/>
          <a:ln w="19050">
            <a:solidFill>
              <a:srgbClr val="F29DB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9393" y="1257935"/>
            <a:ext cx="2971726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F29DB3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ПОСЛЕДОВАТЕЛЬНОСТЬ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9393" y="1556345"/>
            <a:ext cx="2971726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Момент 5 из 6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9393" y="1973858"/>
            <a:ext cx="685783" cy="31651"/>
          </a:xfrm>
          <a:prstGeom prst="roundRect">
            <a:avLst>
              <a:gd name="adj" fmla="val 49998"/>
            </a:avLst>
          </a:prstGeom>
          <a:solidFill>
            <a:srgbClr val="F29DB3"/>
          </a:solidFill>
          <a:ln/>
        </p:spPr>
      </p:sp>
      <p:sp>
        <p:nvSpPr>
          <p:cNvPr id="7" name="Text 5"/>
          <p:cNvSpPr/>
          <p:nvPr/>
        </p:nvSpPr>
        <p:spPr>
          <a:xfrm>
            <a:off x="279393" y="2160230"/>
            <a:ext cx="2971726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FFFFFF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ПОВОРОТ ГОЛОВКИ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79393" y="5777706"/>
            <a:ext cx="2971726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Затылок поворачивается кпереди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759106" y="461929"/>
            <a:ext cx="7873803" cy="899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3000" kern="100" spc="-30" dirty="0">
                <a:solidFill>
                  <a:srgbClr val="0D3B47"/>
                </a:solidFill>
                <a:latin typeface="Noto Serif TC ExtraBold" pitchFamily="34" charset="0"/>
                <a:ea typeface="Noto Serif TC ExtraBold" pitchFamily="34" charset="-122"/>
                <a:cs typeface="Noto Serif TC ExtraBold" pitchFamily="34" charset="-120"/>
              </a:rPr>
              <a:t>Момент 5: головка выполняет </a:t>
            </a:r>
            <a:r>
              <a:rPr lang="en-US" sz="3000" kern="100" spc="-30" dirty="0" err="1">
                <a:solidFill>
                  <a:srgbClr val="0D3B47"/>
                </a:solidFill>
                <a:latin typeface="Noto Serif TC ExtraBold" pitchFamily="34" charset="0"/>
                <a:ea typeface="Noto Serif TC ExtraBold" pitchFamily="34" charset="-122"/>
                <a:cs typeface="Noto Serif TC ExtraBold" pitchFamily="34" charset="-120"/>
              </a:rPr>
              <a:t>внутренний</a:t>
            </a:r>
            <a:r>
              <a:rPr lang="en-US" sz="3000" kern="100" spc="-30" dirty="0">
                <a:solidFill>
                  <a:srgbClr val="0D3B47"/>
                </a:solidFill>
                <a:latin typeface="Noto Serif TC ExtraBold" pitchFamily="34" charset="0"/>
                <a:ea typeface="Noto Serif TC ExtraBold" pitchFamily="34" charset="-122"/>
                <a:cs typeface="Noto Serif TC ExtraBold" pitchFamily="34" charset="-120"/>
              </a:rPr>
              <a:t> </a:t>
            </a:r>
            <a:r>
              <a:rPr lang="en-US" sz="3000" kern="100" spc="-30" dirty="0" err="1" smtClean="0">
                <a:solidFill>
                  <a:srgbClr val="0D3B47"/>
                </a:solidFill>
                <a:latin typeface="Noto Serif TC ExtraBold" pitchFamily="34" charset="0"/>
                <a:ea typeface="Noto Serif TC ExtraBold" pitchFamily="34" charset="-122"/>
                <a:cs typeface="Noto Serif TC ExtraBold" pitchFamily="34" charset="-120"/>
              </a:rPr>
              <a:t>поворот</a:t>
            </a:r>
            <a:r>
              <a:rPr lang="ru-RU" sz="3000" kern="100" spc="-30" dirty="0" smtClean="0">
                <a:solidFill>
                  <a:srgbClr val="0D3B47"/>
                </a:solidFill>
                <a:latin typeface="Noto Serif TC ExtraBold" pitchFamily="34" charset="0"/>
                <a:ea typeface="Noto Serif TC ExtraBold" pitchFamily="34" charset="-122"/>
                <a:cs typeface="Noto Serif TC ExtraBold" pitchFamily="34" charset="-120"/>
              </a:rPr>
              <a:t> и рождается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3759106" y="1599208"/>
            <a:ext cx="7873803" cy="31651"/>
          </a:xfrm>
          <a:prstGeom prst="roundRect">
            <a:avLst>
              <a:gd name="adj" fmla="val 49998"/>
            </a:avLst>
          </a:prstGeom>
          <a:solidFill>
            <a:srgbClr val="F29DB3"/>
          </a:solidFill>
          <a:ln/>
        </p:spPr>
      </p:sp>
      <p:sp>
        <p:nvSpPr>
          <p:cNvPr id="12" name="Shape 9"/>
          <p:cNvSpPr/>
          <p:nvPr/>
        </p:nvSpPr>
        <p:spPr>
          <a:xfrm>
            <a:off x="7848404" y="1978620"/>
            <a:ext cx="431789" cy="431800"/>
          </a:xfrm>
          <a:prstGeom prst="ellipse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006058" y="2092920"/>
            <a:ext cx="7260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D3B47"/>
                </a:solidFill>
                <a:latin typeface="Noto Serif TC SemiBold" pitchFamily="34" charset="0"/>
                <a:ea typeface="Noto Serif TC SemiBold" pitchFamily="34" charset="-122"/>
                <a:cs typeface="Noto Serif TC SemiBold" pitchFamily="34" charset="-120"/>
              </a:rPr>
              <a:t>1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432589" y="2075140"/>
            <a:ext cx="3200320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Вход головки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8432589" y="2395736"/>
            <a:ext cx="320032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После рождения плечиков головка входит в широкую часть таза.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7848404" y="3488630"/>
            <a:ext cx="431789" cy="431800"/>
          </a:xfrm>
          <a:prstGeom prst="ellipse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006058" y="3602930"/>
            <a:ext cx="7260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D3B47"/>
                </a:solidFill>
                <a:latin typeface="Noto Serif TC SemiBold" pitchFamily="34" charset="0"/>
                <a:ea typeface="Noto Serif TC SemiBold" pitchFamily="34" charset="-122"/>
                <a:cs typeface="Noto Serif TC SemiBold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8432589" y="3585150"/>
            <a:ext cx="3200320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Стреловидный шов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8432589" y="3905746"/>
            <a:ext cx="320032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Шов располагается в поперечном размере.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7848404" y="4712891"/>
            <a:ext cx="431789" cy="431800"/>
          </a:xfrm>
          <a:prstGeom prst="ellipse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006058" y="4827191"/>
            <a:ext cx="726065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0D3B47"/>
                </a:solidFill>
                <a:latin typeface="Noto Serif TC SemiBold" pitchFamily="34" charset="0"/>
                <a:ea typeface="Noto Serif TC SemiBold" pitchFamily="34" charset="-122"/>
                <a:cs typeface="Noto Serif TC SemiBold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8432589" y="4809411"/>
            <a:ext cx="3200320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Поворот на тазовом дне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8432589" y="5130006"/>
            <a:ext cx="320032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Затылок поворачивается кпереди, а шов занимает прямой размер выхода.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3244769" y="0"/>
            <a:ext cx="12700" cy="6858000"/>
          </a:xfrm>
          <a:prstGeom prst="rect">
            <a:avLst/>
          </a:prstGeom>
          <a:solidFill>
            <a:srgbClr val="F29DB3"/>
          </a:solidFill>
          <a:ln/>
        </p:spPr>
      </p:sp>
      <p:sp>
        <p:nvSpPr>
          <p:cNvPr id="25" name="Shape 22"/>
          <p:cNvSpPr/>
          <p:nvPr/>
        </p:nvSpPr>
        <p:spPr>
          <a:xfrm>
            <a:off x="7848404" y="3380680"/>
            <a:ext cx="3784505" cy="12700"/>
          </a:xfrm>
          <a:prstGeom prst="rect">
            <a:avLst/>
          </a:prstGeom>
          <a:solidFill>
            <a:srgbClr val="F29DB3"/>
          </a:solidFill>
          <a:ln/>
        </p:spPr>
      </p:sp>
      <p:sp>
        <p:nvSpPr>
          <p:cNvPr id="26" name="Shape 23"/>
          <p:cNvSpPr/>
          <p:nvPr/>
        </p:nvSpPr>
        <p:spPr>
          <a:xfrm>
            <a:off x="7848404" y="4604941"/>
            <a:ext cx="3784505" cy="12700"/>
          </a:xfrm>
          <a:prstGeom prst="rect">
            <a:avLst/>
          </a:prstGeom>
          <a:solidFill>
            <a:srgbClr val="F29DB3"/>
          </a:solidFill>
          <a:ln/>
        </p:spPr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3"/>
          <a:srcRect l="49735" t="58988" r="20884" b="11985"/>
          <a:stretch/>
        </p:blipFill>
        <p:spPr>
          <a:xfrm>
            <a:off x="3803706" y="2542614"/>
            <a:ext cx="3879508" cy="25473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38339" cy="6858000"/>
          </a:xfrm>
          <a:prstGeom prst="rect">
            <a:avLst/>
          </a:prstGeom>
          <a:solidFill>
            <a:srgbClr val="0D3B47"/>
          </a:solidFill>
          <a:ln/>
        </p:spPr>
      </p:sp>
      <p:sp>
        <p:nvSpPr>
          <p:cNvPr id="3" name="Shape 1"/>
          <p:cNvSpPr/>
          <p:nvPr/>
        </p:nvSpPr>
        <p:spPr>
          <a:xfrm>
            <a:off x="279294" y="330200"/>
            <a:ext cx="660284" cy="660301"/>
          </a:xfrm>
          <a:prstGeom prst="ellipse">
            <a:avLst/>
          </a:prstGeom>
          <a:noFill/>
          <a:ln w="19050">
            <a:solidFill>
              <a:srgbClr val="F29DB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9393" y="749935"/>
            <a:ext cx="1930352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F29DB3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ФИНАЛЬНЫЙ КОНТРОЛЬ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9393" y="1261666"/>
            <a:ext cx="1930352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После шести моментов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9393" y="1964928"/>
            <a:ext cx="482588" cy="31651"/>
          </a:xfrm>
          <a:prstGeom prst="roundRect">
            <a:avLst>
              <a:gd name="adj" fmla="val 49998"/>
            </a:avLst>
          </a:prstGeom>
          <a:solidFill>
            <a:srgbClr val="F29DB3"/>
          </a:solidFill>
          <a:ln/>
        </p:spPr>
      </p:sp>
      <p:sp>
        <p:nvSpPr>
          <p:cNvPr id="7" name="Text 5"/>
          <p:cNvSpPr/>
          <p:nvPr/>
        </p:nvSpPr>
        <p:spPr>
          <a:xfrm>
            <a:off x="279393" y="2151301"/>
            <a:ext cx="1930352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100" spc="96" dirty="0">
                <a:solidFill>
                  <a:srgbClr val="FFFFFF"/>
                </a:solidFill>
                <a:latin typeface="Noto Sans TC SemiBold" pitchFamily="34" charset="0"/>
                <a:ea typeface="Noto Sans TC SemiBold" pitchFamily="34" charset="-122"/>
                <a:cs typeface="Noto Sans TC SemiBold" pitchFamily="34" charset="-120"/>
              </a:rPr>
              <a:t>РОДЫ В ТАЗОВОМ ПРЕДЛЕЖАНИИ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79393" y="5491956"/>
            <a:ext cx="1930352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Наблюдать продвижение и отклонения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2844729" y="334929"/>
            <a:ext cx="8940576" cy="449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3000" kern="100" spc="-30" dirty="0">
                <a:solidFill>
                  <a:srgbClr val="0D3B47"/>
                </a:solidFill>
                <a:latin typeface="Noto Serif TC ExtraBold" pitchFamily="34" charset="0"/>
                <a:ea typeface="Noto Serif TC ExtraBold" pitchFamily="34" charset="-122"/>
                <a:cs typeface="Noto Serif TC ExtraBold" pitchFamily="34" charset="-120"/>
              </a:rPr>
              <a:t>Что важно контролировать в родах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2844729" y="1022648"/>
            <a:ext cx="8940576" cy="31651"/>
          </a:xfrm>
          <a:prstGeom prst="roundRect">
            <a:avLst>
              <a:gd name="adj" fmla="val 49998"/>
            </a:avLst>
          </a:prstGeom>
          <a:solidFill>
            <a:srgbClr val="F29DB3"/>
          </a:solidFill>
          <a:ln/>
        </p:spPr>
      </p:sp>
      <p:sp>
        <p:nvSpPr>
          <p:cNvPr id="11" name="Shape 9"/>
          <p:cNvSpPr/>
          <p:nvPr/>
        </p:nvSpPr>
        <p:spPr>
          <a:xfrm>
            <a:off x="2844729" y="1477879"/>
            <a:ext cx="457189" cy="431800"/>
          </a:xfrm>
          <a:prstGeom prst="rect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0128" y="1490579"/>
            <a:ext cx="406390" cy="4064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3454314" y="1599486"/>
            <a:ext cx="4859712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Проводная точка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54314" y="1920081"/>
            <a:ext cx="4859712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b="1" dirty="0">
                <a:solidFill>
                  <a:srgbClr val="1E2A2D"/>
                </a:solidFill>
                <a:latin typeface="Noto Sans TC Bold" pitchFamily="34" charset="0"/>
                <a:ea typeface="Noto Sans TC Bold" pitchFamily="34" charset="-122"/>
                <a:cs typeface="Noto Sans TC Bold" pitchFamily="34" charset="-120"/>
              </a:rPr>
              <a:t>Передняя ягодица</a:t>
            </a: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при чисто ягодичном предлежании.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2844729" y="2889564"/>
            <a:ext cx="457189" cy="431800"/>
          </a:xfrm>
          <a:prstGeom prst="rect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128" y="2902264"/>
            <a:ext cx="406390" cy="40640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3454314" y="3011170"/>
            <a:ext cx="4859712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Ножки</a:t>
            </a:r>
            <a:endParaRPr lang="en-US" sz="1700" dirty="0"/>
          </a:p>
        </p:txBody>
      </p:sp>
      <p:sp>
        <p:nvSpPr>
          <p:cNvPr id="18" name="Text 14"/>
          <p:cNvSpPr/>
          <p:nvPr/>
        </p:nvSpPr>
        <p:spPr>
          <a:xfrm>
            <a:off x="3454314" y="3331766"/>
            <a:ext cx="4859712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При смешанном предлежании могут родиться вместе с ягодицами; при чисто ягодичном — позже, до рождения туловища на уровне пупка.</a:t>
            </a:r>
            <a:endParaRPr lang="en-US" sz="1500" dirty="0"/>
          </a:p>
        </p:txBody>
      </p:sp>
      <p:sp>
        <p:nvSpPr>
          <p:cNvPr id="19" name="Shape 15"/>
          <p:cNvSpPr/>
          <p:nvPr/>
        </p:nvSpPr>
        <p:spPr>
          <a:xfrm>
            <a:off x="2844729" y="4586998"/>
            <a:ext cx="457189" cy="431800"/>
          </a:xfrm>
          <a:prstGeom prst="rect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0128" y="4599698"/>
            <a:ext cx="406390" cy="40640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3454314" y="4708604"/>
            <a:ext cx="4859712" cy="280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0D3B47"/>
                </a:solidFill>
                <a:latin typeface="Noto Sans TC Medium" pitchFamily="34" charset="0"/>
                <a:ea typeface="Noto Sans TC Medium" pitchFamily="34" charset="-122"/>
                <a:cs typeface="Noto Sans TC Medium" pitchFamily="34" charset="-120"/>
              </a:rPr>
              <a:t>Риски отклонения</a:t>
            </a:r>
            <a:endParaRPr lang="en-US" sz="1700" dirty="0"/>
          </a:p>
        </p:txBody>
      </p:sp>
      <p:sp>
        <p:nvSpPr>
          <p:cNvPr id="22" name="Text 17"/>
          <p:cNvSpPr/>
          <p:nvPr/>
        </p:nvSpPr>
        <p:spPr>
          <a:xfrm>
            <a:off x="3454314" y="5029200"/>
            <a:ext cx="4859712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A2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Крупный плечевой пояс или неблагоприятное вхождение в таз могут осложнить второй период.</a:t>
            </a:r>
            <a:endParaRPr lang="en-US" sz="1500" dirty="0"/>
          </a:p>
        </p:txBody>
      </p:sp>
      <p:sp>
        <p:nvSpPr>
          <p:cNvPr id="23" name="Shape 18"/>
          <p:cNvSpPr/>
          <p:nvPr/>
        </p:nvSpPr>
        <p:spPr>
          <a:xfrm>
            <a:off x="2844729" y="5973763"/>
            <a:ext cx="457189" cy="431800"/>
          </a:xfrm>
          <a:prstGeom prst="rect">
            <a:avLst/>
          </a:prstGeom>
          <a:noFill/>
          <a:ln w="19050">
            <a:solidFill>
              <a:srgbClr val="A3355A"/>
            </a:solidFill>
            <a:prstDash val="solid"/>
          </a:ln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4609" y="5986463"/>
            <a:ext cx="406390" cy="406400"/>
          </a:xfrm>
          <a:prstGeom prst="rect">
            <a:avLst/>
          </a:prstGeom>
        </p:spPr>
      </p:pic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3694" y="2228155"/>
            <a:ext cx="2476438" cy="285750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8618719" y="5278537"/>
            <a:ext cx="3166487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55626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Продвижение · отклонения · ручное пособие</a:t>
            </a:r>
            <a:endParaRPr lang="en-US" sz="1250" dirty="0"/>
          </a:p>
        </p:txBody>
      </p:sp>
      <p:sp>
        <p:nvSpPr>
          <p:cNvPr id="27" name="Shape 20"/>
          <p:cNvSpPr/>
          <p:nvPr/>
        </p:nvSpPr>
        <p:spPr>
          <a:xfrm>
            <a:off x="2431989" y="0"/>
            <a:ext cx="12700" cy="6858000"/>
          </a:xfrm>
          <a:prstGeom prst="rect">
            <a:avLst/>
          </a:prstGeom>
          <a:solidFill>
            <a:srgbClr val="F29DB3"/>
          </a:solidFill>
          <a:ln/>
        </p:spPr>
      </p:sp>
      <p:sp>
        <p:nvSpPr>
          <p:cNvPr id="28" name="Shape 21"/>
          <p:cNvSpPr/>
          <p:nvPr/>
        </p:nvSpPr>
        <p:spPr>
          <a:xfrm>
            <a:off x="2844729" y="2705795"/>
            <a:ext cx="5469297" cy="12700"/>
          </a:xfrm>
          <a:prstGeom prst="rect">
            <a:avLst/>
          </a:prstGeom>
          <a:solidFill>
            <a:srgbClr val="F29DB3"/>
          </a:solidFill>
          <a:ln/>
        </p:spPr>
      </p:sp>
      <p:sp>
        <p:nvSpPr>
          <p:cNvPr id="29" name="Shape 22"/>
          <p:cNvSpPr/>
          <p:nvPr/>
        </p:nvSpPr>
        <p:spPr>
          <a:xfrm>
            <a:off x="2844729" y="4403229"/>
            <a:ext cx="5469297" cy="12700"/>
          </a:xfrm>
          <a:prstGeom prst="rect">
            <a:avLst/>
          </a:prstGeom>
          <a:solidFill>
            <a:srgbClr val="F29DB3"/>
          </a:solidFill>
          <a:ln/>
        </p:spPr>
      </p:sp>
      <p:sp>
        <p:nvSpPr>
          <p:cNvPr id="30" name="Shape 23"/>
          <p:cNvSpPr/>
          <p:nvPr/>
        </p:nvSpPr>
        <p:spPr>
          <a:xfrm>
            <a:off x="2844729" y="5815013"/>
            <a:ext cx="5469297" cy="12700"/>
          </a:xfrm>
          <a:prstGeom prst="rect">
            <a:avLst/>
          </a:prstGeom>
          <a:solidFill>
            <a:srgbClr val="F29DB3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385</Words>
  <Application>Microsoft Office PowerPoint</Application>
  <PresentationFormat>Широкоэкранный</PresentationFormat>
  <Paragraphs>103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Noto Sans TC Bold</vt:lpstr>
      <vt:lpstr>Noto Sans TC Medium</vt:lpstr>
      <vt:lpstr>Noto Serif TC ExtraBold</vt:lpstr>
      <vt:lpstr>Noto Serif TC SemiBold</vt:lpstr>
      <vt:lpstr>Calibri</vt:lpstr>
      <vt:lpstr>Noto Sans TC</vt:lpstr>
      <vt:lpstr>Noto Sans TC SemiBold</vt:lpstr>
      <vt:lpstr>Calibri Light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123</cp:lastModifiedBy>
  <cp:revision>3</cp:revision>
  <dcterms:created xsi:type="dcterms:W3CDTF">2026-10-07T17:12:21Z</dcterms:created>
  <dcterms:modified xsi:type="dcterms:W3CDTF">2026-10-08T01:41:53Z</dcterms:modified>
</cp:coreProperties>
</file>