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79300" cy="6858000"/>
  <p:notesSz cx="121793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3447" y="2125980"/>
            <a:ext cx="10352405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F35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6895" y="3840480"/>
            <a:ext cx="852551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F35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F35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8965" y="1577340"/>
            <a:ext cx="529799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2339" y="1577340"/>
            <a:ext cx="529799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F35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6304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46685" cy="6858000"/>
          </a:xfrm>
          <a:custGeom>
            <a:avLst/>
            <a:gdLst/>
            <a:ahLst/>
            <a:cxnLst/>
            <a:rect l="l" t="t" r="r" b="b"/>
            <a:pathLst>
              <a:path w="146685" h="6858000">
                <a:moveTo>
                  <a:pt x="14630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46303" y="0"/>
                </a:lnTo>
                <a:lnTo>
                  <a:pt x="146303" y="6857999"/>
                </a:lnTo>
                <a:close/>
              </a:path>
            </a:pathLst>
          </a:custGeom>
          <a:solidFill>
            <a:srgbClr val="3079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7385" y="422655"/>
            <a:ext cx="749554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F35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5673" y="1070864"/>
            <a:ext cx="5987415" cy="2067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0962" y="6377940"/>
            <a:ext cx="3897376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8965" y="6377940"/>
            <a:ext cx="28012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393051" y="6478870"/>
            <a:ext cx="261620" cy="167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5F6A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79300" cy="6858000"/>
          </a:xfrm>
          <a:custGeom>
            <a:avLst/>
            <a:gdLst/>
            <a:ahLst/>
            <a:cxnLst/>
            <a:rect l="l" t="t" r="r" b="b"/>
            <a:pathLst>
              <a:path w="12179300" h="6858000">
                <a:moveTo>
                  <a:pt x="121792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79299" y="0"/>
                </a:lnTo>
                <a:lnTo>
                  <a:pt x="12179299" y="6857999"/>
                </a:lnTo>
                <a:close/>
              </a:path>
            </a:pathLst>
          </a:custGeom>
          <a:solidFill>
            <a:srgbClr val="1F35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850265" y="1150111"/>
            <a:ext cx="6772909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FFFFFF"/>
                </a:solidFill>
              </a:rPr>
              <a:t>АНАЭРОБНАЯ </a:t>
            </a:r>
            <a:r>
              <a:rPr dirty="0" sz="3600">
                <a:solidFill>
                  <a:srgbClr val="FFFFFF"/>
                </a:solidFill>
              </a:rPr>
              <a:t>ХИРУРГИЧЕСКАЯ</a:t>
            </a:r>
            <a:r>
              <a:rPr dirty="0" sz="3600" spc="-120">
                <a:solidFill>
                  <a:srgbClr val="FFFFFF"/>
                </a:solidFill>
              </a:rPr>
              <a:t> </a:t>
            </a:r>
            <a:r>
              <a:rPr dirty="0" sz="3600" spc="-10">
                <a:solidFill>
                  <a:srgbClr val="FFFFFF"/>
                </a:solidFill>
              </a:rPr>
              <a:t>ИНФЕКЦИЯ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850265" y="2483611"/>
            <a:ext cx="355727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0">
                <a:solidFill>
                  <a:srgbClr val="CDE1E1"/>
                </a:solidFill>
                <a:latin typeface="Arial"/>
                <a:cs typeface="Arial"/>
              </a:rPr>
              <a:t>Газовая</a:t>
            </a:r>
            <a:r>
              <a:rPr dirty="0" sz="2100" spc="-65">
                <a:solidFill>
                  <a:srgbClr val="CDE1E1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CDE1E1"/>
                </a:solidFill>
                <a:latin typeface="Arial"/>
                <a:cs typeface="Arial"/>
              </a:rPr>
              <a:t>гангрена</a:t>
            </a:r>
            <a:r>
              <a:rPr dirty="0" sz="2100" spc="-60">
                <a:solidFill>
                  <a:srgbClr val="CDE1E1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CDE1E1"/>
                </a:solidFill>
                <a:latin typeface="Arial"/>
                <a:cs typeface="Arial"/>
              </a:rPr>
              <a:t>и</a:t>
            </a:r>
            <a:r>
              <a:rPr dirty="0" sz="2100" spc="-60">
                <a:solidFill>
                  <a:srgbClr val="CDE1E1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CDE1E1"/>
                </a:solidFill>
                <a:latin typeface="Arial"/>
                <a:cs typeface="Arial"/>
              </a:rPr>
              <a:t>столбняк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5985" y="5367528"/>
            <a:ext cx="24403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D1D7DA"/>
                </a:solidFill>
                <a:latin typeface="Arial"/>
                <a:cs typeface="Arial"/>
              </a:rPr>
              <a:t>Козловская</a:t>
            </a:r>
            <a:r>
              <a:rPr dirty="0" sz="1400" spc="-60">
                <a:solidFill>
                  <a:srgbClr val="D1D7DA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D1D7DA"/>
                </a:solidFill>
                <a:latin typeface="Arial"/>
                <a:cs typeface="Arial"/>
              </a:rPr>
              <a:t>Ариана</a:t>
            </a:r>
            <a:r>
              <a:rPr dirty="0" sz="1400" spc="-55">
                <a:solidFill>
                  <a:srgbClr val="D1D7DA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D1D7DA"/>
                </a:solidFill>
                <a:latin typeface="Arial"/>
                <a:cs typeface="Arial"/>
              </a:rPr>
              <a:t>Юрьевна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555359" y="0"/>
            <a:ext cx="3623945" cy="6098540"/>
            <a:chOff x="8555359" y="0"/>
            <a:chExt cx="3623945" cy="6098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5359" y="0"/>
              <a:ext cx="3623939" cy="39034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95359" y="0"/>
              <a:ext cx="3583940" cy="3840479"/>
            </a:xfrm>
            <a:custGeom>
              <a:avLst/>
              <a:gdLst/>
              <a:ahLst/>
              <a:cxnLst/>
              <a:rect l="l" t="t" r="r" b="b"/>
              <a:pathLst>
                <a:path w="3583940" h="3840479">
                  <a:moveTo>
                    <a:pt x="2285999" y="3840479"/>
                  </a:moveTo>
                  <a:lnTo>
                    <a:pt x="2237560" y="3839976"/>
                  </a:lnTo>
                  <a:lnTo>
                    <a:pt x="2189367" y="3838474"/>
                  </a:lnTo>
                  <a:lnTo>
                    <a:pt x="2141429" y="3835982"/>
                  </a:lnTo>
                  <a:lnTo>
                    <a:pt x="2093757" y="3832510"/>
                  </a:lnTo>
                  <a:lnTo>
                    <a:pt x="2046360" y="3828069"/>
                  </a:lnTo>
                  <a:lnTo>
                    <a:pt x="1999248" y="3822668"/>
                  </a:lnTo>
                  <a:lnTo>
                    <a:pt x="1952432" y="3816317"/>
                  </a:lnTo>
                  <a:lnTo>
                    <a:pt x="1905921" y="3809027"/>
                  </a:lnTo>
                  <a:lnTo>
                    <a:pt x="1859725" y="3800806"/>
                  </a:lnTo>
                  <a:lnTo>
                    <a:pt x="1813854" y="3791665"/>
                  </a:lnTo>
                  <a:lnTo>
                    <a:pt x="1768318" y="3781614"/>
                  </a:lnTo>
                  <a:lnTo>
                    <a:pt x="1723127" y="3770663"/>
                  </a:lnTo>
                  <a:lnTo>
                    <a:pt x="1678290" y="3758821"/>
                  </a:lnTo>
                  <a:lnTo>
                    <a:pt x="1633818" y="3746099"/>
                  </a:lnTo>
                  <a:lnTo>
                    <a:pt x="1589721" y="3732507"/>
                  </a:lnTo>
                  <a:lnTo>
                    <a:pt x="1546008" y="3718054"/>
                  </a:lnTo>
                  <a:lnTo>
                    <a:pt x="1502690" y="3702750"/>
                  </a:lnTo>
                  <a:lnTo>
                    <a:pt x="1459776" y="3686606"/>
                  </a:lnTo>
                  <a:lnTo>
                    <a:pt x="1417276" y="3669630"/>
                  </a:lnTo>
                  <a:lnTo>
                    <a:pt x="1375201" y="3651834"/>
                  </a:lnTo>
                  <a:lnTo>
                    <a:pt x="1333560" y="3633227"/>
                  </a:lnTo>
                  <a:lnTo>
                    <a:pt x="1292362" y="3613819"/>
                  </a:lnTo>
                  <a:lnTo>
                    <a:pt x="1251619" y="3593619"/>
                  </a:lnTo>
                  <a:lnTo>
                    <a:pt x="1211339" y="3572639"/>
                  </a:lnTo>
                  <a:lnTo>
                    <a:pt x="1171533" y="3550887"/>
                  </a:lnTo>
                  <a:lnTo>
                    <a:pt x="1132211" y="3528373"/>
                  </a:lnTo>
                  <a:lnTo>
                    <a:pt x="1093383" y="3505109"/>
                  </a:lnTo>
                  <a:lnTo>
                    <a:pt x="1055058" y="3481102"/>
                  </a:lnTo>
                  <a:lnTo>
                    <a:pt x="1017246" y="3456364"/>
                  </a:lnTo>
                  <a:lnTo>
                    <a:pt x="979958" y="3430904"/>
                  </a:lnTo>
                  <a:lnTo>
                    <a:pt x="943204" y="3404733"/>
                  </a:lnTo>
                  <a:lnTo>
                    <a:pt x="906992" y="3377859"/>
                  </a:lnTo>
                  <a:lnTo>
                    <a:pt x="871333" y="3350294"/>
                  </a:lnTo>
                  <a:lnTo>
                    <a:pt x="836238" y="3322047"/>
                  </a:lnTo>
                  <a:lnTo>
                    <a:pt x="801715" y="3293127"/>
                  </a:lnTo>
                  <a:lnTo>
                    <a:pt x="767776" y="3263545"/>
                  </a:lnTo>
                  <a:lnTo>
                    <a:pt x="734429" y="3233311"/>
                  </a:lnTo>
                  <a:lnTo>
                    <a:pt x="701685" y="3202435"/>
                  </a:lnTo>
                  <a:lnTo>
                    <a:pt x="669553" y="3170926"/>
                  </a:lnTo>
                  <a:lnTo>
                    <a:pt x="638044" y="3138794"/>
                  </a:lnTo>
                  <a:lnTo>
                    <a:pt x="607168" y="3106050"/>
                  </a:lnTo>
                  <a:lnTo>
                    <a:pt x="576934" y="3072703"/>
                  </a:lnTo>
                  <a:lnTo>
                    <a:pt x="547352" y="3038763"/>
                  </a:lnTo>
                  <a:lnTo>
                    <a:pt x="518432" y="3004241"/>
                  </a:lnTo>
                  <a:lnTo>
                    <a:pt x="490185" y="2969145"/>
                  </a:lnTo>
                  <a:lnTo>
                    <a:pt x="462619" y="2933487"/>
                  </a:lnTo>
                  <a:lnTo>
                    <a:pt x="435746" y="2897275"/>
                  </a:lnTo>
                  <a:lnTo>
                    <a:pt x="409574" y="2860520"/>
                  </a:lnTo>
                  <a:lnTo>
                    <a:pt x="384115" y="2823232"/>
                  </a:lnTo>
                  <a:lnTo>
                    <a:pt x="359377" y="2785421"/>
                  </a:lnTo>
                  <a:lnTo>
                    <a:pt x="335370" y="2747096"/>
                  </a:lnTo>
                  <a:lnTo>
                    <a:pt x="312105" y="2708267"/>
                  </a:lnTo>
                  <a:lnTo>
                    <a:pt x="289592" y="2668945"/>
                  </a:lnTo>
                  <a:lnTo>
                    <a:pt x="267840" y="2629140"/>
                  </a:lnTo>
                  <a:lnTo>
                    <a:pt x="246860" y="2588860"/>
                  </a:lnTo>
                  <a:lnTo>
                    <a:pt x="226660" y="2548117"/>
                  </a:lnTo>
                  <a:lnTo>
                    <a:pt x="207252" y="2506919"/>
                  </a:lnTo>
                  <a:lnTo>
                    <a:pt x="188645" y="2465278"/>
                  </a:lnTo>
                  <a:lnTo>
                    <a:pt x="170849" y="2423202"/>
                  </a:lnTo>
                  <a:lnTo>
                    <a:pt x="153873" y="2380703"/>
                  </a:lnTo>
                  <a:lnTo>
                    <a:pt x="137729" y="2337789"/>
                  </a:lnTo>
                  <a:lnTo>
                    <a:pt x="122425" y="2294471"/>
                  </a:lnTo>
                  <a:lnTo>
                    <a:pt x="107972" y="2250758"/>
                  </a:lnTo>
                  <a:lnTo>
                    <a:pt x="94380" y="2206661"/>
                  </a:lnTo>
                  <a:lnTo>
                    <a:pt x="81658" y="2162189"/>
                  </a:lnTo>
                  <a:lnTo>
                    <a:pt x="69816" y="2117352"/>
                  </a:lnTo>
                  <a:lnTo>
                    <a:pt x="58865" y="2072161"/>
                  </a:lnTo>
                  <a:lnTo>
                    <a:pt x="48814" y="2026625"/>
                  </a:lnTo>
                  <a:lnTo>
                    <a:pt x="39673" y="1980754"/>
                  </a:lnTo>
                  <a:lnTo>
                    <a:pt x="31452" y="1934558"/>
                  </a:lnTo>
                  <a:lnTo>
                    <a:pt x="24161" y="1888047"/>
                  </a:lnTo>
                  <a:lnTo>
                    <a:pt x="17811" y="1841230"/>
                  </a:lnTo>
                  <a:lnTo>
                    <a:pt x="12410" y="1794119"/>
                  </a:lnTo>
                  <a:lnTo>
                    <a:pt x="7968" y="1746722"/>
                  </a:lnTo>
                  <a:lnTo>
                    <a:pt x="4497" y="1699050"/>
                  </a:lnTo>
                  <a:lnTo>
                    <a:pt x="2005" y="1651112"/>
                  </a:lnTo>
                  <a:lnTo>
                    <a:pt x="503" y="1602919"/>
                  </a:lnTo>
                  <a:lnTo>
                    <a:pt x="0" y="1554479"/>
                  </a:lnTo>
                  <a:lnTo>
                    <a:pt x="503" y="1506040"/>
                  </a:lnTo>
                  <a:lnTo>
                    <a:pt x="2005" y="1457847"/>
                  </a:lnTo>
                  <a:lnTo>
                    <a:pt x="4497" y="1409909"/>
                  </a:lnTo>
                  <a:lnTo>
                    <a:pt x="7968" y="1362237"/>
                  </a:lnTo>
                  <a:lnTo>
                    <a:pt x="12410" y="1314840"/>
                  </a:lnTo>
                  <a:lnTo>
                    <a:pt x="17811" y="1267729"/>
                  </a:lnTo>
                  <a:lnTo>
                    <a:pt x="24161" y="1220912"/>
                  </a:lnTo>
                  <a:lnTo>
                    <a:pt x="31452" y="1174401"/>
                  </a:lnTo>
                  <a:lnTo>
                    <a:pt x="39673" y="1128205"/>
                  </a:lnTo>
                  <a:lnTo>
                    <a:pt x="48814" y="1082334"/>
                  </a:lnTo>
                  <a:lnTo>
                    <a:pt x="58865" y="1036798"/>
                  </a:lnTo>
                  <a:lnTo>
                    <a:pt x="69816" y="991607"/>
                  </a:lnTo>
                  <a:lnTo>
                    <a:pt x="81658" y="946770"/>
                  </a:lnTo>
                  <a:lnTo>
                    <a:pt x="94380" y="902298"/>
                  </a:lnTo>
                  <a:lnTo>
                    <a:pt x="107972" y="858201"/>
                  </a:lnTo>
                  <a:lnTo>
                    <a:pt x="122425" y="814488"/>
                  </a:lnTo>
                  <a:lnTo>
                    <a:pt x="137729" y="771170"/>
                  </a:lnTo>
                  <a:lnTo>
                    <a:pt x="153873" y="728256"/>
                  </a:lnTo>
                  <a:lnTo>
                    <a:pt x="170849" y="685757"/>
                  </a:lnTo>
                  <a:lnTo>
                    <a:pt x="188645" y="643681"/>
                  </a:lnTo>
                  <a:lnTo>
                    <a:pt x="207252" y="602040"/>
                  </a:lnTo>
                  <a:lnTo>
                    <a:pt x="226660" y="560842"/>
                  </a:lnTo>
                  <a:lnTo>
                    <a:pt x="246860" y="520099"/>
                  </a:lnTo>
                  <a:lnTo>
                    <a:pt x="267840" y="479819"/>
                  </a:lnTo>
                  <a:lnTo>
                    <a:pt x="289592" y="440014"/>
                  </a:lnTo>
                  <a:lnTo>
                    <a:pt x="312105" y="400692"/>
                  </a:lnTo>
                  <a:lnTo>
                    <a:pt x="335370" y="361863"/>
                  </a:lnTo>
                  <a:lnTo>
                    <a:pt x="359377" y="323538"/>
                  </a:lnTo>
                  <a:lnTo>
                    <a:pt x="384115" y="285727"/>
                  </a:lnTo>
                  <a:lnTo>
                    <a:pt x="409574" y="248439"/>
                  </a:lnTo>
                  <a:lnTo>
                    <a:pt x="435746" y="211684"/>
                  </a:lnTo>
                  <a:lnTo>
                    <a:pt x="462619" y="175472"/>
                  </a:lnTo>
                  <a:lnTo>
                    <a:pt x="490185" y="139814"/>
                  </a:lnTo>
                  <a:lnTo>
                    <a:pt x="518432" y="104718"/>
                  </a:lnTo>
                  <a:lnTo>
                    <a:pt x="547352" y="70196"/>
                  </a:lnTo>
                  <a:lnTo>
                    <a:pt x="576934" y="36256"/>
                  </a:lnTo>
                  <a:lnTo>
                    <a:pt x="607168" y="2909"/>
                  </a:lnTo>
                  <a:lnTo>
                    <a:pt x="609911" y="0"/>
                  </a:lnTo>
                  <a:lnTo>
                    <a:pt x="3583940" y="0"/>
                  </a:lnTo>
                  <a:lnTo>
                    <a:pt x="3583940" y="3436436"/>
                  </a:lnTo>
                  <a:lnTo>
                    <a:pt x="3554752" y="3456364"/>
                  </a:lnTo>
                  <a:lnTo>
                    <a:pt x="3516941" y="3481102"/>
                  </a:lnTo>
                  <a:lnTo>
                    <a:pt x="3478616" y="3505109"/>
                  </a:lnTo>
                  <a:lnTo>
                    <a:pt x="3439787" y="3528373"/>
                  </a:lnTo>
                  <a:lnTo>
                    <a:pt x="3400465" y="3550887"/>
                  </a:lnTo>
                  <a:lnTo>
                    <a:pt x="3360659" y="3572639"/>
                  </a:lnTo>
                  <a:lnTo>
                    <a:pt x="3320380" y="3593619"/>
                  </a:lnTo>
                  <a:lnTo>
                    <a:pt x="3279636" y="3613819"/>
                  </a:lnTo>
                  <a:lnTo>
                    <a:pt x="3238439" y="3633227"/>
                  </a:lnTo>
                  <a:lnTo>
                    <a:pt x="3196798" y="3651834"/>
                  </a:lnTo>
                  <a:lnTo>
                    <a:pt x="3154722" y="3669630"/>
                  </a:lnTo>
                  <a:lnTo>
                    <a:pt x="3112223" y="3686606"/>
                  </a:lnTo>
                  <a:lnTo>
                    <a:pt x="3069309" y="3702750"/>
                  </a:lnTo>
                  <a:lnTo>
                    <a:pt x="3025990" y="3718054"/>
                  </a:lnTo>
                  <a:lnTo>
                    <a:pt x="2982278" y="3732507"/>
                  </a:lnTo>
                  <a:lnTo>
                    <a:pt x="2938180" y="3746099"/>
                  </a:lnTo>
                  <a:lnTo>
                    <a:pt x="2893709" y="3758821"/>
                  </a:lnTo>
                  <a:lnTo>
                    <a:pt x="2848872" y="3770663"/>
                  </a:lnTo>
                  <a:lnTo>
                    <a:pt x="2803681" y="3781614"/>
                  </a:lnTo>
                  <a:lnTo>
                    <a:pt x="2758145" y="3791665"/>
                  </a:lnTo>
                  <a:lnTo>
                    <a:pt x="2712274" y="3800806"/>
                  </a:lnTo>
                  <a:lnTo>
                    <a:pt x="2666078" y="3809027"/>
                  </a:lnTo>
                  <a:lnTo>
                    <a:pt x="2619567" y="3816317"/>
                  </a:lnTo>
                  <a:lnTo>
                    <a:pt x="2572750" y="3822668"/>
                  </a:lnTo>
                  <a:lnTo>
                    <a:pt x="2525639" y="3828069"/>
                  </a:lnTo>
                  <a:lnTo>
                    <a:pt x="2478242" y="3832510"/>
                  </a:lnTo>
                  <a:lnTo>
                    <a:pt x="2430570" y="3835982"/>
                  </a:lnTo>
                  <a:lnTo>
                    <a:pt x="2382632" y="3838474"/>
                  </a:lnTo>
                  <a:lnTo>
                    <a:pt x="2334439" y="3839976"/>
                  </a:lnTo>
                  <a:lnTo>
                    <a:pt x="2285999" y="3840479"/>
                  </a:lnTo>
                  <a:close/>
                </a:path>
              </a:pathLst>
            </a:custGeom>
            <a:solidFill>
              <a:srgbClr val="30797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61200" y="3549160"/>
              <a:ext cx="2548880" cy="25488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601199" y="3566160"/>
              <a:ext cx="2468880" cy="2468880"/>
            </a:xfrm>
            <a:custGeom>
              <a:avLst/>
              <a:gdLst/>
              <a:ahLst/>
              <a:cxnLst/>
              <a:rect l="l" t="t" r="r" b="b"/>
              <a:pathLst>
                <a:path w="2468879" h="2468879">
                  <a:moveTo>
                    <a:pt x="1234439" y="2468879"/>
                  </a:moveTo>
                  <a:lnTo>
                    <a:pt x="1185967" y="2467945"/>
                  </a:lnTo>
                  <a:lnTo>
                    <a:pt x="1137969" y="2465166"/>
                  </a:lnTo>
                  <a:lnTo>
                    <a:pt x="1090478" y="2460575"/>
                  </a:lnTo>
                  <a:lnTo>
                    <a:pt x="1043529" y="2454207"/>
                  </a:lnTo>
                  <a:lnTo>
                    <a:pt x="997156" y="2446096"/>
                  </a:lnTo>
                  <a:lnTo>
                    <a:pt x="951394" y="2436277"/>
                  </a:lnTo>
                  <a:lnTo>
                    <a:pt x="906276" y="2424784"/>
                  </a:lnTo>
                  <a:lnTo>
                    <a:pt x="861838" y="2411651"/>
                  </a:lnTo>
                  <a:lnTo>
                    <a:pt x="818114" y="2396913"/>
                  </a:lnTo>
                  <a:lnTo>
                    <a:pt x="775137" y="2380604"/>
                  </a:lnTo>
                  <a:lnTo>
                    <a:pt x="732942" y="2362758"/>
                  </a:lnTo>
                  <a:lnTo>
                    <a:pt x="691564" y="2343410"/>
                  </a:lnTo>
                  <a:lnTo>
                    <a:pt x="651036" y="2322593"/>
                  </a:lnTo>
                  <a:lnTo>
                    <a:pt x="611394" y="2300342"/>
                  </a:lnTo>
                  <a:lnTo>
                    <a:pt x="572671" y="2276692"/>
                  </a:lnTo>
                  <a:lnTo>
                    <a:pt x="534901" y="2251677"/>
                  </a:lnTo>
                  <a:lnTo>
                    <a:pt x="498120" y="2225330"/>
                  </a:lnTo>
                  <a:lnTo>
                    <a:pt x="462360" y="2197687"/>
                  </a:lnTo>
                  <a:lnTo>
                    <a:pt x="427657" y="2168781"/>
                  </a:lnTo>
                  <a:lnTo>
                    <a:pt x="394045" y="2138648"/>
                  </a:lnTo>
                  <a:lnTo>
                    <a:pt x="361559" y="2107320"/>
                  </a:lnTo>
                  <a:lnTo>
                    <a:pt x="330231" y="2074834"/>
                  </a:lnTo>
                  <a:lnTo>
                    <a:pt x="300098" y="2041222"/>
                  </a:lnTo>
                  <a:lnTo>
                    <a:pt x="271192" y="2006519"/>
                  </a:lnTo>
                  <a:lnTo>
                    <a:pt x="243549" y="1970759"/>
                  </a:lnTo>
                  <a:lnTo>
                    <a:pt x="217202" y="1933978"/>
                  </a:lnTo>
                  <a:lnTo>
                    <a:pt x="192187" y="1896208"/>
                  </a:lnTo>
                  <a:lnTo>
                    <a:pt x="168537" y="1857485"/>
                  </a:lnTo>
                  <a:lnTo>
                    <a:pt x="146286" y="1817843"/>
                  </a:lnTo>
                  <a:lnTo>
                    <a:pt x="125469" y="1777315"/>
                  </a:lnTo>
                  <a:lnTo>
                    <a:pt x="106121" y="1735937"/>
                  </a:lnTo>
                  <a:lnTo>
                    <a:pt x="88275" y="1693742"/>
                  </a:lnTo>
                  <a:lnTo>
                    <a:pt x="71966" y="1650765"/>
                  </a:lnTo>
                  <a:lnTo>
                    <a:pt x="57228" y="1607041"/>
                  </a:lnTo>
                  <a:lnTo>
                    <a:pt x="44095" y="1562603"/>
                  </a:lnTo>
                  <a:lnTo>
                    <a:pt x="32602" y="1517485"/>
                  </a:lnTo>
                  <a:lnTo>
                    <a:pt x="22783" y="1471723"/>
                  </a:lnTo>
                  <a:lnTo>
                    <a:pt x="14672" y="1425350"/>
                  </a:lnTo>
                  <a:lnTo>
                    <a:pt x="8304" y="1378401"/>
                  </a:lnTo>
                  <a:lnTo>
                    <a:pt x="3713" y="1330910"/>
                  </a:lnTo>
                  <a:lnTo>
                    <a:pt x="934" y="1282912"/>
                  </a:lnTo>
                  <a:lnTo>
                    <a:pt x="0" y="1234439"/>
                  </a:lnTo>
                  <a:lnTo>
                    <a:pt x="934" y="1185967"/>
                  </a:lnTo>
                  <a:lnTo>
                    <a:pt x="3713" y="1137969"/>
                  </a:lnTo>
                  <a:lnTo>
                    <a:pt x="8304" y="1090478"/>
                  </a:lnTo>
                  <a:lnTo>
                    <a:pt x="14672" y="1043529"/>
                  </a:lnTo>
                  <a:lnTo>
                    <a:pt x="22783" y="997156"/>
                  </a:lnTo>
                  <a:lnTo>
                    <a:pt x="32602" y="951394"/>
                  </a:lnTo>
                  <a:lnTo>
                    <a:pt x="44095" y="906276"/>
                  </a:lnTo>
                  <a:lnTo>
                    <a:pt x="57228" y="861838"/>
                  </a:lnTo>
                  <a:lnTo>
                    <a:pt x="71966" y="818114"/>
                  </a:lnTo>
                  <a:lnTo>
                    <a:pt x="88275" y="775137"/>
                  </a:lnTo>
                  <a:lnTo>
                    <a:pt x="106121" y="732942"/>
                  </a:lnTo>
                  <a:lnTo>
                    <a:pt x="125469" y="691564"/>
                  </a:lnTo>
                  <a:lnTo>
                    <a:pt x="146286" y="651036"/>
                  </a:lnTo>
                  <a:lnTo>
                    <a:pt x="168537" y="611394"/>
                  </a:lnTo>
                  <a:lnTo>
                    <a:pt x="192187" y="572671"/>
                  </a:lnTo>
                  <a:lnTo>
                    <a:pt x="217202" y="534901"/>
                  </a:lnTo>
                  <a:lnTo>
                    <a:pt x="243549" y="498120"/>
                  </a:lnTo>
                  <a:lnTo>
                    <a:pt x="271192" y="462360"/>
                  </a:lnTo>
                  <a:lnTo>
                    <a:pt x="300098" y="427657"/>
                  </a:lnTo>
                  <a:lnTo>
                    <a:pt x="330231" y="394045"/>
                  </a:lnTo>
                  <a:lnTo>
                    <a:pt x="361559" y="361559"/>
                  </a:lnTo>
                  <a:lnTo>
                    <a:pt x="394045" y="330231"/>
                  </a:lnTo>
                  <a:lnTo>
                    <a:pt x="427657" y="300098"/>
                  </a:lnTo>
                  <a:lnTo>
                    <a:pt x="462360" y="271192"/>
                  </a:lnTo>
                  <a:lnTo>
                    <a:pt x="498120" y="243549"/>
                  </a:lnTo>
                  <a:lnTo>
                    <a:pt x="534901" y="217202"/>
                  </a:lnTo>
                  <a:lnTo>
                    <a:pt x="572671" y="192187"/>
                  </a:lnTo>
                  <a:lnTo>
                    <a:pt x="611394" y="168537"/>
                  </a:lnTo>
                  <a:lnTo>
                    <a:pt x="651036" y="146286"/>
                  </a:lnTo>
                  <a:lnTo>
                    <a:pt x="691564" y="125469"/>
                  </a:lnTo>
                  <a:lnTo>
                    <a:pt x="732942" y="106121"/>
                  </a:lnTo>
                  <a:lnTo>
                    <a:pt x="775137" y="88275"/>
                  </a:lnTo>
                  <a:lnTo>
                    <a:pt x="818114" y="71966"/>
                  </a:lnTo>
                  <a:lnTo>
                    <a:pt x="861838" y="57228"/>
                  </a:lnTo>
                  <a:lnTo>
                    <a:pt x="906276" y="44095"/>
                  </a:lnTo>
                  <a:lnTo>
                    <a:pt x="951394" y="32602"/>
                  </a:lnTo>
                  <a:lnTo>
                    <a:pt x="997156" y="22783"/>
                  </a:lnTo>
                  <a:lnTo>
                    <a:pt x="1043529" y="14672"/>
                  </a:lnTo>
                  <a:lnTo>
                    <a:pt x="1090478" y="8304"/>
                  </a:lnTo>
                  <a:lnTo>
                    <a:pt x="1137969" y="3713"/>
                  </a:lnTo>
                  <a:lnTo>
                    <a:pt x="1185967" y="934"/>
                  </a:lnTo>
                  <a:lnTo>
                    <a:pt x="1234439" y="0"/>
                  </a:lnTo>
                  <a:lnTo>
                    <a:pt x="1283439" y="971"/>
                  </a:lnTo>
                  <a:lnTo>
                    <a:pt x="1332186" y="3873"/>
                  </a:lnTo>
                  <a:lnTo>
                    <a:pt x="1380628" y="8682"/>
                  </a:lnTo>
                  <a:lnTo>
                    <a:pt x="1428714" y="15377"/>
                  </a:lnTo>
                  <a:lnTo>
                    <a:pt x="1476391" y="23938"/>
                  </a:lnTo>
                  <a:lnTo>
                    <a:pt x="1523608" y="34342"/>
                  </a:lnTo>
                  <a:lnTo>
                    <a:pt x="1570314" y="46569"/>
                  </a:lnTo>
                  <a:lnTo>
                    <a:pt x="1616455" y="60596"/>
                  </a:lnTo>
                  <a:lnTo>
                    <a:pt x="1661981" y="76402"/>
                  </a:lnTo>
                  <a:lnTo>
                    <a:pt x="1706839" y="93966"/>
                  </a:lnTo>
                  <a:lnTo>
                    <a:pt x="1750978" y="113266"/>
                  </a:lnTo>
                  <a:lnTo>
                    <a:pt x="1794347" y="134281"/>
                  </a:lnTo>
                  <a:lnTo>
                    <a:pt x="1836892" y="156989"/>
                  </a:lnTo>
                  <a:lnTo>
                    <a:pt x="1878563" y="181369"/>
                  </a:lnTo>
                  <a:lnTo>
                    <a:pt x="1919308" y="207400"/>
                  </a:lnTo>
                  <a:lnTo>
                    <a:pt x="1959074" y="235060"/>
                  </a:lnTo>
                  <a:lnTo>
                    <a:pt x="1997810" y="264327"/>
                  </a:lnTo>
                  <a:lnTo>
                    <a:pt x="2035464" y="295180"/>
                  </a:lnTo>
                  <a:lnTo>
                    <a:pt x="2071985" y="327598"/>
                  </a:lnTo>
                  <a:lnTo>
                    <a:pt x="2107320" y="361559"/>
                  </a:lnTo>
                  <a:lnTo>
                    <a:pt x="2141281" y="396894"/>
                  </a:lnTo>
                  <a:lnTo>
                    <a:pt x="2173699" y="433415"/>
                  </a:lnTo>
                  <a:lnTo>
                    <a:pt x="2204552" y="471069"/>
                  </a:lnTo>
                  <a:lnTo>
                    <a:pt x="2233820" y="509805"/>
                  </a:lnTo>
                  <a:lnTo>
                    <a:pt x="2261479" y="549572"/>
                  </a:lnTo>
                  <a:lnTo>
                    <a:pt x="2287510" y="590316"/>
                  </a:lnTo>
                  <a:lnTo>
                    <a:pt x="2311890" y="631987"/>
                  </a:lnTo>
                  <a:lnTo>
                    <a:pt x="2334598" y="674532"/>
                  </a:lnTo>
                  <a:lnTo>
                    <a:pt x="2355613" y="717901"/>
                  </a:lnTo>
                  <a:lnTo>
                    <a:pt x="2374913" y="762040"/>
                  </a:lnTo>
                  <a:lnTo>
                    <a:pt x="2392477" y="806898"/>
                  </a:lnTo>
                  <a:lnTo>
                    <a:pt x="2408283" y="852424"/>
                  </a:lnTo>
                  <a:lnTo>
                    <a:pt x="2422310" y="898565"/>
                  </a:lnTo>
                  <a:lnTo>
                    <a:pt x="2434537" y="945271"/>
                  </a:lnTo>
                  <a:lnTo>
                    <a:pt x="2444941" y="992488"/>
                  </a:lnTo>
                  <a:lnTo>
                    <a:pt x="2453502" y="1040165"/>
                  </a:lnTo>
                  <a:lnTo>
                    <a:pt x="2460197" y="1088251"/>
                  </a:lnTo>
                  <a:lnTo>
                    <a:pt x="2465006" y="1136693"/>
                  </a:lnTo>
                  <a:lnTo>
                    <a:pt x="2467908" y="1185440"/>
                  </a:lnTo>
                  <a:lnTo>
                    <a:pt x="2468879" y="1234439"/>
                  </a:lnTo>
                  <a:lnTo>
                    <a:pt x="2467945" y="1282912"/>
                  </a:lnTo>
                  <a:lnTo>
                    <a:pt x="2465166" y="1330910"/>
                  </a:lnTo>
                  <a:lnTo>
                    <a:pt x="2460575" y="1378401"/>
                  </a:lnTo>
                  <a:lnTo>
                    <a:pt x="2454207" y="1425350"/>
                  </a:lnTo>
                  <a:lnTo>
                    <a:pt x="2446096" y="1471723"/>
                  </a:lnTo>
                  <a:lnTo>
                    <a:pt x="2436277" y="1517485"/>
                  </a:lnTo>
                  <a:lnTo>
                    <a:pt x="2424784" y="1562603"/>
                  </a:lnTo>
                  <a:lnTo>
                    <a:pt x="2411651" y="1607041"/>
                  </a:lnTo>
                  <a:lnTo>
                    <a:pt x="2396913" y="1650765"/>
                  </a:lnTo>
                  <a:lnTo>
                    <a:pt x="2380604" y="1693742"/>
                  </a:lnTo>
                  <a:lnTo>
                    <a:pt x="2362758" y="1735937"/>
                  </a:lnTo>
                  <a:lnTo>
                    <a:pt x="2343410" y="1777315"/>
                  </a:lnTo>
                  <a:lnTo>
                    <a:pt x="2322593" y="1817843"/>
                  </a:lnTo>
                  <a:lnTo>
                    <a:pt x="2300342" y="1857485"/>
                  </a:lnTo>
                  <a:lnTo>
                    <a:pt x="2276692" y="1896208"/>
                  </a:lnTo>
                  <a:lnTo>
                    <a:pt x="2251677" y="1933978"/>
                  </a:lnTo>
                  <a:lnTo>
                    <a:pt x="2225330" y="1970759"/>
                  </a:lnTo>
                  <a:lnTo>
                    <a:pt x="2197687" y="2006519"/>
                  </a:lnTo>
                  <a:lnTo>
                    <a:pt x="2168781" y="2041222"/>
                  </a:lnTo>
                  <a:lnTo>
                    <a:pt x="2138648" y="2074834"/>
                  </a:lnTo>
                  <a:lnTo>
                    <a:pt x="2107320" y="2107320"/>
                  </a:lnTo>
                  <a:lnTo>
                    <a:pt x="2074834" y="2138648"/>
                  </a:lnTo>
                  <a:lnTo>
                    <a:pt x="2041222" y="2168781"/>
                  </a:lnTo>
                  <a:lnTo>
                    <a:pt x="2006519" y="2197687"/>
                  </a:lnTo>
                  <a:lnTo>
                    <a:pt x="1970759" y="2225330"/>
                  </a:lnTo>
                  <a:lnTo>
                    <a:pt x="1933978" y="2251677"/>
                  </a:lnTo>
                  <a:lnTo>
                    <a:pt x="1896208" y="2276692"/>
                  </a:lnTo>
                  <a:lnTo>
                    <a:pt x="1857485" y="2300342"/>
                  </a:lnTo>
                  <a:lnTo>
                    <a:pt x="1817843" y="2322593"/>
                  </a:lnTo>
                  <a:lnTo>
                    <a:pt x="1777315" y="2343410"/>
                  </a:lnTo>
                  <a:lnTo>
                    <a:pt x="1735937" y="2362758"/>
                  </a:lnTo>
                  <a:lnTo>
                    <a:pt x="1693742" y="2380604"/>
                  </a:lnTo>
                  <a:lnTo>
                    <a:pt x="1650765" y="2396913"/>
                  </a:lnTo>
                  <a:lnTo>
                    <a:pt x="1607041" y="2411651"/>
                  </a:lnTo>
                  <a:lnTo>
                    <a:pt x="1562603" y="2424784"/>
                  </a:lnTo>
                  <a:lnTo>
                    <a:pt x="1517485" y="2436277"/>
                  </a:lnTo>
                  <a:lnTo>
                    <a:pt x="1471723" y="2446096"/>
                  </a:lnTo>
                  <a:lnTo>
                    <a:pt x="1425350" y="2454207"/>
                  </a:lnTo>
                  <a:lnTo>
                    <a:pt x="1378401" y="2460575"/>
                  </a:lnTo>
                  <a:lnTo>
                    <a:pt x="1330910" y="2465166"/>
                  </a:lnTo>
                  <a:lnTo>
                    <a:pt x="1282912" y="2467945"/>
                  </a:lnTo>
                  <a:lnTo>
                    <a:pt x="1234439" y="2468879"/>
                  </a:lnTo>
                  <a:close/>
                </a:path>
              </a:pathLst>
            </a:custGeom>
            <a:solidFill>
              <a:srgbClr val="465A68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Анаэробная</a:t>
            </a:r>
            <a:r>
              <a:rPr dirty="0" spc="-120"/>
              <a:t> </a:t>
            </a:r>
            <a:r>
              <a:rPr dirty="0" spc="-20"/>
              <a:t>хирургическая</a:t>
            </a:r>
            <a:r>
              <a:rPr dirty="0" spc="-114"/>
              <a:t> </a:t>
            </a:r>
            <a:r>
              <a:rPr dirty="0" spc="-10"/>
              <a:t>инфекция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7887" y="1070864"/>
            <a:ext cx="989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Определение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8040" y="1705864"/>
            <a:ext cx="10356215" cy="2143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71880" indent="150495">
              <a:lnSpc>
                <a:spcPct val="100000"/>
              </a:lnSpc>
              <a:spcBef>
                <a:spcPts val="100"/>
              </a:spcBef>
              <a:buChar char="•"/>
              <a:tabLst>
                <a:tab pos="163195" algn="l"/>
              </a:tabLst>
            </a:pP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Хирургическая</a:t>
            </a:r>
            <a:r>
              <a:rPr dirty="0" sz="19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инфекция,</a:t>
            </a:r>
            <a:r>
              <a:rPr dirty="0" sz="19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вызываемая</a:t>
            </a:r>
            <a:r>
              <a:rPr dirty="0" sz="19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микроорганизмами,</a:t>
            </a:r>
            <a:r>
              <a:rPr dirty="0" sz="19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жизнедеятельность</a:t>
            </a:r>
            <a:r>
              <a:rPr dirty="0" sz="19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и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размножение</a:t>
            </a:r>
            <a:r>
              <a:rPr dirty="0" sz="1900" spc="-10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которых</a:t>
            </a:r>
            <a:r>
              <a:rPr dirty="0" sz="1900" spc="-10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возможны</a:t>
            </a:r>
            <a:r>
              <a:rPr dirty="0" sz="1900" spc="-10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при</a:t>
            </a:r>
            <a:r>
              <a:rPr dirty="0" sz="1900" spc="-10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отсутствии</a:t>
            </a:r>
            <a:r>
              <a:rPr dirty="0" sz="1900" spc="-10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кислорода.</a:t>
            </a:r>
            <a:endParaRPr sz="1900">
              <a:latin typeface="Arial"/>
              <a:cs typeface="Arial"/>
            </a:endParaRPr>
          </a:p>
          <a:p>
            <a:pPr marL="163195" indent="-150495">
              <a:lnSpc>
                <a:spcPct val="100000"/>
              </a:lnSpc>
              <a:spcBef>
                <a:spcPts val="1000"/>
              </a:spcBef>
              <a:buChar char="•"/>
              <a:tabLst>
                <a:tab pos="163195" algn="l"/>
              </a:tabLst>
            </a:pPr>
            <a:r>
              <a:rPr dirty="0" sz="1900" spc="-25">
                <a:solidFill>
                  <a:srgbClr val="262B2F"/>
                </a:solidFill>
                <a:latin typeface="Arial"/>
                <a:cs typeface="Arial"/>
              </a:rPr>
              <a:t>Развивается</a:t>
            </a:r>
            <a:r>
              <a:rPr dirty="0" sz="1900" spc="-8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чаще</a:t>
            </a:r>
            <a:r>
              <a:rPr dirty="0" sz="1900" spc="-8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всего</a:t>
            </a:r>
            <a:r>
              <a:rPr dirty="0" sz="1900" spc="-8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при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ранениях</a:t>
            </a:r>
            <a:r>
              <a:rPr dirty="0" sz="1900" spc="-8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конечностей,</a:t>
            </a:r>
            <a:r>
              <a:rPr dirty="0" sz="1900" spc="-8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особенно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нижних.</a:t>
            </a:r>
            <a:endParaRPr sz="1900">
              <a:latin typeface="Arial"/>
              <a:cs typeface="Arial"/>
            </a:endParaRPr>
          </a:p>
          <a:p>
            <a:pPr marL="12700" marR="5080" indent="150495">
              <a:lnSpc>
                <a:spcPct val="100000"/>
              </a:lnSpc>
              <a:spcBef>
                <a:spcPts val="1000"/>
              </a:spcBef>
              <a:buChar char="•"/>
              <a:tabLst>
                <a:tab pos="163195" algn="l"/>
              </a:tabLst>
            </a:pP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Факторы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риска: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нарушения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кровообращения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наличие</a:t>
            </a:r>
            <a:r>
              <a:rPr dirty="0" sz="1900" spc="-7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мышечных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массивов,</a:t>
            </a:r>
            <a:r>
              <a:rPr dirty="0" sz="19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являющихся </a:t>
            </a:r>
            <a:r>
              <a:rPr dirty="0" sz="1900" spc="-25">
                <a:solidFill>
                  <a:srgbClr val="262B2F"/>
                </a:solidFill>
                <a:latin typeface="Arial"/>
                <a:cs typeface="Arial"/>
              </a:rPr>
              <a:t>питательной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средой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для</a:t>
            </a:r>
            <a:r>
              <a:rPr dirty="0" sz="19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возбудителей.</a:t>
            </a:r>
            <a:endParaRPr sz="1900">
              <a:latin typeface="Arial"/>
              <a:cs typeface="Arial"/>
            </a:endParaRPr>
          </a:p>
          <a:p>
            <a:pPr marL="163195" indent="-150495">
              <a:lnSpc>
                <a:spcPct val="100000"/>
              </a:lnSpc>
              <a:spcBef>
                <a:spcPts val="1000"/>
              </a:spcBef>
              <a:buChar char="•"/>
              <a:tabLst>
                <a:tab pos="163195" algn="l"/>
              </a:tabLst>
            </a:pPr>
            <a:r>
              <a:rPr dirty="0" sz="1900" spc="-25">
                <a:solidFill>
                  <a:srgbClr val="262B2F"/>
                </a:solidFill>
                <a:latin typeface="Arial"/>
                <a:cs typeface="Arial"/>
              </a:rPr>
              <a:t>Газовая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гангрена</a:t>
            </a:r>
            <a:r>
              <a:rPr dirty="0" sz="19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вызывается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спорообразующими</a:t>
            </a:r>
            <a:r>
              <a:rPr dirty="0" sz="19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анаэробными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микроорганизмами.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12179300" cy="6858000"/>
            <a:chOff x="-1" y="0"/>
            <a:chExt cx="121793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79300" cy="65095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1" y="0"/>
              <a:ext cx="12179300" cy="6446520"/>
            </a:xfrm>
            <a:custGeom>
              <a:avLst/>
              <a:gdLst/>
              <a:ahLst/>
              <a:cxnLst/>
              <a:rect l="l" t="t" r="r" b="b"/>
              <a:pathLst>
                <a:path w="12179300" h="6446520">
                  <a:moveTo>
                    <a:pt x="12179301" y="6446524"/>
                  </a:moveTo>
                  <a:lnTo>
                    <a:pt x="1" y="6446524"/>
                  </a:lnTo>
                  <a:lnTo>
                    <a:pt x="0" y="0"/>
                  </a:lnTo>
                  <a:lnTo>
                    <a:pt x="12179301" y="0"/>
                  </a:lnTo>
                  <a:lnTo>
                    <a:pt x="12179301" y="6446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6304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46685" cy="6858000"/>
            </a:xfrm>
            <a:custGeom>
              <a:avLst/>
              <a:gdLst/>
              <a:ahLst/>
              <a:cxnLst/>
              <a:rect l="l" t="t" r="r" b="b"/>
              <a:pathLst>
                <a:path w="146685" h="6858000">
                  <a:moveTo>
                    <a:pt x="146303" y="6857999"/>
                  </a:moveTo>
                  <a:lnTo>
                    <a:pt x="0" y="6857999"/>
                  </a:lnTo>
                  <a:lnTo>
                    <a:pt x="0" y="0"/>
                  </a:lnTo>
                  <a:lnTo>
                    <a:pt x="146303" y="0"/>
                  </a:lnTo>
                  <a:lnTo>
                    <a:pt x="146303" y="6857999"/>
                  </a:lnTo>
                  <a:close/>
                </a:path>
              </a:pathLst>
            </a:custGeom>
            <a:solidFill>
              <a:srgbClr val="30797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Газовая</a:t>
            </a:r>
            <a:r>
              <a:rPr dirty="0" spc="-165"/>
              <a:t> </a:t>
            </a:r>
            <a:r>
              <a:rPr dirty="0" spc="-10"/>
              <a:t>гангрена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673" y="1070864"/>
            <a:ext cx="2355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5F6A70"/>
                </a:solidFill>
                <a:latin typeface="Arial"/>
                <a:cs typeface="Arial"/>
              </a:rPr>
              <a:t>Возбудители</a:t>
            </a:r>
            <a:r>
              <a:rPr dirty="0" sz="1200" spc="-15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условия</a:t>
            </a: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 развития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5800" y="1491760"/>
            <a:ext cx="153670" cy="1954530"/>
            <a:chOff x="645800" y="1491760"/>
            <a:chExt cx="153670" cy="19545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800" y="1491760"/>
              <a:ext cx="153152" cy="19545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85799" y="1508759"/>
              <a:ext cx="73660" cy="1874520"/>
            </a:xfrm>
            <a:custGeom>
              <a:avLst/>
              <a:gdLst/>
              <a:ahLst/>
              <a:cxnLst/>
              <a:rect l="l" t="t" r="r" b="b"/>
              <a:pathLst>
                <a:path w="73659" h="1874520">
                  <a:moveTo>
                    <a:pt x="73151" y="1874518"/>
                  </a:moveTo>
                  <a:lnTo>
                    <a:pt x="0" y="1874518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874518"/>
                  </a:lnTo>
                  <a:close/>
                </a:path>
              </a:pathLst>
            </a:custGeom>
            <a:solidFill>
              <a:srgbClr val="30797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32037" y="1603503"/>
            <a:ext cx="142240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Возбудители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73157" y="1486997"/>
            <a:ext cx="5347335" cy="1964055"/>
            <a:chOff x="6173157" y="1486997"/>
            <a:chExt cx="5347335" cy="196405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3157" y="1486997"/>
              <a:ext cx="5347325" cy="19640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217919" y="1508759"/>
              <a:ext cx="5257800" cy="1874520"/>
            </a:xfrm>
            <a:custGeom>
              <a:avLst/>
              <a:gdLst/>
              <a:ahLst/>
              <a:cxnLst/>
              <a:rect l="l" t="t" r="r" b="b"/>
              <a:pathLst>
                <a:path w="5257800" h="1874520">
                  <a:moveTo>
                    <a:pt x="4945373" y="1874518"/>
                  </a:moveTo>
                  <a:lnTo>
                    <a:pt x="312425" y="1874518"/>
                  </a:lnTo>
                  <a:lnTo>
                    <a:pt x="266258" y="1871131"/>
                  </a:lnTo>
                  <a:lnTo>
                    <a:pt x="222193" y="1861291"/>
                  </a:lnTo>
                  <a:lnTo>
                    <a:pt x="180715" y="1845481"/>
                  </a:lnTo>
                  <a:lnTo>
                    <a:pt x="142306" y="1824185"/>
                  </a:lnTo>
                  <a:lnTo>
                    <a:pt x="107451" y="1797886"/>
                  </a:lnTo>
                  <a:lnTo>
                    <a:pt x="76632" y="1767067"/>
                  </a:lnTo>
                  <a:lnTo>
                    <a:pt x="50333" y="1732212"/>
                  </a:lnTo>
                  <a:lnTo>
                    <a:pt x="29037" y="1693803"/>
                  </a:lnTo>
                  <a:lnTo>
                    <a:pt x="13227" y="1652325"/>
                  </a:lnTo>
                  <a:lnTo>
                    <a:pt x="3387" y="1608261"/>
                  </a:lnTo>
                  <a:lnTo>
                    <a:pt x="0" y="1562092"/>
                  </a:lnTo>
                  <a:lnTo>
                    <a:pt x="0" y="312426"/>
                  </a:lnTo>
                  <a:lnTo>
                    <a:pt x="3387" y="266258"/>
                  </a:lnTo>
                  <a:lnTo>
                    <a:pt x="13227" y="222193"/>
                  </a:lnTo>
                  <a:lnTo>
                    <a:pt x="29037" y="180715"/>
                  </a:lnTo>
                  <a:lnTo>
                    <a:pt x="50333" y="142306"/>
                  </a:lnTo>
                  <a:lnTo>
                    <a:pt x="76632" y="107451"/>
                  </a:lnTo>
                  <a:lnTo>
                    <a:pt x="107451" y="76632"/>
                  </a:lnTo>
                  <a:lnTo>
                    <a:pt x="142306" y="50333"/>
                  </a:lnTo>
                  <a:lnTo>
                    <a:pt x="180715" y="29037"/>
                  </a:lnTo>
                  <a:lnTo>
                    <a:pt x="222193" y="13227"/>
                  </a:lnTo>
                  <a:lnTo>
                    <a:pt x="266258" y="3387"/>
                  </a:lnTo>
                  <a:lnTo>
                    <a:pt x="312425" y="0"/>
                  </a:lnTo>
                  <a:lnTo>
                    <a:pt x="4945373" y="0"/>
                  </a:lnTo>
                  <a:lnTo>
                    <a:pt x="4994543" y="3892"/>
                  </a:lnTo>
                  <a:lnTo>
                    <a:pt x="5042058" y="15336"/>
                  </a:lnTo>
                  <a:lnTo>
                    <a:pt x="5087081" y="33985"/>
                  </a:lnTo>
                  <a:lnTo>
                    <a:pt x="5128772" y="59491"/>
                  </a:lnTo>
                  <a:lnTo>
                    <a:pt x="5166292" y="91507"/>
                  </a:lnTo>
                  <a:lnTo>
                    <a:pt x="5198308" y="129027"/>
                  </a:lnTo>
                  <a:lnTo>
                    <a:pt x="5223814" y="170718"/>
                  </a:lnTo>
                  <a:lnTo>
                    <a:pt x="5242463" y="215741"/>
                  </a:lnTo>
                  <a:lnTo>
                    <a:pt x="5253907" y="263256"/>
                  </a:lnTo>
                  <a:lnTo>
                    <a:pt x="5257799" y="312426"/>
                  </a:lnTo>
                  <a:lnTo>
                    <a:pt x="5257799" y="1562092"/>
                  </a:lnTo>
                  <a:lnTo>
                    <a:pt x="5254412" y="1608261"/>
                  </a:lnTo>
                  <a:lnTo>
                    <a:pt x="5244572" y="1652325"/>
                  </a:lnTo>
                  <a:lnTo>
                    <a:pt x="5228762" y="1693803"/>
                  </a:lnTo>
                  <a:lnTo>
                    <a:pt x="5207466" y="1732212"/>
                  </a:lnTo>
                  <a:lnTo>
                    <a:pt x="5181167" y="1767067"/>
                  </a:lnTo>
                  <a:lnTo>
                    <a:pt x="5150348" y="1797886"/>
                  </a:lnTo>
                  <a:lnTo>
                    <a:pt x="5115493" y="1824185"/>
                  </a:lnTo>
                  <a:lnTo>
                    <a:pt x="5077084" y="1845481"/>
                  </a:lnTo>
                  <a:lnTo>
                    <a:pt x="5035606" y="1861291"/>
                  </a:lnTo>
                  <a:lnTo>
                    <a:pt x="4991541" y="1871131"/>
                  </a:lnTo>
                  <a:lnTo>
                    <a:pt x="4945373" y="1874518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217919" y="1508759"/>
              <a:ext cx="5257800" cy="1874520"/>
            </a:xfrm>
            <a:custGeom>
              <a:avLst/>
              <a:gdLst/>
              <a:ahLst/>
              <a:cxnLst/>
              <a:rect l="l" t="t" r="r" b="b"/>
              <a:pathLst>
                <a:path w="5257800" h="1874520">
                  <a:moveTo>
                    <a:pt x="0" y="312426"/>
                  </a:moveTo>
                  <a:lnTo>
                    <a:pt x="3387" y="266258"/>
                  </a:lnTo>
                  <a:lnTo>
                    <a:pt x="13227" y="222193"/>
                  </a:lnTo>
                  <a:lnTo>
                    <a:pt x="29037" y="180715"/>
                  </a:lnTo>
                  <a:lnTo>
                    <a:pt x="50333" y="142306"/>
                  </a:lnTo>
                  <a:lnTo>
                    <a:pt x="76632" y="107451"/>
                  </a:lnTo>
                  <a:lnTo>
                    <a:pt x="107451" y="76632"/>
                  </a:lnTo>
                  <a:lnTo>
                    <a:pt x="142306" y="50333"/>
                  </a:lnTo>
                  <a:lnTo>
                    <a:pt x="180715" y="29037"/>
                  </a:lnTo>
                  <a:lnTo>
                    <a:pt x="222193" y="13227"/>
                  </a:lnTo>
                  <a:lnTo>
                    <a:pt x="266258" y="3387"/>
                  </a:lnTo>
                  <a:lnTo>
                    <a:pt x="312425" y="0"/>
                  </a:lnTo>
                  <a:lnTo>
                    <a:pt x="4945373" y="0"/>
                  </a:lnTo>
                  <a:lnTo>
                    <a:pt x="4994543" y="3892"/>
                  </a:lnTo>
                  <a:lnTo>
                    <a:pt x="5042058" y="15336"/>
                  </a:lnTo>
                  <a:lnTo>
                    <a:pt x="5087081" y="33985"/>
                  </a:lnTo>
                  <a:lnTo>
                    <a:pt x="5128772" y="59491"/>
                  </a:lnTo>
                  <a:lnTo>
                    <a:pt x="5166292" y="91507"/>
                  </a:lnTo>
                  <a:lnTo>
                    <a:pt x="5198308" y="129027"/>
                  </a:lnTo>
                  <a:lnTo>
                    <a:pt x="5223814" y="170718"/>
                  </a:lnTo>
                  <a:lnTo>
                    <a:pt x="5242463" y="215741"/>
                  </a:lnTo>
                  <a:lnTo>
                    <a:pt x="5253907" y="263256"/>
                  </a:lnTo>
                  <a:lnTo>
                    <a:pt x="5257799" y="312426"/>
                  </a:lnTo>
                  <a:lnTo>
                    <a:pt x="5257799" y="1562092"/>
                  </a:lnTo>
                  <a:lnTo>
                    <a:pt x="5254412" y="1608261"/>
                  </a:lnTo>
                  <a:lnTo>
                    <a:pt x="5244572" y="1652325"/>
                  </a:lnTo>
                  <a:lnTo>
                    <a:pt x="5228762" y="1693803"/>
                  </a:lnTo>
                  <a:lnTo>
                    <a:pt x="5207466" y="1732212"/>
                  </a:lnTo>
                  <a:lnTo>
                    <a:pt x="5181167" y="1767067"/>
                  </a:lnTo>
                  <a:lnTo>
                    <a:pt x="5150348" y="1797886"/>
                  </a:lnTo>
                  <a:lnTo>
                    <a:pt x="5115493" y="1824185"/>
                  </a:lnTo>
                  <a:lnTo>
                    <a:pt x="5077084" y="1845481"/>
                  </a:lnTo>
                  <a:lnTo>
                    <a:pt x="5035606" y="1861291"/>
                  </a:lnTo>
                  <a:lnTo>
                    <a:pt x="4991541" y="1871131"/>
                  </a:lnTo>
                  <a:lnTo>
                    <a:pt x="4945373" y="1874518"/>
                  </a:lnTo>
                  <a:lnTo>
                    <a:pt x="312425" y="1874518"/>
                  </a:lnTo>
                  <a:lnTo>
                    <a:pt x="266258" y="1871131"/>
                  </a:lnTo>
                  <a:lnTo>
                    <a:pt x="222193" y="1861291"/>
                  </a:lnTo>
                  <a:lnTo>
                    <a:pt x="180715" y="1845481"/>
                  </a:lnTo>
                  <a:lnTo>
                    <a:pt x="142306" y="1824185"/>
                  </a:lnTo>
                  <a:lnTo>
                    <a:pt x="107451" y="1797886"/>
                  </a:lnTo>
                  <a:lnTo>
                    <a:pt x="76632" y="1767067"/>
                  </a:lnTo>
                  <a:lnTo>
                    <a:pt x="50333" y="1732212"/>
                  </a:lnTo>
                  <a:lnTo>
                    <a:pt x="29037" y="1693803"/>
                  </a:lnTo>
                  <a:lnTo>
                    <a:pt x="13227" y="1652325"/>
                  </a:lnTo>
                  <a:lnTo>
                    <a:pt x="3387" y="1608261"/>
                  </a:lnTo>
                  <a:lnTo>
                    <a:pt x="0" y="1562092"/>
                  </a:lnTo>
                  <a:lnTo>
                    <a:pt x="0" y="312426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7920" y="1491760"/>
              <a:ext cx="153152" cy="195451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217919" y="1508759"/>
              <a:ext cx="73660" cy="1874520"/>
            </a:xfrm>
            <a:custGeom>
              <a:avLst/>
              <a:gdLst/>
              <a:ahLst/>
              <a:cxnLst/>
              <a:rect l="l" t="t" r="r" b="b"/>
              <a:pathLst>
                <a:path w="73660" h="1874520">
                  <a:moveTo>
                    <a:pt x="73151" y="1874518"/>
                  </a:moveTo>
                  <a:lnTo>
                    <a:pt x="0" y="1874518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874518"/>
                  </a:lnTo>
                  <a:close/>
                </a:path>
              </a:pathLst>
            </a:custGeom>
            <a:solidFill>
              <a:srgbClr val="AD4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519545" y="1708403"/>
            <a:ext cx="243459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 b="1">
                <a:solidFill>
                  <a:srgbClr val="1F3548"/>
                </a:solidFill>
                <a:latin typeface="Arial"/>
                <a:cs typeface="Arial"/>
              </a:rPr>
              <a:t>Условия</a:t>
            </a:r>
            <a:r>
              <a:rPr dirty="0" sz="1700" spc="-5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b="1">
                <a:solidFill>
                  <a:srgbClr val="1F3548"/>
                </a:solidFill>
                <a:latin typeface="Arial"/>
                <a:cs typeface="Arial"/>
              </a:rPr>
              <a:t>для</a:t>
            </a:r>
            <a:r>
              <a:rPr dirty="0" sz="1700" spc="-5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развития</a:t>
            </a:r>
            <a:endParaRPr sz="1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8825" y="2129071"/>
            <a:ext cx="3918585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7498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latin typeface="Arial"/>
                <a:cs typeface="Arial"/>
              </a:rPr>
              <a:t>Клостридия</a:t>
            </a:r>
            <a:r>
              <a:rPr dirty="0" sz="1300" spc="-6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перфрингенс</a:t>
            </a:r>
            <a:r>
              <a:rPr dirty="0" sz="1300" spc="-65">
                <a:latin typeface="Arial"/>
                <a:cs typeface="Arial"/>
              </a:rPr>
              <a:t> </a:t>
            </a:r>
            <a:r>
              <a:rPr dirty="0" sz="1300">
                <a:latin typeface="Calibri"/>
                <a:cs typeface="Calibri"/>
              </a:rPr>
              <a:t>—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25">
                <a:latin typeface="Arial"/>
                <a:cs typeface="Arial"/>
              </a:rPr>
              <a:t>может</a:t>
            </a:r>
            <a:r>
              <a:rPr dirty="0" sz="1300" spc="-7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вызывать </a:t>
            </a:r>
            <a:r>
              <a:rPr dirty="0" sz="1300" spc="-20">
                <a:latin typeface="Arial"/>
                <a:cs typeface="Arial"/>
              </a:rPr>
              <a:t>газовую</a:t>
            </a:r>
            <a:r>
              <a:rPr dirty="0" sz="1300" spc="-4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гангрену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и</a:t>
            </a:r>
            <a:r>
              <a:rPr dirty="0" sz="1300" spc="-45">
                <a:latin typeface="Arial"/>
                <a:cs typeface="Arial"/>
              </a:rPr>
              <a:t> </a:t>
            </a:r>
            <a:r>
              <a:rPr dirty="0" sz="1300" spc="-20">
                <a:latin typeface="Arial"/>
                <a:cs typeface="Arial"/>
              </a:rPr>
              <a:t>пищевые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отравления</a:t>
            </a:r>
            <a:r>
              <a:rPr dirty="0" sz="1300" spc="-1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 marL="12700" marR="14097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Клостридия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септикум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>
                <a:latin typeface="Calibri"/>
                <a:cs typeface="Calibri"/>
              </a:rPr>
              <a:t>—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25">
                <a:latin typeface="Arial"/>
                <a:cs typeface="Arial"/>
              </a:rPr>
              <a:t>может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20">
                <a:latin typeface="Arial"/>
                <a:cs typeface="Arial"/>
              </a:rPr>
              <a:t>вызывать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газовую гангрену</a:t>
            </a:r>
            <a:r>
              <a:rPr dirty="0" sz="1300" spc="-5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и</a:t>
            </a:r>
            <a:r>
              <a:rPr dirty="0" sz="1300" spc="-50">
                <a:latin typeface="Arial"/>
                <a:cs typeface="Arial"/>
              </a:rPr>
              <a:t> </a:t>
            </a:r>
            <a:r>
              <a:rPr dirty="0" sz="1300" spc="-20">
                <a:latin typeface="Arial"/>
                <a:cs typeface="Arial"/>
              </a:rPr>
              <a:t>тяжёлые</a:t>
            </a:r>
            <a:r>
              <a:rPr dirty="0" sz="1300" spc="-5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инфекции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тканей</a:t>
            </a:r>
            <a:r>
              <a:rPr dirty="0" sz="1300" spc="-1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Клостридия</a:t>
            </a:r>
            <a:r>
              <a:rPr dirty="0" sz="1300" spc="-5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отёчная</a:t>
            </a:r>
            <a:r>
              <a:rPr dirty="0" sz="1300" spc="-55">
                <a:latin typeface="Arial"/>
                <a:cs typeface="Arial"/>
              </a:rPr>
              <a:t> </a:t>
            </a:r>
            <a:r>
              <a:rPr dirty="0" sz="1300">
                <a:latin typeface="Calibri"/>
                <a:cs typeface="Calibri"/>
              </a:rPr>
              <a:t>—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25">
                <a:latin typeface="Arial"/>
                <a:cs typeface="Arial"/>
              </a:rPr>
              <a:t>вызывает</a:t>
            </a:r>
            <a:r>
              <a:rPr dirty="0" sz="1300" spc="-5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злокачественный </a:t>
            </a:r>
            <a:r>
              <a:rPr dirty="0" sz="1300" spc="-20">
                <a:latin typeface="Arial"/>
                <a:cs typeface="Arial"/>
              </a:rPr>
              <a:t>отёк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тканей</a:t>
            </a:r>
            <a:r>
              <a:rPr dirty="0" sz="1300" spc="-1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19545" y="2213355"/>
            <a:ext cx="439864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Глубокие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повреждения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тканей,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наличие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размозженных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и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загрязнённых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ран,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попадание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рану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земли,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наличие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условий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без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доступа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кислорода.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41037" y="3681557"/>
            <a:ext cx="10879455" cy="1644014"/>
            <a:chOff x="641037" y="3681557"/>
            <a:chExt cx="10879455" cy="1644014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1037" y="3681557"/>
              <a:ext cx="10879445" cy="164400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85799" y="3703319"/>
              <a:ext cx="10789920" cy="1554480"/>
            </a:xfrm>
            <a:custGeom>
              <a:avLst/>
              <a:gdLst/>
              <a:ahLst/>
              <a:cxnLst/>
              <a:rect l="l" t="t" r="r" b="b"/>
              <a:pathLst>
                <a:path w="10789920" h="1554479">
                  <a:moveTo>
                    <a:pt x="10530834" y="1554479"/>
                  </a:moveTo>
                  <a:lnTo>
                    <a:pt x="259085" y="1554479"/>
                  </a:lnTo>
                  <a:lnTo>
                    <a:pt x="212514" y="1550305"/>
                  </a:lnTo>
                  <a:lnTo>
                    <a:pt x="168681" y="1538270"/>
                  </a:lnTo>
                  <a:lnTo>
                    <a:pt x="128319" y="1519107"/>
                  </a:lnTo>
                  <a:lnTo>
                    <a:pt x="92159" y="1493546"/>
                  </a:lnTo>
                  <a:lnTo>
                    <a:pt x="60933" y="1462320"/>
                  </a:lnTo>
                  <a:lnTo>
                    <a:pt x="35372" y="1426160"/>
                  </a:lnTo>
                  <a:lnTo>
                    <a:pt x="16209" y="1385798"/>
                  </a:lnTo>
                  <a:lnTo>
                    <a:pt x="4174" y="1341965"/>
                  </a:lnTo>
                  <a:lnTo>
                    <a:pt x="0" y="1295394"/>
                  </a:lnTo>
                  <a:lnTo>
                    <a:pt x="0" y="259084"/>
                  </a:lnTo>
                  <a:lnTo>
                    <a:pt x="4174" y="212514"/>
                  </a:lnTo>
                  <a:lnTo>
                    <a:pt x="16209" y="168681"/>
                  </a:lnTo>
                  <a:lnTo>
                    <a:pt x="35372" y="128319"/>
                  </a:lnTo>
                  <a:lnTo>
                    <a:pt x="60933" y="92159"/>
                  </a:lnTo>
                  <a:lnTo>
                    <a:pt x="92159" y="60933"/>
                  </a:lnTo>
                  <a:lnTo>
                    <a:pt x="128319" y="35372"/>
                  </a:lnTo>
                  <a:lnTo>
                    <a:pt x="168681" y="16209"/>
                  </a:lnTo>
                  <a:lnTo>
                    <a:pt x="212514" y="4174"/>
                  </a:lnTo>
                  <a:lnTo>
                    <a:pt x="259085" y="0"/>
                  </a:lnTo>
                  <a:lnTo>
                    <a:pt x="10530834" y="0"/>
                  </a:lnTo>
                  <a:lnTo>
                    <a:pt x="10581615" y="5024"/>
                  </a:lnTo>
                  <a:lnTo>
                    <a:pt x="10629982" y="19721"/>
                  </a:lnTo>
                  <a:lnTo>
                    <a:pt x="10674575" y="43529"/>
                  </a:lnTo>
                  <a:lnTo>
                    <a:pt x="10714035" y="75884"/>
                  </a:lnTo>
                  <a:lnTo>
                    <a:pt x="10746390" y="115344"/>
                  </a:lnTo>
                  <a:lnTo>
                    <a:pt x="10770198" y="159937"/>
                  </a:lnTo>
                  <a:lnTo>
                    <a:pt x="10784895" y="208304"/>
                  </a:lnTo>
                  <a:lnTo>
                    <a:pt x="10789919" y="259084"/>
                  </a:lnTo>
                  <a:lnTo>
                    <a:pt x="10789919" y="1295394"/>
                  </a:lnTo>
                  <a:lnTo>
                    <a:pt x="10785745" y="1341965"/>
                  </a:lnTo>
                  <a:lnTo>
                    <a:pt x="10773710" y="1385798"/>
                  </a:lnTo>
                  <a:lnTo>
                    <a:pt x="10754547" y="1426160"/>
                  </a:lnTo>
                  <a:lnTo>
                    <a:pt x="10728986" y="1462320"/>
                  </a:lnTo>
                  <a:lnTo>
                    <a:pt x="10697760" y="1493546"/>
                  </a:lnTo>
                  <a:lnTo>
                    <a:pt x="10661600" y="1519107"/>
                  </a:lnTo>
                  <a:lnTo>
                    <a:pt x="10621238" y="1538270"/>
                  </a:lnTo>
                  <a:lnTo>
                    <a:pt x="10577405" y="1550305"/>
                  </a:lnTo>
                  <a:lnTo>
                    <a:pt x="10530834" y="155447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85799" y="3703319"/>
              <a:ext cx="10789920" cy="1554480"/>
            </a:xfrm>
            <a:custGeom>
              <a:avLst/>
              <a:gdLst/>
              <a:ahLst/>
              <a:cxnLst/>
              <a:rect l="l" t="t" r="r" b="b"/>
              <a:pathLst>
                <a:path w="10789920" h="1554479">
                  <a:moveTo>
                    <a:pt x="0" y="259084"/>
                  </a:moveTo>
                  <a:lnTo>
                    <a:pt x="4174" y="212514"/>
                  </a:lnTo>
                  <a:lnTo>
                    <a:pt x="16209" y="168681"/>
                  </a:lnTo>
                  <a:lnTo>
                    <a:pt x="35372" y="128319"/>
                  </a:lnTo>
                  <a:lnTo>
                    <a:pt x="60933" y="92159"/>
                  </a:lnTo>
                  <a:lnTo>
                    <a:pt x="92159" y="60933"/>
                  </a:lnTo>
                  <a:lnTo>
                    <a:pt x="128319" y="35372"/>
                  </a:lnTo>
                  <a:lnTo>
                    <a:pt x="168681" y="16209"/>
                  </a:lnTo>
                  <a:lnTo>
                    <a:pt x="212514" y="4174"/>
                  </a:lnTo>
                  <a:lnTo>
                    <a:pt x="259085" y="0"/>
                  </a:lnTo>
                  <a:lnTo>
                    <a:pt x="10530834" y="0"/>
                  </a:lnTo>
                  <a:lnTo>
                    <a:pt x="10581615" y="5024"/>
                  </a:lnTo>
                  <a:lnTo>
                    <a:pt x="10629982" y="19721"/>
                  </a:lnTo>
                  <a:lnTo>
                    <a:pt x="10674575" y="43529"/>
                  </a:lnTo>
                  <a:lnTo>
                    <a:pt x="10714035" y="75884"/>
                  </a:lnTo>
                  <a:lnTo>
                    <a:pt x="10746390" y="115344"/>
                  </a:lnTo>
                  <a:lnTo>
                    <a:pt x="10770198" y="159937"/>
                  </a:lnTo>
                  <a:lnTo>
                    <a:pt x="10784895" y="208304"/>
                  </a:lnTo>
                  <a:lnTo>
                    <a:pt x="10789919" y="259084"/>
                  </a:lnTo>
                  <a:lnTo>
                    <a:pt x="10789919" y="1295394"/>
                  </a:lnTo>
                  <a:lnTo>
                    <a:pt x="10785745" y="1341965"/>
                  </a:lnTo>
                  <a:lnTo>
                    <a:pt x="10773710" y="1385798"/>
                  </a:lnTo>
                  <a:lnTo>
                    <a:pt x="10754547" y="1426160"/>
                  </a:lnTo>
                  <a:lnTo>
                    <a:pt x="10728986" y="1462320"/>
                  </a:lnTo>
                  <a:lnTo>
                    <a:pt x="10697760" y="1493546"/>
                  </a:lnTo>
                  <a:lnTo>
                    <a:pt x="10661600" y="1519107"/>
                  </a:lnTo>
                  <a:lnTo>
                    <a:pt x="10621238" y="1538270"/>
                  </a:lnTo>
                  <a:lnTo>
                    <a:pt x="10577405" y="1550305"/>
                  </a:lnTo>
                  <a:lnTo>
                    <a:pt x="10530834" y="1554479"/>
                  </a:lnTo>
                  <a:lnTo>
                    <a:pt x="259085" y="1554479"/>
                  </a:lnTo>
                  <a:lnTo>
                    <a:pt x="212514" y="1550305"/>
                  </a:lnTo>
                  <a:lnTo>
                    <a:pt x="168681" y="1538270"/>
                  </a:lnTo>
                  <a:lnTo>
                    <a:pt x="128319" y="1519107"/>
                  </a:lnTo>
                  <a:lnTo>
                    <a:pt x="92159" y="1493546"/>
                  </a:lnTo>
                  <a:lnTo>
                    <a:pt x="60933" y="1462320"/>
                  </a:lnTo>
                  <a:lnTo>
                    <a:pt x="35372" y="1426160"/>
                  </a:lnTo>
                  <a:lnTo>
                    <a:pt x="16209" y="1385798"/>
                  </a:lnTo>
                  <a:lnTo>
                    <a:pt x="4174" y="1341965"/>
                  </a:lnTo>
                  <a:lnTo>
                    <a:pt x="0" y="1295394"/>
                  </a:lnTo>
                  <a:lnTo>
                    <a:pt x="0" y="259084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5800" y="3686319"/>
              <a:ext cx="153152" cy="163448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85799" y="3703319"/>
              <a:ext cx="73660" cy="1554480"/>
            </a:xfrm>
            <a:custGeom>
              <a:avLst/>
              <a:gdLst/>
              <a:ahLst/>
              <a:cxnLst/>
              <a:rect l="l" t="t" r="r" b="b"/>
              <a:pathLst>
                <a:path w="73659" h="1554479">
                  <a:moveTo>
                    <a:pt x="73151" y="1554479"/>
                  </a:moveTo>
                  <a:lnTo>
                    <a:pt x="0" y="155447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554479"/>
                  </a:lnTo>
                  <a:close/>
                </a:path>
              </a:pathLst>
            </a:custGeom>
            <a:solidFill>
              <a:srgbClr val="C493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987425" y="3902964"/>
            <a:ext cx="10059670" cy="1079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Клиническое</a:t>
            </a:r>
            <a:r>
              <a:rPr dirty="0" sz="1700" spc="-9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значение</a:t>
            </a:r>
            <a:endParaRPr sz="1700">
              <a:latin typeface="Arial"/>
              <a:cs typeface="Arial"/>
            </a:endParaRPr>
          </a:p>
          <a:p>
            <a:pPr marL="2583180" marR="5080" indent="-328295">
              <a:lnSpc>
                <a:spcPct val="100000"/>
              </a:lnSpc>
              <a:spcBef>
                <a:spcPts val="1575"/>
              </a:spcBef>
              <a:buChar char="●"/>
              <a:tabLst>
                <a:tab pos="2583180" algn="l"/>
              </a:tabLst>
            </a:pP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Анаэробная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инфекция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вызывает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развитие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газовой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гангрены.газовая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гангрена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быстро 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прогрессирует,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угрожает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жизни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пациента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требует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экстренного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хирургического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вмешательства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и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антибактериальной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терапии.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Формы</a:t>
            </a:r>
            <a:r>
              <a:rPr dirty="0" spc="-120"/>
              <a:t> </a:t>
            </a:r>
            <a:r>
              <a:rPr dirty="0" spc="-10"/>
              <a:t>газовой</a:t>
            </a:r>
            <a:r>
              <a:rPr dirty="0" spc="-120"/>
              <a:t> </a:t>
            </a:r>
            <a:r>
              <a:rPr dirty="0" spc="-10"/>
              <a:t>гангрены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95317" y="1395557"/>
            <a:ext cx="5438775" cy="2009775"/>
            <a:chOff x="595317" y="1395557"/>
            <a:chExt cx="5438775" cy="2009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317" y="1395557"/>
              <a:ext cx="5438765" cy="200976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0080" y="1417319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5029193" y="1920239"/>
                  </a:move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2" y="1890494"/>
                  </a:lnTo>
                  <a:lnTo>
                    <a:pt x="145777" y="1868678"/>
                  </a:lnTo>
                  <a:lnTo>
                    <a:pt x="110072" y="1841737"/>
                  </a:lnTo>
                  <a:lnTo>
                    <a:pt x="78501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2"/>
                  </a:lnTo>
                  <a:lnTo>
                    <a:pt x="51561" y="145777"/>
                  </a:lnTo>
                  <a:lnTo>
                    <a:pt x="78501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2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1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7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8" y="1810167"/>
                  </a:lnTo>
                  <a:lnTo>
                    <a:pt x="5239167" y="1841737"/>
                  </a:lnTo>
                  <a:lnTo>
                    <a:pt x="5203462" y="1868678"/>
                  </a:lnTo>
                  <a:lnTo>
                    <a:pt x="5164117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0080" y="1417319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0" y="320046"/>
                  </a:move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2"/>
                  </a:lnTo>
                  <a:lnTo>
                    <a:pt x="51561" y="145777"/>
                  </a:lnTo>
                  <a:lnTo>
                    <a:pt x="78501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2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1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7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8" y="1810167"/>
                  </a:lnTo>
                  <a:lnTo>
                    <a:pt x="5239167" y="1841737"/>
                  </a:lnTo>
                  <a:lnTo>
                    <a:pt x="5203462" y="1868678"/>
                  </a:lnTo>
                  <a:lnTo>
                    <a:pt x="5164117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2" y="1890494"/>
                  </a:lnTo>
                  <a:lnTo>
                    <a:pt x="145777" y="1868678"/>
                  </a:lnTo>
                  <a:lnTo>
                    <a:pt x="110072" y="1841737"/>
                  </a:lnTo>
                  <a:lnTo>
                    <a:pt x="78501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080" y="1400320"/>
              <a:ext cx="153152" cy="20002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0080" y="1417319"/>
              <a:ext cx="73660" cy="1920239"/>
            </a:xfrm>
            <a:custGeom>
              <a:avLst/>
              <a:gdLst/>
              <a:ahLst/>
              <a:cxnLst/>
              <a:rect l="l" t="t" r="r" b="b"/>
              <a:pathLst>
                <a:path w="73659" h="1920239">
                  <a:moveTo>
                    <a:pt x="73151" y="1920239"/>
                  </a:moveTo>
                  <a:lnTo>
                    <a:pt x="0" y="192023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920239"/>
                  </a:lnTo>
                  <a:close/>
                </a:path>
              </a:pathLst>
            </a:custGeom>
            <a:solidFill>
              <a:srgbClr val="AD4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85673" y="1070864"/>
            <a:ext cx="476948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Четыре</a:t>
            </a:r>
            <a:r>
              <a:rPr dirty="0" sz="1200" spc="-5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варианта</a:t>
            </a:r>
            <a:r>
              <a:rPr dirty="0" sz="1200" spc="-5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течения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Arial"/>
              <a:cs typeface="Arial"/>
            </a:endParaRPr>
          </a:p>
          <a:p>
            <a:pPr marL="268605">
              <a:lnSpc>
                <a:spcPct val="100000"/>
              </a:lnSpc>
            </a:pPr>
            <a:r>
              <a:rPr dirty="0" sz="1700" b="1">
                <a:solidFill>
                  <a:srgbClr val="1F3548"/>
                </a:solidFill>
                <a:latin typeface="Arial"/>
                <a:cs typeface="Arial"/>
              </a:rPr>
              <a:t>1.</a:t>
            </a:r>
            <a:r>
              <a:rPr dirty="0" sz="1700" spc="-2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Эмфизематозная</a:t>
            </a:r>
            <a:endParaRPr sz="1700">
              <a:latin typeface="Arial"/>
              <a:cs typeface="Arial"/>
            </a:endParaRPr>
          </a:p>
          <a:p>
            <a:pPr marL="268605" marR="5080">
              <a:lnSpc>
                <a:spcPct val="100000"/>
              </a:lnSpc>
              <a:spcBef>
                <a:spcPts val="1935"/>
              </a:spcBef>
            </a:pP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Рана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становится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сухой,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появляются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обширные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некрозы.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В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тканях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образуется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газ;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кожа</a:t>
            </a:r>
            <a:r>
              <a:rPr dirty="0" sz="13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бледная,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затем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появляются бурые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пятна.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Усиливается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боль,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возникает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трупный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запах.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27437" y="1395557"/>
            <a:ext cx="5438775" cy="2009775"/>
            <a:chOff x="6127437" y="1395557"/>
            <a:chExt cx="5438775" cy="200977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7437" y="1395557"/>
              <a:ext cx="5438765" cy="20097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72199" y="1417319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5029193" y="1920239"/>
                  </a:move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3" y="1890494"/>
                  </a:lnTo>
                  <a:lnTo>
                    <a:pt x="145777" y="1868678"/>
                  </a:lnTo>
                  <a:lnTo>
                    <a:pt x="110072" y="1841737"/>
                  </a:lnTo>
                  <a:lnTo>
                    <a:pt x="78502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2"/>
                  </a:lnTo>
                  <a:lnTo>
                    <a:pt x="51561" y="145777"/>
                  </a:lnTo>
                  <a:lnTo>
                    <a:pt x="78502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3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2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7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7" y="1810167"/>
                  </a:lnTo>
                  <a:lnTo>
                    <a:pt x="5239167" y="1841737"/>
                  </a:lnTo>
                  <a:lnTo>
                    <a:pt x="5203462" y="1868678"/>
                  </a:lnTo>
                  <a:lnTo>
                    <a:pt x="5164116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172199" y="1417319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0" y="320046"/>
                  </a:move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2"/>
                  </a:lnTo>
                  <a:lnTo>
                    <a:pt x="51561" y="145777"/>
                  </a:lnTo>
                  <a:lnTo>
                    <a:pt x="78502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3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2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7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7" y="1810167"/>
                  </a:lnTo>
                  <a:lnTo>
                    <a:pt x="5239167" y="1841737"/>
                  </a:lnTo>
                  <a:lnTo>
                    <a:pt x="5203462" y="1868678"/>
                  </a:lnTo>
                  <a:lnTo>
                    <a:pt x="5164116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3" y="1890494"/>
                  </a:lnTo>
                  <a:lnTo>
                    <a:pt x="145777" y="1868678"/>
                  </a:lnTo>
                  <a:lnTo>
                    <a:pt x="110072" y="1841737"/>
                  </a:lnTo>
                  <a:lnTo>
                    <a:pt x="78502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2200" y="1400320"/>
              <a:ext cx="153152" cy="200024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72199" y="1417319"/>
              <a:ext cx="73660" cy="1920239"/>
            </a:xfrm>
            <a:custGeom>
              <a:avLst/>
              <a:gdLst/>
              <a:ahLst/>
              <a:cxnLst/>
              <a:rect l="l" t="t" r="r" b="b"/>
              <a:pathLst>
                <a:path w="73660" h="1920239">
                  <a:moveTo>
                    <a:pt x="73151" y="1920239"/>
                  </a:moveTo>
                  <a:lnTo>
                    <a:pt x="0" y="192023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920239"/>
                  </a:lnTo>
                  <a:close/>
                </a:path>
              </a:pathLst>
            </a:custGeom>
            <a:solidFill>
              <a:srgbClr val="30797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473825" y="1616964"/>
            <a:ext cx="4702810" cy="1125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F3548"/>
                </a:solidFill>
                <a:latin typeface="Arial"/>
                <a:cs typeface="Arial"/>
              </a:rPr>
              <a:t>2.</a:t>
            </a:r>
            <a:r>
              <a:rPr dirty="0" sz="1700" spc="1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20" b="1">
                <a:solidFill>
                  <a:srgbClr val="1F3548"/>
                </a:solidFill>
                <a:latin typeface="Arial"/>
                <a:cs typeface="Arial"/>
              </a:rPr>
              <a:t>Отёчно-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токсическая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935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Выраженный</a:t>
            </a:r>
            <a:r>
              <a:rPr dirty="0" sz="13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отёк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вокруг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раны,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газообразование </a:t>
            </a: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незначительное.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Кожа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резко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напряжена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зоне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раны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далее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по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всей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конечности.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95317" y="3635837"/>
            <a:ext cx="5438775" cy="2009775"/>
            <a:chOff x="595317" y="3635837"/>
            <a:chExt cx="5438775" cy="200977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317" y="3635837"/>
              <a:ext cx="5438765" cy="200976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40080" y="3657600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5029193" y="1920239"/>
                  </a:move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2" y="1890494"/>
                  </a:lnTo>
                  <a:lnTo>
                    <a:pt x="145777" y="1868678"/>
                  </a:lnTo>
                  <a:lnTo>
                    <a:pt x="110072" y="1841738"/>
                  </a:lnTo>
                  <a:lnTo>
                    <a:pt x="78501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3"/>
                  </a:lnTo>
                  <a:lnTo>
                    <a:pt x="51561" y="145777"/>
                  </a:lnTo>
                  <a:lnTo>
                    <a:pt x="78501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2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1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8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8" y="1810167"/>
                  </a:lnTo>
                  <a:lnTo>
                    <a:pt x="5239167" y="1841738"/>
                  </a:lnTo>
                  <a:lnTo>
                    <a:pt x="5203462" y="1868678"/>
                  </a:lnTo>
                  <a:lnTo>
                    <a:pt x="5164117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0080" y="3657600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0" y="320046"/>
                  </a:move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3"/>
                  </a:lnTo>
                  <a:lnTo>
                    <a:pt x="51561" y="145777"/>
                  </a:lnTo>
                  <a:lnTo>
                    <a:pt x="78501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2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1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8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8" y="1810167"/>
                  </a:lnTo>
                  <a:lnTo>
                    <a:pt x="5239167" y="1841738"/>
                  </a:lnTo>
                  <a:lnTo>
                    <a:pt x="5203462" y="1868678"/>
                  </a:lnTo>
                  <a:lnTo>
                    <a:pt x="5164117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2" y="1890494"/>
                  </a:lnTo>
                  <a:lnTo>
                    <a:pt x="145777" y="1868678"/>
                  </a:lnTo>
                  <a:lnTo>
                    <a:pt x="110072" y="1841738"/>
                  </a:lnTo>
                  <a:lnTo>
                    <a:pt x="78501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080" y="3640600"/>
              <a:ext cx="153152" cy="200024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40080" y="3657600"/>
              <a:ext cx="73660" cy="1920239"/>
            </a:xfrm>
            <a:custGeom>
              <a:avLst/>
              <a:gdLst/>
              <a:ahLst/>
              <a:cxnLst/>
              <a:rect l="l" t="t" r="r" b="b"/>
              <a:pathLst>
                <a:path w="73659" h="1920239">
                  <a:moveTo>
                    <a:pt x="73151" y="1920239"/>
                  </a:moveTo>
                  <a:lnTo>
                    <a:pt x="0" y="192023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920239"/>
                  </a:lnTo>
                  <a:close/>
                </a:path>
              </a:pathLst>
            </a:custGeom>
            <a:solidFill>
              <a:srgbClr val="C493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941705" y="3857244"/>
            <a:ext cx="4156075" cy="92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F3548"/>
                </a:solidFill>
                <a:latin typeface="Arial"/>
                <a:cs typeface="Arial"/>
              </a:rPr>
              <a:t>3.</a:t>
            </a:r>
            <a:r>
              <a:rPr dirty="0" sz="1700" spc="-2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Флегмонозная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935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Имеет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менее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бурное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течение.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Отделяемое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гнойное,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с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пузырьками</a:t>
            </a:r>
            <a:r>
              <a:rPr dirty="0" sz="13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газа;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мышцы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имеют</a:t>
            </a:r>
            <a:r>
              <a:rPr dirty="0" sz="13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участки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некроза.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127437" y="3635837"/>
            <a:ext cx="5438775" cy="2009775"/>
            <a:chOff x="6127437" y="3635837"/>
            <a:chExt cx="5438775" cy="2009775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7437" y="3635837"/>
              <a:ext cx="5438765" cy="200976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172199" y="3657600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5029193" y="1920239"/>
                  </a:move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3" y="1890494"/>
                  </a:lnTo>
                  <a:lnTo>
                    <a:pt x="145777" y="1868678"/>
                  </a:lnTo>
                  <a:lnTo>
                    <a:pt x="110072" y="1841738"/>
                  </a:lnTo>
                  <a:lnTo>
                    <a:pt x="78502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3"/>
                  </a:lnTo>
                  <a:lnTo>
                    <a:pt x="51561" y="145777"/>
                  </a:lnTo>
                  <a:lnTo>
                    <a:pt x="78502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3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2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8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7" y="1810167"/>
                  </a:lnTo>
                  <a:lnTo>
                    <a:pt x="5239167" y="1841738"/>
                  </a:lnTo>
                  <a:lnTo>
                    <a:pt x="5203462" y="1868678"/>
                  </a:lnTo>
                  <a:lnTo>
                    <a:pt x="5164116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172199" y="3657600"/>
              <a:ext cx="5349240" cy="1920239"/>
            </a:xfrm>
            <a:custGeom>
              <a:avLst/>
              <a:gdLst/>
              <a:ahLst/>
              <a:cxnLst/>
              <a:rect l="l" t="t" r="r" b="b"/>
              <a:pathLst>
                <a:path w="5349240" h="1920239">
                  <a:moveTo>
                    <a:pt x="0" y="320046"/>
                  </a:moveTo>
                  <a:lnTo>
                    <a:pt x="3470" y="272752"/>
                  </a:lnTo>
                  <a:lnTo>
                    <a:pt x="13550" y="227612"/>
                  </a:lnTo>
                  <a:lnTo>
                    <a:pt x="29745" y="185123"/>
                  </a:lnTo>
                  <a:lnTo>
                    <a:pt x="51561" y="145777"/>
                  </a:lnTo>
                  <a:lnTo>
                    <a:pt x="78502" y="110072"/>
                  </a:lnTo>
                  <a:lnTo>
                    <a:pt x="110072" y="78502"/>
                  </a:lnTo>
                  <a:lnTo>
                    <a:pt x="145777" y="51561"/>
                  </a:lnTo>
                  <a:lnTo>
                    <a:pt x="185123" y="29745"/>
                  </a:lnTo>
                  <a:lnTo>
                    <a:pt x="227612" y="13550"/>
                  </a:lnTo>
                  <a:lnTo>
                    <a:pt x="272752" y="3470"/>
                  </a:lnTo>
                  <a:lnTo>
                    <a:pt x="320046" y="0"/>
                  </a:lnTo>
                  <a:lnTo>
                    <a:pt x="5029193" y="0"/>
                  </a:lnTo>
                  <a:lnTo>
                    <a:pt x="5079562" y="3986"/>
                  </a:lnTo>
                  <a:lnTo>
                    <a:pt x="5128236" y="15710"/>
                  </a:lnTo>
                  <a:lnTo>
                    <a:pt x="5174357" y="34814"/>
                  </a:lnTo>
                  <a:lnTo>
                    <a:pt x="5217065" y="60942"/>
                  </a:lnTo>
                  <a:lnTo>
                    <a:pt x="5255500" y="93739"/>
                  </a:lnTo>
                  <a:lnTo>
                    <a:pt x="5288297" y="132174"/>
                  </a:lnTo>
                  <a:lnTo>
                    <a:pt x="5314425" y="174882"/>
                  </a:lnTo>
                  <a:lnTo>
                    <a:pt x="5333529" y="221003"/>
                  </a:lnTo>
                  <a:lnTo>
                    <a:pt x="5345253" y="269678"/>
                  </a:lnTo>
                  <a:lnTo>
                    <a:pt x="5349239" y="320046"/>
                  </a:lnTo>
                  <a:lnTo>
                    <a:pt x="5349239" y="1600193"/>
                  </a:lnTo>
                  <a:lnTo>
                    <a:pt x="5345769" y="1647487"/>
                  </a:lnTo>
                  <a:lnTo>
                    <a:pt x="5335689" y="1692627"/>
                  </a:lnTo>
                  <a:lnTo>
                    <a:pt x="5319494" y="1735117"/>
                  </a:lnTo>
                  <a:lnTo>
                    <a:pt x="5297678" y="1774462"/>
                  </a:lnTo>
                  <a:lnTo>
                    <a:pt x="5270737" y="1810167"/>
                  </a:lnTo>
                  <a:lnTo>
                    <a:pt x="5239167" y="1841738"/>
                  </a:lnTo>
                  <a:lnTo>
                    <a:pt x="5203462" y="1868678"/>
                  </a:lnTo>
                  <a:lnTo>
                    <a:pt x="5164116" y="1890494"/>
                  </a:lnTo>
                  <a:lnTo>
                    <a:pt x="5121627" y="1906689"/>
                  </a:lnTo>
                  <a:lnTo>
                    <a:pt x="5076487" y="1916769"/>
                  </a:lnTo>
                  <a:lnTo>
                    <a:pt x="5029193" y="1920239"/>
                  </a:lnTo>
                  <a:lnTo>
                    <a:pt x="320046" y="1920239"/>
                  </a:lnTo>
                  <a:lnTo>
                    <a:pt x="272752" y="1916769"/>
                  </a:lnTo>
                  <a:lnTo>
                    <a:pt x="227612" y="1906689"/>
                  </a:lnTo>
                  <a:lnTo>
                    <a:pt x="185123" y="1890494"/>
                  </a:lnTo>
                  <a:lnTo>
                    <a:pt x="145777" y="1868678"/>
                  </a:lnTo>
                  <a:lnTo>
                    <a:pt x="110072" y="1841738"/>
                  </a:lnTo>
                  <a:lnTo>
                    <a:pt x="78502" y="1810167"/>
                  </a:lnTo>
                  <a:lnTo>
                    <a:pt x="51561" y="1774462"/>
                  </a:lnTo>
                  <a:lnTo>
                    <a:pt x="29745" y="1735117"/>
                  </a:lnTo>
                  <a:lnTo>
                    <a:pt x="13550" y="1692627"/>
                  </a:lnTo>
                  <a:lnTo>
                    <a:pt x="3470" y="1647487"/>
                  </a:lnTo>
                  <a:lnTo>
                    <a:pt x="0" y="1600193"/>
                  </a:lnTo>
                  <a:lnTo>
                    <a:pt x="0" y="320046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2200" y="3640600"/>
              <a:ext cx="153152" cy="20002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172199" y="3657600"/>
              <a:ext cx="73660" cy="1920239"/>
            </a:xfrm>
            <a:custGeom>
              <a:avLst/>
              <a:gdLst/>
              <a:ahLst/>
              <a:cxnLst/>
              <a:rect l="l" t="t" r="r" b="b"/>
              <a:pathLst>
                <a:path w="73660" h="1920239">
                  <a:moveTo>
                    <a:pt x="73151" y="1920239"/>
                  </a:moveTo>
                  <a:lnTo>
                    <a:pt x="0" y="192023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1920239"/>
                  </a:lnTo>
                  <a:close/>
                </a:path>
              </a:pathLst>
            </a:custGeom>
            <a:solidFill>
              <a:srgbClr val="AD4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473825" y="3857244"/>
            <a:ext cx="151003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F3548"/>
                </a:solidFill>
                <a:latin typeface="Arial"/>
                <a:cs typeface="Arial"/>
              </a:rPr>
              <a:t>4.</a:t>
            </a:r>
            <a:r>
              <a:rPr dirty="0" sz="1700" spc="-2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Гнилостная</a:t>
            </a:r>
            <a:endParaRPr sz="17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73825" y="4362196"/>
            <a:ext cx="456501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Вызывается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симбиозом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анаэробов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гнилостных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бактерий. </a:t>
            </a: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Развивается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очень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бурно,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выражен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тканевой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распад; возможны</a:t>
            </a:r>
            <a:r>
              <a:rPr dirty="0" sz="13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вторичные</a:t>
            </a:r>
            <a:r>
              <a:rPr dirty="0" sz="13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аррозивные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кровотечения.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Газовая</a:t>
            </a:r>
            <a:r>
              <a:rPr dirty="0" spc="-165"/>
              <a:t> </a:t>
            </a:r>
            <a:r>
              <a:rPr dirty="0"/>
              <a:t>гангрена:</a:t>
            </a:r>
            <a:r>
              <a:rPr dirty="0" spc="-165"/>
              <a:t> </a:t>
            </a:r>
            <a:r>
              <a:rPr dirty="0"/>
              <a:t>местные</a:t>
            </a:r>
            <a:r>
              <a:rPr dirty="0" spc="-165"/>
              <a:t> </a:t>
            </a:r>
            <a:r>
              <a:rPr dirty="0" spc="-10"/>
              <a:t>признаки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673" y="1070864"/>
            <a:ext cx="15113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Ключевые</a:t>
            </a:r>
            <a:r>
              <a:rPr dirty="0" sz="1200" spc="-8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симптомы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8375" y="1396491"/>
            <a:ext cx="6781165" cy="226060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79705" indent="-167005">
              <a:lnSpc>
                <a:spcPct val="100000"/>
              </a:lnSpc>
              <a:spcBef>
                <a:spcPts val="1100"/>
              </a:spcBef>
              <a:buChar char="•"/>
              <a:tabLst>
                <a:tab pos="179705" algn="l"/>
              </a:tabLst>
            </a:pP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Быстрое</a:t>
            </a:r>
            <a:r>
              <a:rPr dirty="0" sz="21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появление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нарастание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отёка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зоне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262B2F"/>
                </a:solidFill>
                <a:latin typeface="Arial"/>
                <a:cs typeface="Arial"/>
              </a:rPr>
              <a:t>раны.</a:t>
            </a:r>
            <a:endParaRPr sz="2100">
              <a:latin typeface="Arial"/>
              <a:cs typeface="Arial"/>
            </a:endParaRPr>
          </a:p>
          <a:p>
            <a:pPr marL="179705" indent="-167005">
              <a:lnSpc>
                <a:spcPct val="100000"/>
              </a:lnSpc>
              <a:spcBef>
                <a:spcPts val="1000"/>
              </a:spcBef>
              <a:buChar char="•"/>
              <a:tabLst>
                <a:tab pos="179705" algn="l"/>
              </a:tabLst>
            </a:pP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Наличие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газов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тканях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раневом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262B2F"/>
                </a:solidFill>
                <a:latin typeface="Arial"/>
                <a:cs typeface="Arial"/>
              </a:rPr>
              <a:t>отделяемом.</a:t>
            </a:r>
            <a:endParaRPr sz="2100">
              <a:latin typeface="Arial"/>
              <a:cs typeface="Arial"/>
            </a:endParaRPr>
          </a:p>
          <a:p>
            <a:pPr marL="179705" indent="-167005">
              <a:lnSpc>
                <a:spcPct val="100000"/>
              </a:lnSpc>
              <a:spcBef>
                <a:spcPts val="1000"/>
              </a:spcBef>
              <a:buChar char="•"/>
              <a:tabLst>
                <a:tab pos="179705" algn="l"/>
              </a:tabLst>
            </a:pP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Распад</a:t>
            </a:r>
            <a:r>
              <a:rPr dirty="0" sz="2100" spc="-10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262B2F"/>
                </a:solidFill>
                <a:latin typeface="Arial"/>
                <a:cs typeface="Arial"/>
              </a:rPr>
              <a:t>мышц.</a:t>
            </a:r>
            <a:endParaRPr sz="2100">
              <a:latin typeface="Arial"/>
              <a:cs typeface="Arial"/>
            </a:endParaRPr>
          </a:p>
          <a:p>
            <a:pPr marL="179705" indent="-167005">
              <a:lnSpc>
                <a:spcPct val="100000"/>
              </a:lnSpc>
              <a:spcBef>
                <a:spcPts val="1000"/>
              </a:spcBef>
              <a:buChar char="•"/>
              <a:tabLst>
                <a:tab pos="179705" algn="l"/>
              </a:tabLst>
            </a:pP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Отсутствие</a:t>
            </a:r>
            <a:r>
              <a:rPr dirty="0" sz="21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классических</a:t>
            </a:r>
            <a:r>
              <a:rPr dirty="0" sz="21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признаков</a:t>
            </a:r>
            <a:r>
              <a:rPr dirty="0" sz="21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262B2F"/>
                </a:solidFill>
                <a:latin typeface="Arial"/>
                <a:cs typeface="Arial"/>
              </a:rPr>
              <a:t>воспаления.</a:t>
            </a:r>
            <a:endParaRPr sz="2100">
              <a:latin typeface="Arial"/>
              <a:cs typeface="Arial"/>
            </a:endParaRPr>
          </a:p>
          <a:p>
            <a:pPr marL="179705" indent="-167005">
              <a:lnSpc>
                <a:spcPct val="100000"/>
              </a:lnSpc>
              <a:spcBef>
                <a:spcPts val="1000"/>
              </a:spcBef>
              <a:buChar char="•"/>
              <a:tabLst>
                <a:tab pos="179705" algn="l"/>
              </a:tabLst>
            </a:pP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Быстрое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262B2F"/>
                </a:solidFill>
                <a:latin typeface="Arial"/>
                <a:cs typeface="Arial"/>
              </a:rPr>
              <a:t>нарастание</a:t>
            </a:r>
            <a:r>
              <a:rPr dirty="0" sz="21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2100" spc="-20">
                <a:solidFill>
                  <a:srgbClr val="262B2F"/>
                </a:solidFill>
                <a:latin typeface="Arial"/>
                <a:cs typeface="Arial"/>
              </a:rPr>
              <a:t>боли.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69637" y="5281757"/>
            <a:ext cx="10239375" cy="775335"/>
            <a:chOff x="869637" y="5281757"/>
            <a:chExt cx="10239375" cy="7753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9637" y="5281757"/>
              <a:ext cx="10239365" cy="7753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4399" y="5303520"/>
              <a:ext cx="10149840" cy="685800"/>
            </a:xfrm>
            <a:custGeom>
              <a:avLst/>
              <a:gdLst/>
              <a:ahLst/>
              <a:cxnLst/>
              <a:rect l="l" t="t" r="r" b="b"/>
              <a:pathLst>
                <a:path w="10149840" h="685800">
                  <a:moveTo>
                    <a:pt x="10035537" y="685799"/>
                  </a:moveTo>
                  <a:lnTo>
                    <a:pt x="114302" y="685799"/>
                  </a:lnTo>
                  <a:lnTo>
                    <a:pt x="69810" y="676817"/>
                  </a:lnTo>
                  <a:lnTo>
                    <a:pt x="33478" y="652321"/>
                  </a:lnTo>
                  <a:lnTo>
                    <a:pt x="8982" y="615989"/>
                  </a:lnTo>
                  <a:lnTo>
                    <a:pt x="0" y="571497"/>
                  </a:lnTo>
                  <a:lnTo>
                    <a:pt x="0" y="114302"/>
                  </a:lnTo>
                  <a:lnTo>
                    <a:pt x="8982" y="69810"/>
                  </a:lnTo>
                  <a:lnTo>
                    <a:pt x="33478" y="33478"/>
                  </a:lnTo>
                  <a:lnTo>
                    <a:pt x="69810" y="8982"/>
                  </a:lnTo>
                  <a:lnTo>
                    <a:pt x="114302" y="0"/>
                  </a:lnTo>
                  <a:lnTo>
                    <a:pt x="10035537" y="0"/>
                  </a:lnTo>
                  <a:lnTo>
                    <a:pt x="10079279" y="8700"/>
                  </a:lnTo>
                  <a:lnTo>
                    <a:pt x="10116361" y="33478"/>
                  </a:lnTo>
                  <a:lnTo>
                    <a:pt x="10141139" y="70560"/>
                  </a:lnTo>
                  <a:lnTo>
                    <a:pt x="10149839" y="114302"/>
                  </a:lnTo>
                  <a:lnTo>
                    <a:pt x="10149839" y="571497"/>
                  </a:lnTo>
                  <a:lnTo>
                    <a:pt x="10140857" y="615989"/>
                  </a:lnTo>
                  <a:lnTo>
                    <a:pt x="10116361" y="652321"/>
                  </a:lnTo>
                  <a:lnTo>
                    <a:pt x="10080029" y="676817"/>
                  </a:lnTo>
                  <a:lnTo>
                    <a:pt x="10035537" y="685799"/>
                  </a:lnTo>
                  <a:close/>
                </a:path>
              </a:pathLst>
            </a:custGeom>
            <a:solidFill>
              <a:srgbClr val="FAEE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14399" y="5303520"/>
              <a:ext cx="10149840" cy="685800"/>
            </a:xfrm>
            <a:custGeom>
              <a:avLst/>
              <a:gdLst/>
              <a:ahLst/>
              <a:cxnLst/>
              <a:rect l="l" t="t" r="r" b="b"/>
              <a:pathLst>
                <a:path w="10149840" h="685800">
                  <a:moveTo>
                    <a:pt x="0" y="114302"/>
                  </a:moveTo>
                  <a:lnTo>
                    <a:pt x="8982" y="69810"/>
                  </a:lnTo>
                  <a:lnTo>
                    <a:pt x="33478" y="33478"/>
                  </a:lnTo>
                  <a:lnTo>
                    <a:pt x="69810" y="8982"/>
                  </a:lnTo>
                  <a:lnTo>
                    <a:pt x="114302" y="0"/>
                  </a:lnTo>
                  <a:lnTo>
                    <a:pt x="10035537" y="0"/>
                  </a:lnTo>
                  <a:lnTo>
                    <a:pt x="10079279" y="8700"/>
                  </a:lnTo>
                  <a:lnTo>
                    <a:pt x="10116361" y="33478"/>
                  </a:lnTo>
                  <a:lnTo>
                    <a:pt x="10141139" y="70560"/>
                  </a:lnTo>
                  <a:lnTo>
                    <a:pt x="10149839" y="114302"/>
                  </a:lnTo>
                  <a:lnTo>
                    <a:pt x="10149839" y="571497"/>
                  </a:lnTo>
                  <a:lnTo>
                    <a:pt x="10140857" y="615989"/>
                  </a:lnTo>
                  <a:lnTo>
                    <a:pt x="10116361" y="652321"/>
                  </a:lnTo>
                  <a:lnTo>
                    <a:pt x="10080029" y="676817"/>
                  </a:lnTo>
                  <a:lnTo>
                    <a:pt x="10035537" y="685799"/>
                  </a:lnTo>
                  <a:lnTo>
                    <a:pt x="114302" y="685799"/>
                  </a:lnTo>
                  <a:lnTo>
                    <a:pt x="69810" y="676817"/>
                  </a:lnTo>
                  <a:lnTo>
                    <a:pt x="33478" y="652321"/>
                  </a:lnTo>
                  <a:lnTo>
                    <a:pt x="8982" y="615989"/>
                  </a:lnTo>
                  <a:lnTo>
                    <a:pt x="0" y="571497"/>
                  </a:lnTo>
                  <a:lnTo>
                    <a:pt x="0" y="114302"/>
                  </a:lnTo>
                  <a:close/>
                </a:path>
              </a:pathLst>
            </a:custGeom>
            <a:ln w="9524">
              <a:solidFill>
                <a:srgbClr val="E6C3C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216025" y="5485892"/>
            <a:ext cx="86067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Общие</a:t>
            </a:r>
            <a:r>
              <a:rPr dirty="0" sz="1500" spc="-50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признаки: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выраженная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AD4646"/>
                </a:solidFill>
                <a:latin typeface="Arial"/>
                <a:cs typeface="Arial"/>
              </a:rPr>
              <a:t>интоксикация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и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быстрое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развитие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AD4646"/>
                </a:solidFill>
                <a:latin typeface="Arial"/>
                <a:cs typeface="Arial"/>
              </a:rPr>
              <a:t>синдрома</a:t>
            </a:r>
            <a:r>
              <a:rPr dirty="0" sz="1500" spc="-45" b="1">
                <a:solidFill>
                  <a:srgbClr val="AD4646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AD4646"/>
                </a:solidFill>
                <a:latin typeface="Arial"/>
                <a:cs typeface="Arial"/>
              </a:rPr>
              <a:t>полиорганной недостаточности.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Столбняк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673" y="1070864"/>
            <a:ext cx="3310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Острая</a:t>
            </a:r>
            <a:r>
              <a:rPr dirty="0" sz="1200" spc="-4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специфическая</a:t>
            </a:r>
            <a:r>
              <a:rPr dirty="0" sz="1200" spc="-4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анаэробная</a:t>
            </a:r>
            <a:r>
              <a:rPr dirty="0" sz="1200" spc="-4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инфекция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1215" y="1433067"/>
            <a:ext cx="9596120" cy="2143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49020" indent="150495">
              <a:lnSpc>
                <a:spcPct val="100000"/>
              </a:lnSpc>
              <a:spcBef>
                <a:spcPts val="100"/>
              </a:spcBef>
              <a:buChar char="•"/>
              <a:tabLst>
                <a:tab pos="163195" algn="l"/>
              </a:tabLst>
            </a:pP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Вызывается</a:t>
            </a:r>
            <a:r>
              <a:rPr dirty="0" sz="19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внедрением</a:t>
            </a:r>
            <a:r>
              <a:rPr dirty="0" sz="19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1900" spc="-8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организм</a:t>
            </a:r>
            <a:r>
              <a:rPr dirty="0" sz="19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вирулентной</a:t>
            </a:r>
            <a:r>
              <a:rPr dirty="0" sz="1900" spc="-8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столбнячной</a:t>
            </a:r>
            <a:r>
              <a:rPr dirty="0" sz="1900" spc="-9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палочки</a:t>
            </a:r>
            <a:r>
              <a:rPr dirty="0" sz="1900" spc="-8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—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спорообразующего</a:t>
            </a:r>
            <a:r>
              <a:rPr dirty="0" sz="19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микроорганизма,</a:t>
            </a:r>
            <a:r>
              <a:rPr dirty="0" sz="19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широко</a:t>
            </a:r>
            <a:r>
              <a:rPr dirty="0" sz="19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распространённого</a:t>
            </a:r>
            <a:r>
              <a:rPr dirty="0" sz="19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19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природе.</a:t>
            </a:r>
            <a:endParaRPr sz="1900">
              <a:latin typeface="Arial"/>
              <a:cs typeface="Arial"/>
            </a:endParaRPr>
          </a:p>
          <a:p>
            <a:pPr marL="12700" marR="5080" indent="150495">
              <a:lnSpc>
                <a:spcPct val="100000"/>
              </a:lnSpc>
              <a:spcBef>
                <a:spcPts val="1000"/>
              </a:spcBef>
              <a:buChar char="•"/>
              <a:tabLst>
                <a:tab pos="163195" algn="l"/>
              </a:tabLst>
            </a:pP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При</a:t>
            </a:r>
            <a:r>
              <a:rPr dirty="0" sz="19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попадании</a:t>
            </a:r>
            <a:r>
              <a:rPr dirty="0" sz="19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рану</a:t>
            </a:r>
            <a:r>
              <a:rPr dirty="0" sz="19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30">
                <a:solidFill>
                  <a:srgbClr val="262B2F"/>
                </a:solidFill>
                <a:latin typeface="Arial"/>
                <a:cs typeface="Arial"/>
              </a:rPr>
              <a:t>возбудитель</a:t>
            </a:r>
            <a:r>
              <a:rPr dirty="0" sz="19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0">
                <a:solidFill>
                  <a:srgbClr val="262B2F"/>
                </a:solidFill>
                <a:latin typeface="Arial"/>
                <a:cs typeface="Arial"/>
              </a:rPr>
              <a:t>выделяет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токсины,</a:t>
            </a:r>
            <a:r>
              <a:rPr dirty="0" sz="19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оказывающие</a:t>
            </a:r>
            <a:r>
              <a:rPr dirty="0" sz="1900" spc="-5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нейротропное действие.</a:t>
            </a:r>
            <a:endParaRPr sz="1900">
              <a:latin typeface="Arial"/>
              <a:cs typeface="Arial"/>
            </a:endParaRPr>
          </a:p>
          <a:p>
            <a:pPr marL="163195" indent="-150495">
              <a:lnSpc>
                <a:spcPct val="100000"/>
              </a:lnSpc>
              <a:spcBef>
                <a:spcPts val="1000"/>
              </a:spcBef>
              <a:buChar char="•"/>
              <a:tabLst>
                <a:tab pos="163195" algn="l"/>
              </a:tabLst>
            </a:pP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Это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25">
                <a:solidFill>
                  <a:srgbClr val="262B2F"/>
                </a:solidFill>
                <a:latin typeface="Arial"/>
                <a:cs typeface="Arial"/>
              </a:rPr>
              <a:t>обусловливает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судорожные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сокращения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30">
                <a:solidFill>
                  <a:srgbClr val="262B2F"/>
                </a:solidFill>
                <a:latin typeface="Arial"/>
                <a:cs typeface="Arial"/>
              </a:rPr>
              <a:t>поперечно-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полосатых</a:t>
            </a:r>
            <a:r>
              <a:rPr dirty="0" sz="19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мышц.</a:t>
            </a:r>
            <a:endParaRPr sz="1900">
              <a:latin typeface="Arial"/>
              <a:cs typeface="Arial"/>
            </a:endParaRPr>
          </a:p>
          <a:p>
            <a:pPr marL="163195" indent="-150495">
              <a:lnSpc>
                <a:spcPct val="100000"/>
              </a:lnSpc>
              <a:spcBef>
                <a:spcPts val="1000"/>
              </a:spcBef>
              <a:buChar char="•"/>
              <a:tabLst>
                <a:tab pos="163195" algn="l"/>
              </a:tabLst>
            </a:pP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Инкубационный</a:t>
            </a:r>
            <a:r>
              <a:rPr dirty="0" sz="19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период:</a:t>
            </a:r>
            <a:r>
              <a:rPr dirty="0" sz="19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от</a:t>
            </a:r>
            <a:r>
              <a:rPr dirty="0" sz="19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двух</a:t>
            </a:r>
            <a:r>
              <a:rPr dirty="0" sz="19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суток</a:t>
            </a:r>
            <a:r>
              <a:rPr dirty="0" sz="19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до</a:t>
            </a:r>
            <a:r>
              <a:rPr dirty="0" sz="19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262B2F"/>
                </a:solidFill>
                <a:latin typeface="Arial"/>
                <a:cs typeface="Arial"/>
              </a:rPr>
              <a:t>трёх</a:t>
            </a:r>
            <a:r>
              <a:rPr dirty="0" sz="19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262B2F"/>
                </a:solidFill>
                <a:latin typeface="Arial"/>
                <a:cs typeface="Arial"/>
              </a:rPr>
              <a:t>недель.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Столбняк:</a:t>
            </a:r>
            <a:r>
              <a:rPr dirty="0" spc="-114"/>
              <a:t> </a:t>
            </a:r>
            <a:r>
              <a:rPr dirty="0" spc="-10"/>
              <a:t>клиническая</a:t>
            </a:r>
            <a:r>
              <a:rPr dirty="0" spc="-114"/>
              <a:t> </a:t>
            </a:r>
            <a:r>
              <a:rPr dirty="0" spc="-10"/>
              <a:t>картина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1037" y="1395557"/>
            <a:ext cx="5347335" cy="3655695"/>
            <a:chOff x="641037" y="1395557"/>
            <a:chExt cx="5347335" cy="36556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1037" y="1395557"/>
              <a:ext cx="5347325" cy="36556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5799" y="1417319"/>
              <a:ext cx="5257800" cy="3566160"/>
            </a:xfrm>
            <a:custGeom>
              <a:avLst/>
              <a:gdLst/>
              <a:ahLst/>
              <a:cxnLst/>
              <a:rect l="l" t="t" r="r" b="b"/>
              <a:pathLst>
                <a:path w="5257800" h="3566160">
                  <a:moveTo>
                    <a:pt x="4663427" y="3566159"/>
                  </a:moveTo>
                  <a:lnTo>
                    <a:pt x="594371" y="3566159"/>
                  </a:lnTo>
                  <a:lnTo>
                    <a:pt x="545624" y="3564189"/>
                  </a:lnTo>
                  <a:lnTo>
                    <a:pt x="497961" y="3558380"/>
                  </a:lnTo>
                  <a:lnTo>
                    <a:pt x="451537" y="3548885"/>
                  </a:lnTo>
                  <a:lnTo>
                    <a:pt x="406504" y="3535858"/>
                  </a:lnTo>
                  <a:lnTo>
                    <a:pt x="363015" y="3519451"/>
                  </a:lnTo>
                  <a:lnTo>
                    <a:pt x="321223" y="3499817"/>
                  </a:lnTo>
                  <a:lnTo>
                    <a:pt x="281282" y="3477109"/>
                  </a:lnTo>
                  <a:lnTo>
                    <a:pt x="243343" y="3451480"/>
                  </a:lnTo>
                  <a:lnTo>
                    <a:pt x="207561" y="3423084"/>
                  </a:lnTo>
                  <a:lnTo>
                    <a:pt x="174087" y="3392072"/>
                  </a:lnTo>
                  <a:lnTo>
                    <a:pt x="143075" y="3358599"/>
                  </a:lnTo>
                  <a:lnTo>
                    <a:pt x="114679" y="3322816"/>
                  </a:lnTo>
                  <a:lnTo>
                    <a:pt x="89050" y="3284877"/>
                  </a:lnTo>
                  <a:lnTo>
                    <a:pt x="66342" y="3244936"/>
                  </a:lnTo>
                  <a:lnTo>
                    <a:pt x="46708" y="3203144"/>
                  </a:lnTo>
                  <a:lnTo>
                    <a:pt x="30301" y="3159655"/>
                  </a:lnTo>
                  <a:lnTo>
                    <a:pt x="17274" y="3114622"/>
                  </a:lnTo>
                  <a:lnTo>
                    <a:pt x="7779" y="3068198"/>
                  </a:lnTo>
                  <a:lnTo>
                    <a:pt x="1970" y="3020535"/>
                  </a:lnTo>
                  <a:lnTo>
                    <a:pt x="0" y="2971788"/>
                  </a:lnTo>
                  <a:lnTo>
                    <a:pt x="0" y="594371"/>
                  </a:lnTo>
                  <a:lnTo>
                    <a:pt x="1970" y="545624"/>
                  </a:lnTo>
                  <a:lnTo>
                    <a:pt x="7779" y="497961"/>
                  </a:lnTo>
                  <a:lnTo>
                    <a:pt x="17274" y="451537"/>
                  </a:lnTo>
                  <a:lnTo>
                    <a:pt x="30301" y="406504"/>
                  </a:lnTo>
                  <a:lnTo>
                    <a:pt x="46708" y="363015"/>
                  </a:lnTo>
                  <a:lnTo>
                    <a:pt x="66342" y="321223"/>
                  </a:lnTo>
                  <a:lnTo>
                    <a:pt x="89050" y="281282"/>
                  </a:lnTo>
                  <a:lnTo>
                    <a:pt x="114679" y="243343"/>
                  </a:lnTo>
                  <a:lnTo>
                    <a:pt x="143075" y="207560"/>
                  </a:lnTo>
                  <a:lnTo>
                    <a:pt x="174087" y="174087"/>
                  </a:lnTo>
                  <a:lnTo>
                    <a:pt x="207561" y="143075"/>
                  </a:lnTo>
                  <a:lnTo>
                    <a:pt x="243343" y="114679"/>
                  </a:lnTo>
                  <a:lnTo>
                    <a:pt x="281282" y="89050"/>
                  </a:lnTo>
                  <a:lnTo>
                    <a:pt x="321223" y="66342"/>
                  </a:lnTo>
                  <a:lnTo>
                    <a:pt x="363015" y="46708"/>
                  </a:lnTo>
                  <a:lnTo>
                    <a:pt x="406504" y="30301"/>
                  </a:lnTo>
                  <a:lnTo>
                    <a:pt x="451537" y="17274"/>
                  </a:lnTo>
                  <a:lnTo>
                    <a:pt x="497961" y="7779"/>
                  </a:lnTo>
                  <a:lnTo>
                    <a:pt x="545624" y="1970"/>
                  </a:lnTo>
                  <a:lnTo>
                    <a:pt x="594371" y="0"/>
                  </a:lnTo>
                  <a:lnTo>
                    <a:pt x="4663427" y="0"/>
                  </a:lnTo>
                  <a:lnTo>
                    <a:pt x="4715688" y="2300"/>
                  </a:lnTo>
                  <a:lnTo>
                    <a:pt x="4767197" y="9126"/>
                  </a:lnTo>
                  <a:lnTo>
                    <a:pt x="4817681" y="20363"/>
                  </a:lnTo>
                  <a:lnTo>
                    <a:pt x="4866865" y="35899"/>
                  </a:lnTo>
                  <a:lnTo>
                    <a:pt x="4914475" y="55620"/>
                  </a:lnTo>
                  <a:lnTo>
                    <a:pt x="4960239" y="79413"/>
                  </a:lnTo>
                  <a:lnTo>
                    <a:pt x="5003882" y="107164"/>
                  </a:lnTo>
                  <a:lnTo>
                    <a:pt x="5045131" y="138760"/>
                  </a:lnTo>
                  <a:lnTo>
                    <a:pt x="5083712" y="174087"/>
                  </a:lnTo>
                  <a:lnTo>
                    <a:pt x="5119039" y="212668"/>
                  </a:lnTo>
                  <a:lnTo>
                    <a:pt x="5150635" y="253917"/>
                  </a:lnTo>
                  <a:lnTo>
                    <a:pt x="5178386" y="297560"/>
                  </a:lnTo>
                  <a:lnTo>
                    <a:pt x="5202179" y="343323"/>
                  </a:lnTo>
                  <a:lnTo>
                    <a:pt x="5221900" y="390934"/>
                  </a:lnTo>
                  <a:lnTo>
                    <a:pt x="5237436" y="440118"/>
                  </a:lnTo>
                  <a:lnTo>
                    <a:pt x="5248673" y="490601"/>
                  </a:lnTo>
                  <a:lnTo>
                    <a:pt x="5255499" y="542110"/>
                  </a:lnTo>
                  <a:lnTo>
                    <a:pt x="5257799" y="594371"/>
                  </a:lnTo>
                  <a:lnTo>
                    <a:pt x="5257799" y="2971788"/>
                  </a:lnTo>
                  <a:lnTo>
                    <a:pt x="5255829" y="3020535"/>
                  </a:lnTo>
                  <a:lnTo>
                    <a:pt x="5250020" y="3068198"/>
                  </a:lnTo>
                  <a:lnTo>
                    <a:pt x="5240525" y="3114622"/>
                  </a:lnTo>
                  <a:lnTo>
                    <a:pt x="5227498" y="3159655"/>
                  </a:lnTo>
                  <a:lnTo>
                    <a:pt x="5211091" y="3203144"/>
                  </a:lnTo>
                  <a:lnTo>
                    <a:pt x="5191457" y="3244936"/>
                  </a:lnTo>
                  <a:lnTo>
                    <a:pt x="5168749" y="3284877"/>
                  </a:lnTo>
                  <a:lnTo>
                    <a:pt x="5143120" y="3322816"/>
                  </a:lnTo>
                  <a:lnTo>
                    <a:pt x="5114723" y="3358599"/>
                  </a:lnTo>
                  <a:lnTo>
                    <a:pt x="5083712" y="3392072"/>
                  </a:lnTo>
                  <a:lnTo>
                    <a:pt x="5050238" y="3423084"/>
                  </a:lnTo>
                  <a:lnTo>
                    <a:pt x="5014456" y="3451480"/>
                  </a:lnTo>
                  <a:lnTo>
                    <a:pt x="4976517" y="3477109"/>
                  </a:lnTo>
                  <a:lnTo>
                    <a:pt x="4936576" y="3499817"/>
                  </a:lnTo>
                  <a:lnTo>
                    <a:pt x="4894784" y="3519451"/>
                  </a:lnTo>
                  <a:lnTo>
                    <a:pt x="4851295" y="3535858"/>
                  </a:lnTo>
                  <a:lnTo>
                    <a:pt x="4806262" y="3548885"/>
                  </a:lnTo>
                  <a:lnTo>
                    <a:pt x="4759838" y="3558380"/>
                  </a:lnTo>
                  <a:lnTo>
                    <a:pt x="4712175" y="3564189"/>
                  </a:lnTo>
                  <a:lnTo>
                    <a:pt x="4663427" y="356615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5799" y="1417319"/>
              <a:ext cx="5257800" cy="3566160"/>
            </a:xfrm>
            <a:custGeom>
              <a:avLst/>
              <a:gdLst/>
              <a:ahLst/>
              <a:cxnLst/>
              <a:rect l="l" t="t" r="r" b="b"/>
              <a:pathLst>
                <a:path w="5257800" h="3566160">
                  <a:moveTo>
                    <a:pt x="0" y="594371"/>
                  </a:moveTo>
                  <a:lnTo>
                    <a:pt x="1970" y="545624"/>
                  </a:lnTo>
                  <a:lnTo>
                    <a:pt x="7779" y="497961"/>
                  </a:lnTo>
                  <a:lnTo>
                    <a:pt x="17274" y="451537"/>
                  </a:lnTo>
                  <a:lnTo>
                    <a:pt x="30301" y="406504"/>
                  </a:lnTo>
                  <a:lnTo>
                    <a:pt x="46708" y="363015"/>
                  </a:lnTo>
                  <a:lnTo>
                    <a:pt x="66342" y="321223"/>
                  </a:lnTo>
                  <a:lnTo>
                    <a:pt x="89050" y="281282"/>
                  </a:lnTo>
                  <a:lnTo>
                    <a:pt x="114679" y="243343"/>
                  </a:lnTo>
                  <a:lnTo>
                    <a:pt x="143075" y="207560"/>
                  </a:lnTo>
                  <a:lnTo>
                    <a:pt x="174087" y="174087"/>
                  </a:lnTo>
                  <a:lnTo>
                    <a:pt x="207561" y="143075"/>
                  </a:lnTo>
                  <a:lnTo>
                    <a:pt x="243343" y="114679"/>
                  </a:lnTo>
                  <a:lnTo>
                    <a:pt x="281282" y="89050"/>
                  </a:lnTo>
                  <a:lnTo>
                    <a:pt x="321223" y="66342"/>
                  </a:lnTo>
                  <a:lnTo>
                    <a:pt x="363015" y="46708"/>
                  </a:lnTo>
                  <a:lnTo>
                    <a:pt x="406504" y="30301"/>
                  </a:lnTo>
                  <a:lnTo>
                    <a:pt x="451537" y="17274"/>
                  </a:lnTo>
                  <a:lnTo>
                    <a:pt x="497961" y="7779"/>
                  </a:lnTo>
                  <a:lnTo>
                    <a:pt x="545624" y="1970"/>
                  </a:lnTo>
                  <a:lnTo>
                    <a:pt x="594371" y="0"/>
                  </a:lnTo>
                  <a:lnTo>
                    <a:pt x="4663427" y="0"/>
                  </a:lnTo>
                  <a:lnTo>
                    <a:pt x="4715688" y="2300"/>
                  </a:lnTo>
                  <a:lnTo>
                    <a:pt x="4767197" y="9126"/>
                  </a:lnTo>
                  <a:lnTo>
                    <a:pt x="4817681" y="20363"/>
                  </a:lnTo>
                  <a:lnTo>
                    <a:pt x="4866865" y="35899"/>
                  </a:lnTo>
                  <a:lnTo>
                    <a:pt x="4914475" y="55620"/>
                  </a:lnTo>
                  <a:lnTo>
                    <a:pt x="4960239" y="79413"/>
                  </a:lnTo>
                  <a:lnTo>
                    <a:pt x="5003882" y="107164"/>
                  </a:lnTo>
                  <a:lnTo>
                    <a:pt x="5045131" y="138760"/>
                  </a:lnTo>
                  <a:lnTo>
                    <a:pt x="5083712" y="174087"/>
                  </a:lnTo>
                  <a:lnTo>
                    <a:pt x="5119039" y="212668"/>
                  </a:lnTo>
                  <a:lnTo>
                    <a:pt x="5150635" y="253917"/>
                  </a:lnTo>
                  <a:lnTo>
                    <a:pt x="5178386" y="297560"/>
                  </a:lnTo>
                  <a:lnTo>
                    <a:pt x="5202179" y="343323"/>
                  </a:lnTo>
                  <a:lnTo>
                    <a:pt x="5221900" y="390934"/>
                  </a:lnTo>
                  <a:lnTo>
                    <a:pt x="5237436" y="440118"/>
                  </a:lnTo>
                  <a:lnTo>
                    <a:pt x="5248673" y="490601"/>
                  </a:lnTo>
                  <a:lnTo>
                    <a:pt x="5255499" y="542110"/>
                  </a:lnTo>
                  <a:lnTo>
                    <a:pt x="5257799" y="594371"/>
                  </a:lnTo>
                  <a:lnTo>
                    <a:pt x="5257799" y="2971788"/>
                  </a:lnTo>
                  <a:lnTo>
                    <a:pt x="5255829" y="3020535"/>
                  </a:lnTo>
                  <a:lnTo>
                    <a:pt x="5250020" y="3068198"/>
                  </a:lnTo>
                  <a:lnTo>
                    <a:pt x="5240525" y="3114622"/>
                  </a:lnTo>
                  <a:lnTo>
                    <a:pt x="5227498" y="3159655"/>
                  </a:lnTo>
                  <a:lnTo>
                    <a:pt x="5211091" y="3203144"/>
                  </a:lnTo>
                  <a:lnTo>
                    <a:pt x="5191457" y="3244936"/>
                  </a:lnTo>
                  <a:lnTo>
                    <a:pt x="5168749" y="3284877"/>
                  </a:lnTo>
                  <a:lnTo>
                    <a:pt x="5143120" y="3322816"/>
                  </a:lnTo>
                  <a:lnTo>
                    <a:pt x="5114723" y="3358599"/>
                  </a:lnTo>
                  <a:lnTo>
                    <a:pt x="5083712" y="3392072"/>
                  </a:lnTo>
                  <a:lnTo>
                    <a:pt x="5050238" y="3423084"/>
                  </a:lnTo>
                  <a:lnTo>
                    <a:pt x="5014456" y="3451480"/>
                  </a:lnTo>
                  <a:lnTo>
                    <a:pt x="4976517" y="3477109"/>
                  </a:lnTo>
                  <a:lnTo>
                    <a:pt x="4936576" y="3499817"/>
                  </a:lnTo>
                  <a:lnTo>
                    <a:pt x="4894784" y="3519451"/>
                  </a:lnTo>
                  <a:lnTo>
                    <a:pt x="4851295" y="3535858"/>
                  </a:lnTo>
                  <a:lnTo>
                    <a:pt x="4806262" y="3548885"/>
                  </a:lnTo>
                  <a:lnTo>
                    <a:pt x="4759838" y="3558380"/>
                  </a:lnTo>
                  <a:lnTo>
                    <a:pt x="4712175" y="3564189"/>
                  </a:lnTo>
                  <a:lnTo>
                    <a:pt x="4663427" y="3566159"/>
                  </a:lnTo>
                  <a:lnTo>
                    <a:pt x="594371" y="3566159"/>
                  </a:lnTo>
                  <a:lnTo>
                    <a:pt x="545624" y="3564189"/>
                  </a:lnTo>
                  <a:lnTo>
                    <a:pt x="497961" y="3558380"/>
                  </a:lnTo>
                  <a:lnTo>
                    <a:pt x="451537" y="3548885"/>
                  </a:lnTo>
                  <a:lnTo>
                    <a:pt x="406504" y="3535858"/>
                  </a:lnTo>
                  <a:lnTo>
                    <a:pt x="363015" y="3519451"/>
                  </a:lnTo>
                  <a:lnTo>
                    <a:pt x="321223" y="3499817"/>
                  </a:lnTo>
                  <a:lnTo>
                    <a:pt x="281282" y="3477109"/>
                  </a:lnTo>
                  <a:lnTo>
                    <a:pt x="243343" y="3451480"/>
                  </a:lnTo>
                  <a:lnTo>
                    <a:pt x="207561" y="3423084"/>
                  </a:lnTo>
                  <a:lnTo>
                    <a:pt x="174087" y="3392072"/>
                  </a:lnTo>
                  <a:lnTo>
                    <a:pt x="143075" y="3358599"/>
                  </a:lnTo>
                  <a:lnTo>
                    <a:pt x="114679" y="3322816"/>
                  </a:lnTo>
                  <a:lnTo>
                    <a:pt x="89050" y="3284877"/>
                  </a:lnTo>
                  <a:lnTo>
                    <a:pt x="66342" y="3244936"/>
                  </a:lnTo>
                  <a:lnTo>
                    <a:pt x="46708" y="3203144"/>
                  </a:lnTo>
                  <a:lnTo>
                    <a:pt x="30301" y="3159655"/>
                  </a:lnTo>
                  <a:lnTo>
                    <a:pt x="17274" y="3114622"/>
                  </a:lnTo>
                  <a:lnTo>
                    <a:pt x="7779" y="3068198"/>
                  </a:lnTo>
                  <a:lnTo>
                    <a:pt x="1970" y="3020535"/>
                  </a:lnTo>
                  <a:lnTo>
                    <a:pt x="0" y="2971788"/>
                  </a:lnTo>
                  <a:lnTo>
                    <a:pt x="0" y="594371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800" y="1400320"/>
              <a:ext cx="153152" cy="36461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5799" y="1417319"/>
              <a:ext cx="73660" cy="3566160"/>
            </a:xfrm>
            <a:custGeom>
              <a:avLst/>
              <a:gdLst/>
              <a:ahLst/>
              <a:cxnLst/>
              <a:rect l="l" t="t" r="r" b="b"/>
              <a:pathLst>
                <a:path w="73659" h="3566160">
                  <a:moveTo>
                    <a:pt x="73151" y="3566159"/>
                  </a:moveTo>
                  <a:lnTo>
                    <a:pt x="0" y="356615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3566159"/>
                  </a:lnTo>
                  <a:close/>
                </a:path>
              </a:pathLst>
            </a:custGeom>
            <a:solidFill>
              <a:srgbClr val="30797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85673" y="1070864"/>
            <a:ext cx="4506595" cy="1473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F6A70"/>
                </a:solidFill>
                <a:latin typeface="Arial"/>
                <a:cs typeface="Arial"/>
              </a:rPr>
              <a:t>Основные</a:t>
            </a:r>
            <a:r>
              <a:rPr dirty="0" sz="1200" spc="-40">
                <a:solidFill>
                  <a:srgbClr val="5F6A7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5F6A70"/>
                </a:solidFill>
                <a:latin typeface="Arial"/>
                <a:cs typeface="Arial"/>
              </a:rPr>
              <a:t>проявления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Arial"/>
              <a:cs typeface="Arial"/>
            </a:endParaRPr>
          </a:p>
          <a:p>
            <a:pPr marL="314325">
              <a:lnSpc>
                <a:spcPct val="100000"/>
              </a:lnSpc>
            </a:pP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Начальные</a:t>
            </a:r>
            <a:r>
              <a:rPr dirty="0" sz="1700" spc="-9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проявления</a:t>
            </a:r>
            <a:endParaRPr sz="1700">
              <a:latin typeface="Arial"/>
              <a:cs typeface="Arial"/>
            </a:endParaRPr>
          </a:p>
          <a:p>
            <a:pPr marL="314325" marR="5080">
              <a:lnSpc>
                <a:spcPct val="100000"/>
              </a:lnSpc>
              <a:spcBef>
                <a:spcPts val="1935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Головная</a:t>
            </a:r>
            <a:r>
              <a:rPr dirty="0" sz="1300" spc="-6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боль,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повышенная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потливость,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лихорадка, светобоязнь,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напряжение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жевательных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мышц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(тризм).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73157" y="1395557"/>
            <a:ext cx="5347335" cy="3655695"/>
            <a:chOff x="6173157" y="1395557"/>
            <a:chExt cx="5347335" cy="365569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3157" y="1395557"/>
              <a:ext cx="5347325" cy="36556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17919" y="1417319"/>
              <a:ext cx="5257800" cy="3566160"/>
            </a:xfrm>
            <a:custGeom>
              <a:avLst/>
              <a:gdLst/>
              <a:ahLst/>
              <a:cxnLst/>
              <a:rect l="l" t="t" r="r" b="b"/>
              <a:pathLst>
                <a:path w="5257800" h="3566160">
                  <a:moveTo>
                    <a:pt x="4663428" y="3566159"/>
                  </a:moveTo>
                  <a:lnTo>
                    <a:pt x="594372" y="3566159"/>
                  </a:lnTo>
                  <a:lnTo>
                    <a:pt x="545624" y="3564189"/>
                  </a:lnTo>
                  <a:lnTo>
                    <a:pt x="497962" y="3558380"/>
                  </a:lnTo>
                  <a:lnTo>
                    <a:pt x="451537" y="3548885"/>
                  </a:lnTo>
                  <a:lnTo>
                    <a:pt x="406504" y="3535858"/>
                  </a:lnTo>
                  <a:lnTo>
                    <a:pt x="363015" y="3519451"/>
                  </a:lnTo>
                  <a:lnTo>
                    <a:pt x="321223" y="3499817"/>
                  </a:lnTo>
                  <a:lnTo>
                    <a:pt x="281282" y="3477109"/>
                  </a:lnTo>
                  <a:lnTo>
                    <a:pt x="243343" y="3451480"/>
                  </a:lnTo>
                  <a:lnTo>
                    <a:pt x="207561" y="3423084"/>
                  </a:lnTo>
                  <a:lnTo>
                    <a:pt x="174087" y="3392072"/>
                  </a:lnTo>
                  <a:lnTo>
                    <a:pt x="143075" y="3358599"/>
                  </a:lnTo>
                  <a:lnTo>
                    <a:pt x="114679" y="3322816"/>
                  </a:lnTo>
                  <a:lnTo>
                    <a:pt x="89050" y="3284877"/>
                  </a:lnTo>
                  <a:lnTo>
                    <a:pt x="66342" y="3244936"/>
                  </a:lnTo>
                  <a:lnTo>
                    <a:pt x="46708" y="3203144"/>
                  </a:lnTo>
                  <a:lnTo>
                    <a:pt x="30301" y="3159655"/>
                  </a:lnTo>
                  <a:lnTo>
                    <a:pt x="17274" y="3114622"/>
                  </a:lnTo>
                  <a:lnTo>
                    <a:pt x="7779" y="3068198"/>
                  </a:lnTo>
                  <a:lnTo>
                    <a:pt x="1970" y="3020535"/>
                  </a:lnTo>
                  <a:lnTo>
                    <a:pt x="0" y="2971788"/>
                  </a:lnTo>
                  <a:lnTo>
                    <a:pt x="0" y="594371"/>
                  </a:lnTo>
                  <a:lnTo>
                    <a:pt x="1970" y="545624"/>
                  </a:lnTo>
                  <a:lnTo>
                    <a:pt x="7779" y="497961"/>
                  </a:lnTo>
                  <a:lnTo>
                    <a:pt x="17274" y="451537"/>
                  </a:lnTo>
                  <a:lnTo>
                    <a:pt x="30301" y="406504"/>
                  </a:lnTo>
                  <a:lnTo>
                    <a:pt x="46708" y="363015"/>
                  </a:lnTo>
                  <a:lnTo>
                    <a:pt x="66342" y="321223"/>
                  </a:lnTo>
                  <a:lnTo>
                    <a:pt x="89050" y="281282"/>
                  </a:lnTo>
                  <a:lnTo>
                    <a:pt x="114679" y="243343"/>
                  </a:lnTo>
                  <a:lnTo>
                    <a:pt x="143075" y="207560"/>
                  </a:lnTo>
                  <a:lnTo>
                    <a:pt x="174087" y="174087"/>
                  </a:lnTo>
                  <a:lnTo>
                    <a:pt x="207561" y="143075"/>
                  </a:lnTo>
                  <a:lnTo>
                    <a:pt x="243343" y="114679"/>
                  </a:lnTo>
                  <a:lnTo>
                    <a:pt x="281282" y="89050"/>
                  </a:lnTo>
                  <a:lnTo>
                    <a:pt x="321223" y="66342"/>
                  </a:lnTo>
                  <a:lnTo>
                    <a:pt x="363015" y="46708"/>
                  </a:lnTo>
                  <a:lnTo>
                    <a:pt x="406504" y="30301"/>
                  </a:lnTo>
                  <a:lnTo>
                    <a:pt x="451537" y="17274"/>
                  </a:lnTo>
                  <a:lnTo>
                    <a:pt x="497962" y="7779"/>
                  </a:lnTo>
                  <a:lnTo>
                    <a:pt x="545624" y="1970"/>
                  </a:lnTo>
                  <a:lnTo>
                    <a:pt x="594372" y="0"/>
                  </a:lnTo>
                  <a:lnTo>
                    <a:pt x="4663428" y="0"/>
                  </a:lnTo>
                  <a:lnTo>
                    <a:pt x="4715689" y="2300"/>
                  </a:lnTo>
                  <a:lnTo>
                    <a:pt x="4767198" y="9126"/>
                  </a:lnTo>
                  <a:lnTo>
                    <a:pt x="4817681" y="20363"/>
                  </a:lnTo>
                  <a:lnTo>
                    <a:pt x="4866865" y="35899"/>
                  </a:lnTo>
                  <a:lnTo>
                    <a:pt x="4914476" y="55620"/>
                  </a:lnTo>
                  <a:lnTo>
                    <a:pt x="4960239" y="79413"/>
                  </a:lnTo>
                  <a:lnTo>
                    <a:pt x="5003883" y="107164"/>
                  </a:lnTo>
                  <a:lnTo>
                    <a:pt x="5045131" y="138760"/>
                  </a:lnTo>
                  <a:lnTo>
                    <a:pt x="5083712" y="174087"/>
                  </a:lnTo>
                  <a:lnTo>
                    <a:pt x="5119040" y="212668"/>
                  </a:lnTo>
                  <a:lnTo>
                    <a:pt x="5150636" y="253917"/>
                  </a:lnTo>
                  <a:lnTo>
                    <a:pt x="5178387" y="297560"/>
                  </a:lnTo>
                  <a:lnTo>
                    <a:pt x="5202179" y="343323"/>
                  </a:lnTo>
                  <a:lnTo>
                    <a:pt x="5221900" y="390934"/>
                  </a:lnTo>
                  <a:lnTo>
                    <a:pt x="5237436" y="440118"/>
                  </a:lnTo>
                  <a:lnTo>
                    <a:pt x="5248673" y="490601"/>
                  </a:lnTo>
                  <a:lnTo>
                    <a:pt x="5255499" y="542110"/>
                  </a:lnTo>
                  <a:lnTo>
                    <a:pt x="5257799" y="594371"/>
                  </a:lnTo>
                  <a:lnTo>
                    <a:pt x="5257799" y="2971788"/>
                  </a:lnTo>
                  <a:lnTo>
                    <a:pt x="5255829" y="3020535"/>
                  </a:lnTo>
                  <a:lnTo>
                    <a:pt x="5250020" y="3068198"/>
                  </a:lnTo>
                  <a:lnTo>
                    <a:pt x="5240525" y="3114622"/>
                  </a:lnTo>
                  <a:lnTo>
                    <a:pt x="5227498" y="3159655"/>
                  </a:lnTo>
                  <a:lnTo>
                    <a:pt x="5211091" y="3203144"/>
                  </a:lnTo>
                  <a:lnTo>
                    <a:pt x="5191457" y="3244936"/>
                  </a:lnTo>
                  <a:lnTo>
                    <a:pt x="5168749" y="3284877"/>
                  </a:lnTo>
                  <a:lnTo>
                    <a:pt x="5143120" y="3322816"/>
                  </a:lnTo>
                  <a:lnTo>
                    <a:pt x="5114724" y="3358599"/>
                  </a:lnTo>
                  <a:lnTo>
                    <a:pt x="5083712" y="3392072"/>
                  </a:lnTo>
                  <a:lnTo>
                    <a:pt x="5050239" y="3423084"/>
                  </a:lnTo>
                  <a:lnTo>
                    <a:pt x="5014456" y="3451480"/>
                  </a:lnTo>
                  <a:lnTo>
                    <a:pt x="4976518" y="3477109"/>
                  </a:lnTo>
                  <a:lnTo>
                    <a:pt x="4936576" y="3499817"/>
                  </a:lnTo>
                  <a:lnTo>
                    <a:pt x="4894784" y="3519451"/>
                  </a:lnTo>
                  <a:lnTo>
                    <a:pt x="4851295" y="3535858"/>
                  </a:lnTo>
                  <a:lnTo>
                    <a:pt x="4806262" y="3548885"/>
                  </a:lnTo>
                  <a:lnTo>
                    <a:pt x="4759838" y="3558380"/>
                  </a:lnTo>
                  <a:lnTo>
                    <a:pt x="4712176" y="3564189"/>
                  </a:lnTo>
                  <a:lnTo>
                    <a:pt x="4663428" y="356615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217919" y="1417319"/>
              <a:ext cx="5257800" cy="3566160"/>
            </a:xfrm>
            <a:custGeom>
              <a:avLst/>
              <a:gdLst/>
              <a:ahLst/>
              <a:cxnLst/>
              <a:rect l="l" t="t" r="r" b="b"/>
              <a:pathLst>
                <a:path w="5257800" h="3566160">
                  <a:moveTo>
                    <a:pt x="0" y="594371"/>
                  </a:moveTo>
                  <a:lnTo>
                    <a:pt x="1970" y="545624"/>
                  </a:lnTo>
                  <a:lnTo>
                    <a:pt x="7779" y="497961"/>
                  </a:lnTo>
                  <a:lnTo>
                    <a:pt x="17274" y="451537"/>
                  </a:lnTo>
                  <a:lnTo>
                    <a:pt x="30301" y="406504"/>
                  </a:lnTo>
                  <a:lnTo>
                    <a:pt x="46708" y="363015"/>
                  </a:lnTo>
                  <a:lnTo>
                    <a:pt x="66342" y="321223"/>
                  </a:lnTo>
                  <a:lnTo>
                    <a:pt x="89050" y="281282"/>
                  </a:lnTo>
                  <a:lnTo>
                    <a:pt x="114679" y="243343"/>
                  </a:lnTo>
                  <a:lnTo>
                    <a:pt x="143075" y="207560"/>
                  </a:lnTo>
                  <a:lnTo>
                    <a:pt x="174087" y="174087"/>
                  </a:lnTo>
                  <a:lnTo>
                    <a:pt x="207561" y="143075"/>
                  </a:lnTo>
                  <a:lnTo>
                    <a:pt x="243343" y="114679"/>
                  </a:lnTo>
                  <a:lnTo>
                    <a:pt x="281282" y="89050"/>
                  </a:lnTo>
                  <a:lnTo>
                    <a:pt x="321223" y="66342"/>
                  </a:lnTo>
                  <a:lnTo>
                    <a:pt x="363015" y="46708"/>
                  </a:lnTo>
                  <a:lnTo>
                    <a:pt x="406504" y="30301"/>
                  </a:lnTo>
                  <a:lnTo>
                    <a:pt x="451537" y="17274"/>
                  </a:lnTo>
                  <a:lnTo>
                    <a:pt x="497962" y="7779"/>
                  </a:lnTo>
                  <a:lnTo>
                    <a:pt x="545624" y="1970"/>
                  </a:lnTo>
                  <a:lnTo>
                    <a:pt x="594372" y="0"/>
                  </a:lnTo>
                  <a:lnTo>
                    <a:pt x="4663428" y="0"/>
                  </a:lnTo>
                  <a:lnTo>
                    <a:pt x="4715689" y="2300"/>
                  </a:lnTo>
                  <a:lnTo>
                    <a:pt x="4767198" y="9126"/>
                  </a:lnTo>
                  <a:lnTo>
                    <a:pt x="4817681" y="20363"/>
                  </a:lnTo>
                  <a:lnTo>
                    <a:pt x="4866865" y="35899"/>
                  </a:lnTo>
                  <a:lnTo>
                    <a:pt x="4914476" y="55620"/>
                  </a:lnTo>
                  <a:lnTo>
                    <a:pt x="4960239" y="79413"/>
                  </a:lnTo>
                  <a:lnTo>
                    <a:pt x="5003883" y="107164"/>
                  </a:lnTo>
                  <a:lnTo>
                    <a:pt x="5045131" y="138760"/>
                  </a:lnTo>
                  <a:lnTo>
                    <a:pt x="5083712" y="174087"/>
                  </a:lnTo>
                  <a:lnTo>
                    <a:pt x="5119040" y="212668"/>
                  </a:lnTo>
                  <a:lnTo>
                    <a:pt x="5150636" y="253917"/>
                  </a:lnTo>
                  <a:lnTo>
                    <a:pt x="5178387" y="297560"/>
                  </a:lnTo>
                  <a:lnTo>
                    <a:pt x="5202179" y="343323"/>
                  </a:lnTo>
                  <a:lnTo>
                    <a:pt x="5221900" y="390934"/>
                  </a:lnTo>
                  <a:lnTo>
                    <a:pt x="5237436" y="440118"/>
                  </a:lnTo>
                  <a:lnTo>
                    <a:pt x="5248673" y="490601"/>
                  </a:lnTo>
                  <a:lnTo>
                    <a:pt x="5255499" y="542110"/>
                  </a:lnTo>
                  <a:lnTo>
                    <a:pt x="5257799" y="594371"/>
                  </a:lnTo>
                  <a:lnTo>
                    <a:pt x="5257799" y="2971788"/>
                  </a:lnTo>
                  <a:lnTo>
                    <a:pt x="5255829" y="3020535"/>
                  </a:lnTo>
                  <a:lnTo>
                    <a:pt x="5250020" y="3068198"/>
                  </a:lnTo>
                  <a:lnTo>
                    <a:pt x="5240525" y="3114622"/>
                  </a:lnTo>
                  <a:lnTo>
                    <a:pt x="5227498" y="3159655"/>
                  </a:lnTo>
                  <a:lnTo>
                    <a:pt x="5211091" y="3203144"/>
                  </a:lnTo>
                  <a:lnTo>
                    <a:pt x="5191457" y="3244936"/>
                  </a:lnTo>
                  <a:lnTo>
                    <a:pt x="5168749" y="3284877"/>
                  </a:lnTo>
                  <a:lnTo>
                    <a:pt x="5143120" y="3322816"/>
                  </a:lnTo>
                  <a:lnTo>
                    <a:pt x="5114724" y="3358599"/>
                  </a:lnTo>
                  <a:lnTo>
                    <a:pt x="5083712" y="3392072"/>
                  </a:lnTo>
                  <a:lnTo>
                    <a:pt x="5050239" y="3423084"/>
                  </a:lnTo>
                  <a:lnTo>
                    <a:pt x="5014456" y="3451480"/>
                  </a:lnTo>
                  <a:lnTo>
                    <a:pt x="4976518" y="3477109"/>
                  </a:lnTo>
                  <a:lnTo>
                    <a:pt x="4936576" y="3499817"/>
                  </a:lnTo>
                  <a:lnTo>
                    <a:pt x="4894784" y="3519451"/>
                  </a:lnTo>
                  <a:lnTo>
                    <a:pt x="4851295" y="3535858"/>
                  </a:lnTo>
                  <a:lnTo>
                    <a:pt x="4806262" y="3548885"/>
                  </a:lnTo>
                  <a:lnTo>
                    <a:pt x="4759838" y="3558380"/>
                  </a:lnTo>
                  <a:lnTo>
                    <a:pt x="4712176" y="3564189"/>
                  </a:lnTo>
                  <a:lnTo>
                    <a:pt x="4663428" y="3566159"/>
                  </a:lnTo>
                  <a:lnTo>
                    <a:pt x="594372" y="3566159"/>
                  </a:lnTo>
                  <a:lnTo>
                    <a:pt x="545624" y="3564189"/>
                  </a:lnTo>
                  <a:lnTo>
                    <a:pt x="497962" y="3558380"/>
                  </a:lnTo>
                  <a:lnTo>
                    <a:pt x="451537" y="3548885"/>
                  </a:lnTo>
                  <a:lnTo>
                    <a:pt x="406504" y="3535858"/>
                  </a:lnTo>
                  <a:lnTo>
                    <a:pt x="363015" y="3519451"/>
                  </a:lnTo>
                  <a:lnTo>
                    <a:pt x="321223" y="3499817"/>
                  </a:lnTo>
                  <a:lnTo>
                    <a:pt x="281282" y="3477109"/>
                  </a:lnTo>
                  <a:lnTo>
                    <a:pt x="243343" y="3451480"/>
                  </a:lnTo>
                  <a:lnTo>
                    <a:pt x="207561" y="3423084"/>
                  </a:lnTo>
                  <a:lnTo>
                    <a:pt x="174087" y="3392072"/>
                  </a:lnTo>
                  <a:lnTo>
                    <a:pt x="143075" y="3358599"/>
                  </a:lnTo>
                  <a:lnTo>
                    <a:pt x="114679" y="3322816"/>
                  </a:lnTo>
                  <a:lnTo>
                    <a:pt x="89050" y="3284877"/>
                  </a:lnTo>
                  <a:lnTo>
                    <a:pt x="66342" y="3244936"/>
                  </a:lnTo>
                  <a:lnTo>
                    <a:pt x="46708" y="3203144"/>
                  </a:lnTo>
                  <a:lnTo>
                    <a:pt x="30301" y="3159655"/>
                  </a:lnTo>
                  <a:lnTo>
                    <a:pt x="17274" y="3114622"/>
                  </a:lnTo>
                  <a:lnTo>
                    <a:pt x="7779" y="3068198"/>
                  </a:lnTo>
                  <a:lnTo>
                    <a:pt x="1970" y="3020535"/>
                  </a:lnTo>
                  <a:lnTo>
                    <a:pt x="0" y="2971788"/>
                  </a:lnTo>
                  <a:lnTo>
                    <a:pt x="0" y="594371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7920" y="1400320"/>
              <a:ext cx="153152" cy="36461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217919" y="1417319"/>
              <a:ext cx="73660" cy="3566160"/>
            </a:xfrm>
            <a:custGeom>
              <a:avLst/>
              <a:gdLst/>
              <a:ahLst/>
              <a:cxnLst/>
              <a:rect l="l" t="t" r="r" b="b"/>
              <a:pathLst>
                <a:path w="73660" h="3566160">
                  <a:moveTo>
                    <a:pt x="73151" y="3566159"/>
                  </a:moveTo>
                  <a:lnTo>
                    <a:pt x="0" y="356615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3566159"/>
                  </a:lnTo>
                  <a:close/>
                </a:path>
              </a:pathLst>
            </a:custGeom>
            <a:solidFill>
              <a:srgbClr val="AD4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519545" y="1616964"/>
            <a:ext cx="4594860" cy="1323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Судорожный</a:t>
            </a:r>
            <a:r>
              <a:rPr dirty="0" sz="1700" spc="-3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синдром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935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Непроизвольные</a:t>
            </a:r>
            <a:r>
              <a:rPr dirty="0" sz="1300" spc="-7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судорожные</a:t>
            </a:r>
            <a:r>
              <a:rPr dirty="0" sz="1300" spc="-7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сокращения</a:t>
            </a:r>
            <a:r>
              <a:rPr dirty="0" sz="1300" spc="-7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мимических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мышц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(«сардоническая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улыбка»),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затем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генерализованный судорожный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припадок,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который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повторяется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и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сопровождается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сильными</a:t>
            </a:r>
            <a:r>
              <a:rPr dirty="0" sz="1300" spc="-2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болями.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Столбняк:</a:t>
            </a:r>
            <a:r>
              <a:rPr dirty="0" spc="-105"/>
              <a:t> </a:t>
            </a:r>
            <a:r>
              <a:rPr dirty="0" spc="-10"/>
              <a:t>характерная</a:t>
            </a:r>
            <a:r>
              <a:rPr dirty="0" spc="-105"/>
              <a:t> </a:t>
            </a:r>
            <a:r>
              <a:rPr dirty="0"/>
              <a:t>поза</a:t>
            </a:r>
            <a:r>
              <a:rPr dirty="0" spc="-100"/>
              <a:t> </a:t>
            </a:r>
            <a:r>
              <a:rPr dirty="0"/>
              <a:t>при</a:t>
            </a:r>
            <a:r>
              <a:rPr dirty="0" spc="-105"/>
              <a:t> </a:t>
            </a:r>
            <a:r>
              <a:rPr dirty="0" spc="-10"/>
              <a:t>приступе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1037" y="1395557"/>
            <a:ext cx="6490335" cy="4432935"/>
            <a:chOff x="641037" y="1395557"/>
            <a:chExt cx="6490335" cy="4432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1037" y="1395557"/>
              <a:ext cx="6490325" cy="44329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5799" y="1417319"/>
              <a:ext cx="6400800" cy="4343400"/>
            </a:xfrm>
            <a:custGeom>
              <a:avLst/>
              <a:gdLst/>
              <a:ahLst/>
              <a:cxnLst/>
              <a:rect l="l" t="t" r="r" b="b"/>
              <a:pathLst>
                <a:path w="6400800" h="4343400">
                  <a:moveTo>
                    <a:pt x="5676885" y="4343399"/>
                  </a:moveTo>
                  <a:lnTo>
                    <a:pt x="723914" y="4343399"/>
                  </a:lnTo>
                  <a:lnTo>
                    <a:pt x="676316" y="4341860"/>
                  </a:lnTo>
                  <a:lnTo>
                    <a:pt x="629541" y="4337304"/>
                  </a:lnTo>
                  <a:lnTo>
                    <a:pt x="583683" y="4329827"/>
                  </a:lnTo>
                  <a:lnTo>
                    <a:pt x="538838" y="4319526"/>
                  </a:lnTo>
                  <a:lnTo>
                    <a:pt x="495101" y="4306494"/>
                  </a:lnTo>
                  <a:lnTo>
                    <a:pt x="452568" y="4290828"/>
                  </a:lnTo>
                  <a:lnTo>
                    <a:pt x="411334" y="4272622"/>
                  </a:lnTo>
                  <a:lnTo>
                    <a:pt x="371494" y="4251973"/>
                  </a:lnTo>
                  <a:lnTo>
                    <a:pt x="333144" y="4228976"/>
                  </a:lnTo>
                  <a:lnTo>
                    <a:pt x="296379" y="4203726"/>
                  </a:lnTo>
                  <a:lnTo>
                    <a:pt x="261295" y="4176318"/>
                  </a:lnTo>
                  <a:lnTo>
                    <a:pt x="227987" y="4146848"/>
                  </a:lnTo>
                  <a:lnTo>
                    <a:pt x="196551" y="4115412"/>
                  </a:lnTo>
                  <a:lnTo>
                    <a:pt x="167081" y="4082104"/>
                  </a:lnTo>
                  <a:lnTo>
                    <a:pt x="139673" y="4047020"/>
                  </a:lnTo>
                  <a:lnTo>
                    <a:pt x="114423" y="4010255"/>
                  </a:lnTo>
                  <a:lnTo>
                    <a:pt x="91425" y="3971905"/>
                  </a:lnTo>
                  <a:lnTo>
                    <a:pt x="70777" y="3932065"/>
                  </a:lnTo>
                  <a:lnTo>
                    <a:pt x="52571" y="3890831"/>
                  </a:lnTo>
                  <a:lnTo>
                    <a:pt x="36905" y="3848298"/>
                  </a:lnTo>
                  <a:lnTo>
                    <a:pt x="23873" y="3804561"/>
                  </a:lnTo>
                  <a:lnTo>
                    <a:pt x="13572" y="3759716"/>
                  </a:lnTo>
                  <a:lnTo>
                    <a:pt x="6095" y="3713858"/>
                  </a:lnTo>
                  <a:lnTo>
                    <a:pt x="1539" y="3667083"/>
                  </a:lnTo>
                  <a:lnTo>
                    <a:pt x="0" y="3619485"/>
                  </a:lnTo>
                  <a:lnTo>
                    <a:pt x="0" y="723914"/>
                  </a:lnTo>
                  <a:lnTo>
                    <a:pt x="1539" y="676316"/>
                  </a:lnTo>
                  <a:lnTo>
                    <a:pt x="6095" y="629541"/>
                  </a:lnTo>
                  <a:lnTo>
                    <a:pt x="13572" y="583683"/>
                  </a:lnTo>
                  <a:lnTo>
                    <a:pt x="23873" y="538838"/>
                  </a:lnTo>
                  <a:lnTo>
                    <a:pt x="36905" y="495101"/>
                  </a:lnTo>
                  <a:lnTo>
                    <a:pt x="52571" y="452568"/>
                  </a:lnTo>
                  <a:lnTo>
                    <a:pt x="70777" y="411334"/>
                  </a:lnTo>
                  <a:lnTo>
                    <a:pt x="91425" y="371494"/>
                  </a:lnTo>
                  <a:lnTo>
                    <a:pt x="114423" y="333144"/>
                  </a:lnTo>
                  <a:lnTo>
                    <a:pt x="139673" y="296379"/>
                  </a:lnTo>
                  <a:lnTo>
                    <a:pt x="167081" y="261295"/>
                  </a:lnTo>
                  <a:lnTo>
                    <a:pt x="196551" y="227987"/>
                  </a:lnTo>
                  <a:lnTo>
                    <a:pt x="227987" y="196551"/>
                  </a:lnTo>
                  <a:lnTo>
                    <a:pt x="261295" y="167081"/>
                  </a:lnTo>
                  <a:lnTo>
                    <a:pt x="296379" y="139673"/>
                  </a:lnTo>
                  <a:lnTo>
                    <a:pt x="333144" y="114423"/>
                  </a:lnTo>
                  <a:lnTo>
                    <a:pt x="371494" y="91425"/>
                  </a:lnTo>
                  <a:lnTo>
                    <a:pt x="411334" y="70777"/>
                  </a:lnTo>
                  <a:lnTo>
                    <a:pt x="452568" y="52571"/>
                  </a:lnTo>
                  <a:lnTo>
                    <a:pt x="495101" y="36905"/>
                  </a:lnTo>
                  <a:lnTo>
                    <a:pt x="538838" y="23873"/>
                  </a:lnTo>
                  <a:lnTo>
                    <a:pt x="583683" y="13572"/>
                  </a:lnTo>
                  <a:lnTo>
                    <a:pt x="629541" y="6095"/>
                  </a:lnTo>
                  <a:lnTo>
                    <a:pt x="676316" y="1539"/>
                  </a:lnTo>
                  <a:lnTo>
                    <a:pt x="723914" y="0"/>
                  </a:lnTo>
                  <a:lnTo>
                    <a:pt x="5676885" y="0"/>
                  </a:lnTo>
                  <a:lnTo>
                    <a:pt x="5729022" y="1878"/>
                  </a:lnTo>
                  <a:lnTo>
                    <a:pt x="5780586" y="7463"/>
                  </a:lnTo>
                  <a:lnTo>
                    <a:pt x="5831395" y="16678"/>
                  </a:lnTo>
                  <a:lnTo>
                    <a:pt x="5881266" y="29448"/>
                  </a:lnTo>
                  <a:lnTo>
                    <a:pt x="5930017" y="45698"/>
                  </a:lnTo>
                  <a:lnTo>
                    <a:pt x="5977465" y="65352"/>
                  </a:lnTo>
                  <a:lnTo>
                    <a:pt x="6023427" y="88333"/>
                  </a:lnTo>
                  <a:lnTo>
                    <a:pt x="6067721" y="114568"/>
                  </a:lnTo>
                  <a:lnTo>
                    <a:pt x="6110165" y="143979"/>
                  </a:lnTo>
                  <a:lnTo>
                    <a:pt x="6150575" y="176491"/>
                  </a:lnTo>
                  <a:lnTo>
                    <a:pt x="6188769" y="212029"/>
                  </a:lnTo>
                  <a:lnTo>
                    <a:pt x="6224307" y="250223"/>
                  </a:lnTo>
                  <a:lnTo>
                    <a:pt x="6256820" y="290634"/>
                  </a:lnTo>
                  <a:lnTo>
                    <a:pt x="6286231" y="333077"/>
                  </a:lnTo>
                  <a:lnTo>
                    <a:pt x="6312465" y="377372"/>
                  </a:lnTo>
                  <a:lnTo>
                    <a:pt x="6335447" y="423334"/>
                  </a:lnTo>
                  <a:lnTo>
                    <a:pt x="6355101" y="470782"/>
                  </a:lnTo>
                  <a:lnTo>
                    <a:pt x="6371351" y="519533"/>
                  </a:lnTo>
                  <a:lnTo>
                    <a:pt x="6384121" y="569404"/>
                  </a:lnTo>
                  <a:lnTo>
                    <a:pt x="6393336" y="620213"/>
                  </a:lnTo>
                  <a:lnTo>
                    <a:pt x="6398921" y="671777"/>
                  </a:lnTo>
                  <a:lnTo>
                    <a:pt x="6400799" y="723914"/>
                  </a:lnTo>
                  <a:lnTo>
                    <a:pt x="6400799" y="3619485"/>
                  </a:lnTo>
                  <a:lnTo>
                    <a:pt x="6399260" y="3667083"/>
                  </a:lnTo>
                  <a:lnTo>
                    <a:pt x="6394704" y="3713858"/>
                  </a:lnTo>
                  <a:lnTo>
                    <a:pt x="6387227" y="3759716"/>
                  </a:lnTo>
                  <a:lnTo>
                    <a:pt x="6376925" y="3804561"/>
                  </a:lnTo>
                  <a:lnTo>
                    <a:pt x="6363894" y="3848298"/>
                  </a:lnTo>
                  <a:lnTo>
                    <a:pt x="6348228" y="3890831"/>
                  </a:lnTo>
                  <a:lnTo>
                    <a:pt x="6330022" y="3932065"/>
                  </a:lnTo>
                  <a:lnTo>
                    <a:pt x="6309373" y="3971905"/>
                  </a:lnTo>
                  <a:lnTo>
                    <a:pt x="6286376" y="4010255"/>
                  </a:lnTo>
                  <a:lnTo>
                    <a:pt x="6261126" y="4047020"/>
                  </a:lnTo>
                  <a:lnTo>
                    <a:pt x="6233718" y="4082104"/>
                  </a:lnTo>
                  <a:lnTo>
                    <a:pt x="6204248" y="4115412"/>
                  </a:lnTo>
                  <a:lnTo>
                    <a:pt x="6172812" y="4146848"/>
                  </a:lnTo>
                  <a:lnTo>
                    <a:pt x="6139504" y="4176318"/>
                  </a:lnTo>
                  <a:lnTo>
                    <a:pt x="6104420" y="4203726"/>
                  </a:lnTo>
                  <a:lnTo>
                    <a:pt x="6067655" y="4228976"/>
                  </a:lnTo>
                  <a:lnTo>
                    <a:pt x="6029305" y="4251973"/>
                  </a:lnTo>
                  <a:lnTo>
                    <a:pt x="5989465" y="4272622"/>
                  </a:lnTo>
                  <a:lnTo>
                    <a:pt x="5948231" y="4290828"/>
                  </a:lnTo>
                  <a:lnTo>
                    <a:pt x="5905698" y="4306494"/>
                  </a:lnTo>
                  <a:lnTo>
                    <a:pt x="5861961" y="4319526"/>
                  </a:lnTo>
                  <a:lnTo>
                    <a:pt x="5817116" y="4329827"/>
                  </a:lnTo>
                  <a:lnTo>
                    <a:pt x="5771258" y="4337304"/>
                  </a:lnTo>
                  <a:lnTo>
                    <a:pt x="5724483" y="4341860"/>
                  </a:lnTo>
                  <a:lnTo>
                    <a:pt x="5676885" y="434339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5799" y="1417319"/>
              <a:ext cx="6400800" cy="4343400"/>
            </a:xfrm>
            <a:custGeom>
              <a:avLst/>
              <a:gdLst/>
              <a:ahLst/>
              <a:cxnLst/>
              <a:rect l="l" t="t" r="r" b="b"/>
              <a:pathLst>
                <a:path w="6400800" h="4343400">
                  <a:moveTo>
                    <a:pt x="0" y="723914"/>
                  </a:moveTo>
                  <a:lnTo>
                    <a:pt x="1539" y="676316"/>
                  </a:lnTo>
                  <a:lnTo>
                    <a:pt x="6095" y="629541"/>
                  </a:lnTo>
                  <a:lnTo>
                    <a:pt x="13572" y="583683"/>
                  </a:lnTo>
                  <a:lnTo>
                    <a:pt x="23873" y="538838"/>
                  </a:lnTo>
                  <a:lnTo>
                    <a:pt x="36905" y="495101"/>
                  </a:lnTo>
                  <a:lnTo>
                    <a:pt x="52571" y="452568"/>
                  </a:lnTo>
                  <a:lnTo>
                    <a:pt x="70777" y="411334"/>
                  </a:lnTo>
                  <a:lnTo>
                    <a:pt x="91425" y="371494"/>
                  </a:lnTo>
                  <a:lnTo>
                    <a:pt x="114423" y="333144"/>
                  </a:lnTo>
                  <a:lnTo>
                    <a:pt x="139673" y="296379"/>
                  </a:lnTo>
                  <a:lnTo>
                    <a:pt x="167081" y="261295"/>
                  </a:lnTo>
                  <a:lnTo>
                    <a:pt x="196551" y="227987"/>
                  </a:lnTo>
                  <a:lnTo>
                    <a:pt x="227987" y="196551"/>
                  </a:lnTo>
                  <a:lnTo>
                    <a:pt x="261295" y="167081"/>
                  </a:lnTo>
                  <a:lnTo>
                    <a:pt x="296379" y="139673"/>
                  </a:lnTo>
                  <a:lnTo>
                    <a:pt x="333144" y="114423"/>
                  </a:lnTo>
                  <a:lnTo>
                    <a:pt x="371494" y="91425"/>
                  </a:lnTo>
                  <a:lnTo>
                    <a:pt x="411334" y="70777"/>
                  </a:lnTo>
                  <a:lnTo>
                    <a:pt x="452568" y="52571"/>
                  </a:lnTo>
                  <a:lnTo>
                    <a:pt x="495101" y="36905"/>
                  </a:lnTo>
                  <a:lnTo>
                    <a:pt x="538838" y="23873"/>
                  </a:lnTo>
                  <a:lnTo>
                    <a:pt x="583683" y="13572"/>
                  </a:lnTo>
                  <a:lnTo>
                    <a:pt x="629541" y="6095"/>
                  </a:lnTo>
                  <a:lnTo>
                    <a:pt x="676316" y="1539"/>
                  </a:lnTo>
                  <a:lnTo>
                    <a:pt x="723914" y="0"/>
                  </a:lnTo>
                  <a:lnTo>
                    <a:pt x="5676885" y="0"/>
                  </a:lnTo>
                  <a:lnTo>
                    <a:pt x="5729022" y="1878"/>
                  </a:lnTo>
                  <a:lnTo>
                    <a:pt x="5780586" y="7463"/>
                  </a:lnTo>
                  <a:lnTo>
                    <a:pt x="5831395" y="16678"/>
                  </a:lnTo>
                  <a:lnTo>
                    <a:pt x="5881266" y="29448"/>
                  </a:lnTo>
                  <a:lnTo>
                    <a:pt x="5930017" y="45698"/>
                  </a:lnTo>
                  <a:lnTo>
                    <a:pt x="5977465" y="65352"/>
                  </a:lnTo>
                  <a:lnTo>
                    <a:pt x="6023427" y="88333"/>
                  </a:lnTo>
                  <a:lnTo>
                    <a:pt x="6067721" y="114568"/>
                  </a:lnTo>
                  <a:lnTo>
                    <a:pt x="6110165" y="143979"/>
                  </a:lnTo>
                  <a:lnTo>
                    <a:pt x="6150575" y="176491"/>
                  </a:lnTo>
                  <a:lnTo>
                    <a:pt x="6188769" y="212029"/>
                  </a:lnTo>
                  <a:lnTo>
                    <a:pt x="6224307" y="250223"/>
                  </a:lnTo>
                  <a:lnTo>
                    <a:pt x="6256820" y="290634"/>
                  </a:lnTo>
                  <a:lnTo>
                    <a:pt x="6286231" y="333077"/>
                  </a:lnTo>
                  <a:lnTo>
                    <a:pt x="6312465" y="377372"/>
                  </a:lnTo>
                  <a:lnTo>
                    <a:pt x="6335447" y="423334"/>
                  </a:lnTo>
                  <a:lnTo>
                    <a:pt x="6355101" y="470782"/>
                  </a:lnTo>
                  <a:lnTo>
                    <a:pt x="6371351" y="519533"/>
                  </a:lnTo>
                  <a:lnTo>
                    <a:pt x="6384121" y="569404"/>
                  </a:lnTo>
                  <a:lnTo>
                    <a:pt x="6393336" y="620213"/>
                  </a:lnTo>
                  <a:lnTo>
                    <a:pt x="6398921" y="671777"/>
                  </a:lnTo>
                  <a:lnTo>
                    <a:pt x="6400799" y="723914"/>
                  </a:lnTo>
                  <a:lnTo>
                    <a:pt x="6400799" y="3619485"/>
                  </a:lnTo>
                  <a:lnTo>
                    <a:pt x="6399260" y="3667083"/>
                  </a:lnTo>
                  <a:lnTo>
                    <a:pt x="6394704" y="3713858"/>
                  </a:lnTo>
                  <a:lnTo>
                    <a:pt x="6387227" y="3759716"/>
                  </a:lnTo>
                  <a:lnTo>
                    <a:pt x="6376925" y="3804561"/>
                  </a:lnTo>
                  <a:lnTo>
                    <a:pt x="6363894" y="3848298"/>
                  </a:lnTo>
                  <a:lnTo>
                    <a:pt x="6348228" y="3890831"/>
                  </a:lnTo>
                  <a:lnTo>
                    <a:pt x="6330022" y="3932065"/>
                  </a:lnTo>
                  <a:lnTo>
                    <a:pt x="6309373" y="3971905"/>
                  </a:lnTo>
                  <a:lnTo>
                    <a:pt x="6286376" y="4010255"/>
                  </a:lnTo>
                  <a:lnTo>
                    <a:pt x="6261126" y="4047020"/>
                  </a:lnTo>
                  <a:lnTo>
                    <a:pt x="6233718" y="4082104"/>
                  </a:lnTo>
                  <a:lnTo>
                    <a:pt x="6204248" y="4115412"/>
                  </a:lnTo>
                  <a:lnTo>
                    <a:pt x="6172812" y="4146848"/>
                  </a:lnTo>
                  <a:lnTo>
                    <a:pt x="6139504" y="4176318"/>
                  </a:lnTo>
                  <a:lnTo>
                    <a:pt x="6104420" y="4203726"/>
                  </a:lnTo>
                  <a:lnTo>
                    <a:pt x="6067655" y="4228976"/>
                  </a:lnTo>
                  <a:lnTo>
                    <a:pt x="6029305" y="4251973"/>
                  </a:lnTo>
                  <a:lnTo>
                    <a:pt x="5989465" y="4272622"/>
                  </a:lnTo>
                  <a:lnTo>
                    <a:pt x="5948231" y="4290828"/>
                  </a:lnTo>
                  <a:lnTo>
                    <a:pt x="5905698" y="4306494"/>
                  </a:lnTo>
                  <a:lnTo>
                    <a:pt x="5861961" y="4319526"/>
                  </a:lnTo>
                  <a:lnTo>
                    <a:pt x="5817116" y="4329827"/>
                  </a:lnTo>
                  <a:lnTo>
                    <a:pt x="5771258" y="4337304"/>
                  </a:lnTo>
                  <a:lnTo>
                    <a:pt x="5724483" y="4341860"/>
                  </a:lnTo>
                  <a:lnTo>
                    <a:pt x="5676885" y="4343399"/>
                  </a:lnTo>
                  <a:lnTo>
                    <a:pt x="723914" y="4343399"/>
                  </a:lnTo>
                  <a:lnTo>
                    <a:pt x="676316" y="4341860"/>
                  </a:lnTo>
                  <a:lnTo>
                    <a:pt x="629541" y="4337304"/>
                  </a:lnTo>
                  <a:lnTo>
                    <a:pt x="583683" y="4329827"/>
                  </a:lnTo>
                  <a:lnTo>
                    <a:pt x="538838" y="4319526"/>
                  </a:lnTo>
                  <a:lnTo>
                    <a:pt x="495101" y="4306494"/>
                  </a:lnTo>
                  <a:lnTo>
                    <a:pt x="452568" y="4290828"/>
                  </a:lnTo>
                  <a:lnTo>
                    <a:pt x="411334" y="4272622"/>
                  </a:lnTo>
                  <a:lnTo>
                    <a:pt x="371494" y="4251973"/>
                  </a:lnTo>
                  <a:lnTo>
                    <a:pt x="333144" y="4228976"/>
                  </a:lnTo>
                  <a:lnTo>
                    <a:pt x="296379" y="4203726"/>
                  </a:lnTo>
                  <a:lnTo>
                    <a:pt x="261295" y="4176318"/>
                  </a:lnTo>
                  <a:lnTo>
                    <a:pt x="227987" y="4146848"/>
                  </a:lnTo>
                  <a:lnTo>
                    <a:pt x="196551" y="4115412"/>
                  </a:lnTo>
                  <a:lnTo>
                    <a:pt x="167081" y="4082104"/>
                  </a:lnTo>
                  <a:lnTo>
                    <a:pt x="139673" y="4047020"/>
                  </a:lnTo>
                  <a:lnTo>
                    <a:pt x="114423" y="4010255"/>
                  </a:lnTo>
                  <a:lnTo>
                    <a:pt x="91425" y="3971905"/>
                  </a:lnTo>
                  <a:lnTo>
                    <a:pt x="70777" y="3932065"/>
                  </a:lnTo>
                  <a:lnTo>
                    <a:pt x="52571" y="3890831"/>
                  </a:lnTo>
                  <a:lnTo>
                    <a:pt x="36905" y="3848298"/>
                  </a:lnTo>
                  <a:lnTo>
                    <a:pt x="23873" y="3804561"/>
                  </a:lnTo>
                  <a:lnTo>
                    <a:pt x="13572" y="3759716"/>
                  </a:lnTo>
                  <a:lnTo>
                    <a:pt x="6095" y="3713858"/>
                  </a:lnTo>
                  <a:lnTo>
                    <a:pt x="1539" y="3667083"/>
                  </a:lnTo>
                  <a:lnTo>
                    <a:pt x="0" y="3619485"/>
                  </a:lnTo>
                  <a:lnTo>
                    <a:pt x="0" y="723914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800" y="1400320"/>
              <a:ext cx="153152" cy="44234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85799" y="1417319"/>
              <a:ext cx="73660" cy="4343400"/>
            </a:xfrm>
            <a:custGeom>
              <a:avLst/>
              <a:gdLst/>
              <a:ahLst/>
              <a:cxnLst/>
              <a:rect l="l" t="t" r="r" b="b"/>
              <a:pathLst>
                <a:path w="73659" h="4343400">
                  <a:moveTo>
                    <a:pt x="73151" y="4343399"/>
                  </a:moveTo>
                  <a:lnTo>
                    <a:pt x="0" y="434339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4343399"/>
                  </a:lnTo>
                  <a:close/>
                </a:path>
              </a:pathLst>
            </a:custGeom>
            <a:solidFill>
              <a:srgbClr val="AD4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Опистотонус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100"/>
              </a:spcBef>
            </a:pPr>
          </a:p>
          <a:p>
            <a:pPr marL="314325">
              <a:lnSpc>
                <a:spcPct val="100000"/>
              </a:lnSpc>
            </a:pPr>
            <a:r>
              <a:rPr dirty="0" sz="1700" spc="-20" b="1">
                <a:solidFill>
                  <a:srgbClr val="1F3548"/>
                </a:solidFill>
                <a:latin typeface="Arial"/>
                <a:cs typeface="Arial"/>
              </a:rPr>
              <a:t>Положение</a:t>
            </a:r>
            <a:r>
              <a:rPr dirty="0" sz="1700" spc="-3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больного</a:t>
            </a:r>
            <a:endParaRPr sz="1700">
              <a:latin typeface="Arial"/>
              <a:cs typeface="Arial"/>
            </a:endParaRPr>
          </a:p>
          <a:p>
            <a:pPr marL="417195" indent="-102870">
              <a:lnSpc>
                <a:spcPct val="100000"/>
              </a:lnSpc>
              <a:spcBef>
                <a:spcPts val="1935"/>
              </a:spcBef>
              <a:buChar char="•"/>
              <a:tabLst>
                <a:tab pos="417195" algn="l"/>
              </a:tabLst>
            </a:pPr>
            <a:r>
              <a:rPr dirty="0" sz="1300">
                <a:solidFill>
                  <a:srgbClr val="262B2F"/>
                </a:solidFill>
              </a:rPr>
              <a:t>Сознание</a:t>
            </a:r>
            <a:r>
              <a:rPr dirty="0" sz="1300" spc="-55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при</a:t>
            </a:r>
            <a:r>
              <a:rPr dirty="0" sz="1300" spc="-55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припадке</a:t>
            </a:r>
            <a:r>
              <a:rPr dirty="0" sz="1300" spc="-55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сохранено.</a:t>
            </a:r>
            <a:endParaRPr sz="1300"/>
          </a:p>
          <a:p>
            <a:pPr marL="417195" indent="-102870">
              <a:lnSpc>
                <a:spcPct val="100000"/>
              </a:lnSpc>
              <a:buChar char="•"/>
              <a:tabLst>
                <a:tab pos="417195" algn="l"/>
              </a:tabLst>
            </a:pPr>
            <a:r>
              <a:rPr dirty="0" sz="1300" spc="-20">
                <a:solidFill>
                  <a:srgbClr val="262B2F"/>
                </a:solidFill>
              </a:rPr>
              <a:t>Голова</a:t>
            </a:r>
            <a:r>
              <a:rPr dirty="0" sz="1300" spc="-15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запрокинута назад.</a:t>
            </a:r>
            <a:endParaRPr sz="1300"/>
          </a:p>
          <a:p>
            <a:pPr marL="417195" indent="-102870">
              <a:lnSpc>
                <a:spcPct val="100000"/>
              </a:lnSpc>
              <a:buChar char="•"/>
              <a:tabLst>
                <a:tab pos="417195" algn="l"/>
              </a:tabLst>
            </a:pPr>
            <a:r>
              <a:rPr dirty="0" sz="1300" spc="-10">
                <a:solidFill>
                  <a:srgbClr val="262B2F"/>
                </a:solidFill>
              </a:rPr>
              <a:t>Позвоночник</a:t>
            </a:r>
            <a:r>
              <a:rPr dirty="0" sz="1300" spc="-50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изгибается</a:t>
            </a:r>
            <a:r>
              <a:rPr dirty="0" sz="1300" spc="-50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кпереди.</a:t>
            </a:r>
            <a:endParaRPr sz="1300"/>
          </a:p>
          <a:p>
            <a:pPr marL="417195" indent="-102870">
              <a:lnSpc>
                <a:spcPct val="100000"/>
              </a:lnSpc>
              <a:buChar char="•"/>
              <a:tabLst>
                <a:tab pos="417195" algn="l"/>
              </a:tabLst>
            </a:pPr>
            <a:r>
              <a:rPr dirty="0" sz="1300">
                <a:solidFill>
                  <a:srgbClr val="262B2F"/>
                </a:solidFill>
              </a:rPr>
              <a:t>Больной</a:t>
            </a:r>
            <a:r>
              <a:rPr dirty="0" sz="1300" spc="-35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опирается</a:t>
            </a:r>
            <a:r>
              <a:rPr dirty="0" sz="1300" spc="-3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на</a:t>
            </a:r>
            <a:r>
              <a:rPr dirty="0" sz="1300" spc="-30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затылок</a:t>
            </a:r>
            <a:r>
              <a:rPr dirty="0" sz="1300" spc="-3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и</a:t>
            </a:r>
            <a:r>
              <a:rPr dirty="0" sz="1300" spc="-3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пятки</a:t>
            </a:r>
            <a:r>
              <a:rPr dirty="0" sz="1300" spc="-35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—</a:t>
            </a:r>
            <a:r>
              <a:rPr dirty="0" sz="1300" spc="-30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опистотонус.</a:t>
            </a:r>
            <a:endParaRPr sz="1300"/>
          </a:p>
          <a:p>
            <a:pPr marL="417195" indent="-102870">
              <a:lnSpc>
                <a:spcPct val="100000"/>
              </a:lnSpc>
              <a:buChar char="•"/>
              <a:tabLst>
                <a:tab pos="417195" algn="l"/>
              </a:tabLst>
            </a:pPr>
            <a:r>
              <a:rPr dirty="0" sz="1300" spc="-10">
                <a:solidFill>
                  <a:srgbClr val="262B2F"/>
                </a:solidFill>
              </a:rPr>
              <a:t>Напрягаются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мышцы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передней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брюшной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стенки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вплоть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до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>
                <a:solidFill>
                  <a:srgbClr val="262B2F"/>
                </a:solidFill>
              </a:rPr>
              <a:t>их</a:t>
            </a:r>
            <a:r>
              <a:rPr dirty="0" sz="1300" spc="-40">
                <a:solidFill>
                  <a:srgbClr val="262B2F"/>
                </a:solidFill>
              </a:rPr>
              <a:t> </a:t>
            </a:r>
            <a:r>
              <a:rPr dirty="0" sz="1300" spc="-10">
                <a:solidFill>
                  <a:srgbClr val="262B2F"/>
                </a:solidFill>
              </a:rPr>
              <a:t>разрывов.</a:t>
            </a:r>
            <a:endParaRPr sz="1300"/>
          </a:p>
        </p:txBody>
      </p:sp>
      <p:grpSp>
        <p:nvGrpSpPr>
          <p:cNvPr id="10" name="object 10"/>
          <p:cNvGrpSpPr/>
          <p:nvPr/>
        </p:nvGrpSpPr>
        <p:grpSpPr>
          <a:xfrm>
            <a:off x="7819068" y="1807037"/>
            <a:ext cx="3015615" cy="2451735"/>
            <a:chOff x="7819068" y="1807037"/>
            <a:chExt cx="3015615" cy="245173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9068" y="1807037"/>
              <a:ext cx="3015614" cy="245147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63840" y="2571750"/>
              <a:ext cx="2926080" cy="1619250"/>
            </a:xfrm>
            <a:custGeom>
              <a:avLst/>
              <a:gdLst/>
              <a:ahLst/>
              <a:cxnLst/>
              <a:rect l="l" t="t" r="r" b="b"/>
              <a:pathLst>
                <a:path w="2926079" h="1619250">
                  <a:moveTo>
                    <a:pt x="2331719" y="1619001"/>
                  </a:moveTo>
                  <a:lnTo>
                    <a:pt x="2331719" y="1321821"/>
                  </a:lnTo>
                  <a:lnTo>
                    <a:pt x="2256673" y="1317609"/>
                  </a:lnTo>
                  <a:lnTo>
                    <a:pt x="2182439" y="1312927"/>
                  </a:lnTo>
                  <a:lnTo>
                    <a:pt x="2109041" y="1307780"/>
                  </a:lnTo>
                  <a:lnTo>
                    <a:pt x="2036501" y="1302177"/>
                  </a:lnTo>
                  <a:lnTo>
                    <a:pt x="1964842" y="1296124"/>
                  </a:lnTo>
                  <a:lnTo>
                    <a:pt x="1894086" y="1289628"/>
                  </a:lnTo>
                  <a:lnTo>
                    <a:pt x="1824256" y="1282696"/>
                  </a:lnTo>
                  <a:lnTo>
                    <a:pt x="1755373" y="1275335"/>
                  </a:lnTo>
                  <a:lnTo>
                    <a:pt x="1687461" y="1267553"/>
                  </a:lnTo>
                  <a:lnTo>
                    <a:pt x="1620542" y="1259356"/>
                  </a:lnTo>
                  <a:lnTo>
                    <a:pt x="1554639" y="1250750"/>
                  </a:lnTo>
                  <a:lnTo>
                    <a:pt x="1489773" y="1241745"/>
                  </a:lnTo>
                  <a:lnTo>
                    <a:pt x="1425968" y="1232345"/>
                  </a:lnTo>
                  <a:lnTo>
                    <a:pt x="1363245" y="1222558"/>
                  </a:lnTo>
                  <a:lnTo>
                    <a:pt x="1301627" y="1212392"/>
                  </a:lnTo>
                  <a:lnTo>
                    <a:pt x="1241138" y="1201853"/>
                  </a:lnTo>
                  <a:lnTo>
                    <a:pt x="1181798" y="1190948"/>
                  </a:lnTo>
                  <a:lnTo>
                    <a:pt x="1123631" y="1179685"/>
                  </a:lnTo>
                  <a:lnTo>
                    <a:pt x="1066659" y="1168069"/>
                  </a:lnTo>
                  <a:lnTo>
                    <a:pt x="1010904" y="1156109"/>
                  </a:lnTo>
                  <a:lnTo>
                    <a:pt x="956390" y="1143811"/>
                  </a:lnTo>
                  <a:lnTo>
                    <a:pt x="903137" y="1131183"/>
                  </a:lnTo>
                  <a:lnTo>
                    <a:pt x="851170" y="1118230"/>
                  </a:lnTo>
                  <a:lnTo>
                    <a:pt x="800510" y="1104961"/>
                  </a:lnTo>
                  <a:lnTo>
                    <a:pt x="751180" y="1091382"/>
                  </a:lnTo>
                  <a:lnTo>
                    <a:pt x="703202" y="1077501"/>
                  </a:lnTo>
                  <a:lnTo>
                    <a:pt x="656598" y="1063324"/>
                  </a:lnTo>
                  <a:lnTo>
                    <a:pt x="611392" y="1048858"/>
                  </a:lnTo>
                  <a:lnTo>
                    <a:pt x="567606" y="1034110"/>
                  </a:lnTo>
                  <a:lnTo>
                    <a:pt x="525261" y="1019088"/>
                  </a:lnTo>
                  <a:lnTo>
                    <a:pt x="484381" y="1003798"/>
                  </a:lnTo>
                  <a:lnTo>
                    <a:pt x="444988" y="988247"/>
                  </a:lnTo>
                  <a:lnTo>
                    <a:pt x="407105" y="972443"/>
                  </a:lnTo>
                  <a:lnTo>
                    <a:pt x="370753" y="956392"/>
                  </a:lnTo>
                  <a:lnTo>
                    <a:pt x="335956" y="940101"/>
                  </a:lnTo>
                  <a:lnTo>
                    <a:pt x="271114" y="906829"/>
                  </a:lnTo>
                  <a:lnTo>
                    <a:pt x="212759" y="872682"/>
                  </a:lnTo>
                  <a:lnTo>
                    <a:pt x="161071" y="837716"/>
                  </a:lnTo>
                  <a:lnTo>
                    <a:pt x="116228" y="801988"/>
                  </a:lnTo>
                  <a:lnTo>
                    <a:pt x="78412" y="765554"/>
                  </a:lnTo>
                  <a:lnTo>
                    <a:pt x="47801" y="728469"/>
                  </a:lnTo>
                  <a:lnTo>
                    <a:pt x="24575" y="690790"/>
                  </a:lnTo>
                  <a:lnTo>
                    <a:pt x="8914" y="652572"/>
                  </a:lnTo>
                  <a:lnTo>
                    <a:pt x="997" y="613873"/>
                  </a:lnTo>
                  <a:lnTo>
                    <a:pt x="0" y="594359"/>
                  </a:lnTo>
                  <a:lnTo>
                    <a:pt x="0" y="0"/>
                  </a:lnTo>
                  <a:lnTo>
                    <a:pt x="997" y="19513"/>
                  </a:lnTo>
                  <a:lnTo>
                    <a:pt x="3977" y="38919"/>
                  </a:lnTo>
                  <a:lnTo>
                    <a:pt x="15788" y="77385"/>
                  </a:lnTo>
                  <a:lnTo>
                    <a:pt x="35254" y="115340"/>
                  </a:lnTo>
                  <a:lnTo>
                    <a:pt x="62195" y="152729"/>
                  </a:lnTo>
                  <a:lnTo>
                    <a:pt x="96431" y="189496"/>
                  </a:lnTo>
                  <a:lnTo>
                    <a:pt x="137782" y="225584"/>
                  </a:lnTo>
                  <a:lnTo>
                    <a:pt x="186070" y="260938"/>
                  </a:lnTo>
                  <a:lnTo>
                    <a:pt x="241114" y="295501"/>
                  </a:lnTo>
                  <a:lnTo>
                    <a:pt x="302735" y="329218"/>
                  </a:lnTo>
                  <a:lnTo>
                    <a:pt x="370753" y="362032"/>
                  </a:lnTo>
                  <a:lnTo>
                    <a:pt x="407105" y="378083"/>
                  </a:lnTo>
                  <a:lnTo>
                    <a:pt x="444988" y="393887"/>
                  </a:lnTo>
                  <a:lnTo>
                    <a:pt x="484381" y="409438"/>
                  </a:lnTo>
                  <a:lnTo>
                    <a:pt x="525261" y="424728"/>
                  </a:lnTo>
                  <a:lnTo>
                    <a:pt x="567606" y="439750"/>
                  </a:lnTo>
                  <a:lnTo>
                    <a:pt x="611392" y="454498"/>
                  </a:lnTo>
                  <a:lnTo>
                    <a:pt x="656598" y="468964"/>
                  </a:lnTo>
                  <a:lnTo>
                    <a:pt x="703202" y="483141"/>
                  </a:lnTo>
                  <a:lnTo>
                    <a:pt x="751180" y="497023"/>
                  </a:lnTo>
                  <a:lnTo>
                    <a:pt x="800510" y="510601"/>
                  </a:lnTo>
                  <a:lnTo>
                    <a:pt x="851170" y="523870"/>
                  </a:lnTo>
                  <a:lnTo>
                    <a:pt x="903137" y="536823"/>
                  </a:lnTo>
                  <a:lnTo>
                    <a:pt x="956390" y="549451"/>
                  </a:lnTo>
                  <a:lnTo>
                    <a:pt x="1010904" y="561749"/>
                  </a:lnTo>
                  <a:lnTo>
                    <a:pt x="1066659" y="573709"/>
                  </a:lnTo>
                  <a:lnTo>
                    <a:pt x="1123631" y="585325"/>
                  </a:lnTo>
                  <a:lnTo>
                    <a:pt x="1181798" y="596588"/>
                  </a:lnTo>
                  <a:lnTo>
                    <a:pt x="1241138" y="607493"/>
                  </a:lnTo>
                  <a:lnTo>
                    <a:pt x="1301627" y="618032"/>
                  </a:lnTo>
                  <a:lnTo>
                    <a:pt x="1363245" y="628199"/>
                  </a:lnTo>
                  <a:lnTo>
                    <a:pt x="1425968" y="637985"/>
                  </a:lnTo>
                  <a:lnTo>
                    <a:pt x="1489773" y="647385"/>
                  </a:lnTo>
                  <a:lnTo>
                    <a:pt x="1554639" y="656391"/>
                  </a:lnTo>
                  <a:lnTo>
                    <a:pt x="1620542" y="664996"/>
                  </a:lnTo>
                  <a:lnTo>
                    <a:pt x="1687461" y="673193"/>
                  </a:lnTo>
                  <a:lnTo>
                    <a:pt x="1755373" y="680976"/>
                  </a:lnTo>
                  <a:lnTo>
                    <a:pt x="1824256" y="688336"/>
                  </a:lnTo>
                  <a:lnTo>
                    <a:pt x="1894086" y="695268"/>
                  </a:lnTo>
                  <a:lnTo>
                    <a:pt x="1964842" y="701764"/>
                  </a:lnTo>
                  <a:lnTo>
                    <a:pt x="2036501" y="707817"/>
                  </a:lnTo>
                  <a:lnTo>
                    <a:pt x="2109041" y="713420"/>
                  </a:lnTo>
                  <a:lnTo>
                    <a:pt x="2182439" y="718567"/>
                  </a:lnTo>
                  <a:lnTo>
                    <a:pt x="2256673" y="723250"/>
                  </a:lnTo>
                  <a:lnTo>
                    <a:pt x="2331719" y="727461"/>
                  </a:lnTo>
                  <a:lnTo>
                    <a:pt x="2331719" y="430281"/>
                  </a:lnTo>
                  <a:lnTo>
                    <a:pt x="2926079" y="1040129"/>
                  </a:lnTo>
                  <a:lnTo>
                    <a:pt x="2331719" y="1619001"/>
                  </a:lnTo>
                  <a:close/>
                </a:path>
              </a:pathLst>
            </a:custGeom>
            <a:solidFill>
              <a:srgbClr val="E1EB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863939" y="1828800"/>
              <a:ext cx="2926080" cy="1040130"/>
            </a:xfrm>
            <a:custGeom>
              <a:avLst/>
              <a:gdLst/>
              <a:ahLst/>
              <a:cxnLst/>
              <a:rect l="l" t="t" r="r" b="b"/>
              <a:pathLst>
                <a:path w="2926079" h="1040130">
                  <a:moveTo>
                    <a:pt x="244184" y="1040129"/>
                  </a:moveTo>
                  <a:lnTo>
                    <a:pt x="200770" y="1013477"/>
                  </a:lnTo>
                  <a:lnTo>
                    <a:pt x="161629" y="986543"/>
                  </a:lnTo>
                  <a:lnTo>
                    <a:pt x="126752" y="959360"/>
                  </a:lnTo>
                  <a:lnTo>
                    <a:pt x="96128" y="931958"/>
                  </a:lnTo>
                  <a:lnTo>
                    <a:pt x="69748" y="904369"/>
                  </a:lnTo>
                  <a:lnTo>
                    <a:pt x="29675" y="848747"/>
                  </a:lnTo>
                  <a:lnTo>
                    <a:pt x="6453" y="792743"/>
                  </a:lnTo>
                  <a:lnTo>
                    <a:pt x="0" y="736602"/>
                  </a:lnTo>
                  <a:lnTo>
                    <a:pt x="3035" y="708557"/>
                  </a:lnTo>
                  <a:lnTo>
                    <a:pt x="21581" y="652671"/>
                  </a:lnTo>
                  <a:lnTo>
                    <a:pt x="56691" y="597264"/>
                  </a:lnTo>
                  <a:lnTo>
                    <a:pt x="108284" y="542582"/>
                  </a:lnTo>
                  <a:lnTo>
                    <a:pt x="140236" y="515589"/>
                  </a:lnTo>
                  <a:lnTo>
                    <a:pt x="176277" y="488870"/>
                  </a:lnTo>
                  <a:lnTo>
                    <a:pt x="216399" y="462455"/>
                  </a:lnTo>
                  <a:lnTo>
                    <a:pt x="260590" y="436375"/>
                  </a:lnTo>
                  <a:lnTo>
                    <a:pt x="308841" y="410660"/>
                  </a:lnTo>
                  <a:lnTo>
                    <a:pt x="361140" y="385342"/>
                  </a:lnTo>
                  <a:lnTo>
                    <a:pt x="417479" y="360452"/>
                  </a:lnTo>
                  <a:lnTo>
                    <a:pt x="477847" y="336019"/>
                  </a:lnTo>
                  <a:lnTo>
                    <a:pt x="545921" y="310764"/>
                  </a:lnTo>
                  <a:lnTo>
                    <a:pt x="617666" y="286359"/>
                  </a:lnTo>
                  <a:lnTo>
                    <a:pt x="654874" y="274481"/>
                  </a:lnTo>
                  <a:lnTo>
                    <a:pt x="692951" y="262823"/>
                  </a:lnTo>
                  <a:lnTo>
                    <a:pt x="731883" y="251385"/>
                  </a:lnTo>
                  <a:lnTo>
                    <a:pt x="771651" y="240172"/>
                  </a:lnTo>
                  <a:lnTo>
                    <a:pt x="812241" y="229184"/>
                  </a:lnTo>
                  <a:lnTo>
                    <a:pt x="853637" y="218424"/>
                  </a:lnTo>
                  <a:lnTo>
                    <a:pt x="895822" y="207894"/>
                  </a:lnTo>
                  <a:lnTo>
                    <a:pt x="938780" y="197597"/>
                  </a:lnTo>
                  <a:lnTo>
                    <a:pt x="982496" y="187534"/>
                  </a:lnTo>
                  <a:lnTo>
                    <a:pt x="1026954" y="177708"/>
                  </a:lnTo>
                  <a:lnTo>
                    <a:pt x="1072137" y="168121"/>
                  </a:lnTo>
                  <a:lnTo>
                    <a:pt x="1118030" y="158775"/>
                  </a:lnTo>
                  <a:lnTo>
                    <a:pt x="1164617" y="149672"/>
                  </a:lnTo>
                  <a:lnTo>
                    <a:pt x="1211881" y="140815"/>
                  </a:lnTo>
                  <a:lnTo>
                    <a:pt x="1259807" y="132206"/>
                  </a:lnTo>
                  <a:lnTo>
                    <a:pt x="1308378" y="123847"/>
                  </a:lnTo>
                  <a:lnTo>
                    <a:pt x="1357579" y="115739"/>
                  </a:lnTo>
                  <a:lnTo>
                    <a:pt x="1407394" y="107886"/>
                  </a:lnTo>
                  <a:lnTo>
                    <a:pt x="1457807" y="100290"/>
                  </a:lnTo>
                  <a:lnTo>
                    <a:pt x="1508801" y="92952"/>
                  </a:lnTo>
                  <a:lnTo>
                    <a:pt x="1560361" y="85875"/>
                  </a:lnTo>
                  <a:lnTo>
                    <a:pt x="1612471" y="79061"/>
                  </a:lnTo>
                  <a:lnTo>
                    <a:pt x="1665115" y="72513"/>
                  </a:lnTo>
                  <a:lnTo>
                    <a:pt x="1718276" y="66232"/>
                  </a:lnTo>
                  <a:lnTo>
                    <a:pt x="1771939" y="60220"/>
                  </a:lnTo>
                  <a:lnTo>
                    <a:pt x="1826089" y="54481"/>
                  </a:lnTo>
                  <a:lnTo>
                    <a:pt x="1880708" y="49015"/>
                  </a:lnTo>
                  <a:lnTo>
                    <a:pt x="1935781" y="43826"/>
                  </a:lnTo>
                  <a:lnTo>
                    <a:pt x="1991292" y="38915"/>
                  </a:lnTo>
                  <a:lnTo>
                    <a:pt x="2047224" y="34285"/>
                  </a:lnTo>
                  <a:lnTo>
                    <a:pt x="2103563" y="29938"/>
                  </a:lnTo>
                  <a:lnTo>
                    <a:pt x="2160292" y="25875"/>
                  </a:lnTo>
                  <a:lnTo>
                    <a:pt x="2217395" y="22100"/>
                  </a:lnTo>
                  <a:lnTo>
                    <a:pt x="2274855" y="18614"/>
                  </a:lnTo>
                  <a:lnTo>
                    <a:pt x="2332658" y="15420"/>
                  </a:lnTo>
                  <a:lnTo>
                    <a:pt x="2390787" y="12520"/>
                  </a:lnTo>
                  <a:lnTo>
                    <a:pt x="2449226" y="9916"/>
                  </a:lnTo>
                  <a:lnTo>
                    <a:pt x="2507959" y="7609"/>
                  </a:lnTo>
                  <a:lnTo>
                    <a:pt x="2566970" y="5604"/>
                  </a:lnTo>
                  <a:lnTo>
                    <a:pt x="2626243" y="3900"/>
                  </a:lnTo>
                  <a:lnTo>
                    <a:pt x="2685762" y="2502"/>
                  </a:lnTo>
                  <a:lnTo>
                    <a:pt x="2745511" y="1410"/>
                  </a:lnTo>
                  <a:lnTo>
                    <a:pt x="2805475" y="628"/>
                  </a:lnTo>
                  <a:lnTo>
                    <a:pt x="2865637" y="157"/>
                  </a:lnTo>
                  <a:lnTo>
                    <a:pt x="2925981" y="0"/>
                  </a:lnTo>
                  <a:lnTo>
                    <a:pt x="2925981" y="594359"/>
                  </a:lnTo>
                  <a:lnTo>
                    <a:pt x="2862631" y="594533"/>
                  </a:lnTo>
                  <a:lnTo>
                    <a:pt x="2799518" y="595050"/>
                  </a:lnTo>
                  <a:lnTo>
                    <a:pt x="2736658" y="595909"/>
                  </a:lnTo>
                  <a:lnTo>
                    <a:pt x="2674069" y="597106"/>
                  </a:lnTo>
                  <a:lnTo>
                    <a:pt x="2611769" y="598639"/>
                  </a:lnTo>
                  <a:lnTo>
                    <a:pt x="2549773" y="600505"/>
                  </a:lnTo>
                  <a:lnTo>
                    <a:pt x="2488100" y="602701"/>
                  </a:lnTo>
                  <a:lnTo>
                    <a:pt x="2426767" y="605224"/>
                  </a:lnTo>
                  <a:lnTo>
                    <a:pt x="2365790" y="608071"/>
                  </a:lnTo>
                  <a:lnTo>
                    <a:pt x="2305188" y="611240"/>
                  </a:lnTo>
                  <a:lnTo>
                    <a:pt x="2244977" y="614727"/>
                  </a:lnTo>
                  <a:lnTo>
                    <a:pt x="2185175" y="618530"/>
                  </a:lnTo>
                  <a:lnTo>
                    <a:pt x="2125798" y="622646"/>
                  </a:lnTo>
                  <a:lnTo>
                    <a:pt x="2066864" y="627072"/>
                  </a:lnTo>
                  <a:lnTo>
                    <a:pt x="2008390" y="631805"/>
                  </a:lnTo>
                  <a:lnTo>
                    <a:pt x="1950393" y="636842"/>
                  </a:lnTo>
                  <a:lnTo>
                    <a:pt x="1892891" y="642181"/>
                  </a:lnTo>
                  <a:lnTo>
                    <a:pt x="1835900" y="647818"/>
                  </a:lnTo>
                  <a:lnTo>
                    <a:pt x="1779439" y="653751"/>
                  </a:lnTo>
                  <a:lnTo>
                    <a:pt x="1723523" y="659976"/>
                  </a:lnTo>
                  <a:lnTo>
                    <a:pt x="1668171" y="666492"/>
                  </a:lnTo>
                  <a:lnTo>
                    <a:pt x="1613400" y="673294"/>
                  </a:lnTo>
                  <a:lnTo>
                    <a:pt x="1559226" y="680381"/>
                  </a:lnTo>
                  <a:lnTo>
                    <a:pt x="1505667" y="687749"/>
                  </a:lnTo>
                  <a:lnTo>
                    <a:pt x="1452740" y="695396"/>
                  </a:lnTo>
                  <a:lnTo>
                    <a:pt x="1400462" y="703319"/>
                  </a:lnTo>
                  <a:lnTo>
                    <a:pt x="1348851" y="711514"/>
                  </a:lnTo>
                  <a:lnTo>
                    <a:pt x="1297924" y="719979"/>
                  </a:lnTo>
                  <a:lnTo>
                    <a:pt x="1247697" y="728711"/>
                  </a:lnTo>
                  <a:lnTo>
                    <a:pt x="1198189" y="737708"/>
                  </a:lnTo>
                  <a:lnTo>
                    <a:pt x="1149416" y="746966"/>
                  </a:lnTo>
                  <a:lnTo>
                    <a:pt x="1101395" y="756482"/>
                  </a:lnTo>
                  <a:lnTo>
                    <a:pt x="1054144" y="766254"/>
                  </a:lnTo>
                  <a:lnTo>
                    <a:pt x="1007680" y="776279"/>
                  </a:lnTo>
                  <a:lnTo>
                    <a:pt x="962021" y="786554"/>
                  </a:lnTo>
                  <a:lnTo>
                    <a:pt x="917182" y="797075"/>
                  </a:lnTo>
                  <a:lnTo>
                    <a:pt x="873182" y="807841"/>
                  </a:lnTo>
                  <a:lnTo>
                    <a:pt x="830038" y="818849"/>
                  </a:lnTo>
                  <a:lnTo>
                    <a:pt x="787767" y="830095"/>
                  </a:lnTo>
                  <a:lnTo>
                    <a:pt x="746386" y="841576"/>
                  </a:lnTo>
                  <a:lnTo>
                    <a:pt x="705912" y="853290"/>
                  </a:lnTo>
                  <a:lnTo>
                    <a:pt x="666363" y="865234"/>
                  </a:lnTo>
                  <a:lnTo>
                    <a:pt x="627756" y="877406"/>
                  </a:lnTo>
                  <a:lnTo>
                    <a:pt x="590107" y="889801"/>
                  </a:lnTo>
                  <a:lnTo>
                    <a:pt x="553435" y="902418"/>
                  </a:lnTo>
                  <a:lnTo>
                    <a:pt x="483087" y="928304"/>
                  </a:lnTo>
                  <a:lnTo>
                    <a:pt x="416851" y="955041"/>
                  </a:lnTo>
                  <a:lnTo>
                    <a:pt x="354863" y="982606"/>
                  </a:lnTo>
                  <a:lnTo>
                    <a:pt x="297262" y="1010977"/>
                  </a:lnTo>
                  <a:lnTo>
                    <a:pt x="270149" y="1025457"/>
                  </a:lnTo>
                  <a:lnTo>
                    <a:pt x="244184" y="1040129"/>
                  </a:lnTo>
                  <a:close/>
                </a:path>
              </a:pathLst>
            </a:custGeom>
            <a:solidFill>
              <a:srgbClr val="B3BBB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863840" y="1828800"/>
              <a:ext cx="2926080" cy="2362200"/>
            </a:xfrm>
            <a:custGeom>
              <a:avLst/>
              <a:gdLst/>
              <a:ahLst/>
              <a:cxnLst/>
              <a:rect l="l" t="t" r="r" b="b"/>
              <a:pathLst>
                <a:path w="2926079" h="2362200">
                  <a:moveTo>
                    <a:pt x="0" y="742949"/>
                  </a:moveTo>
                  <a:lnTo>
                    <a:pt x="3977" y="781869"/>
                  </a:lnTo>
                  <a:lnTo>
                    <a:pt x="15788" y="820335"/>
                  </a:lnTo>
                  <a:lnTo>
                    <a:pt x="35254" y="858290"/>
                  </a:lnTo>
                  <a:lnTo>
                    <a:pt x="62195" y="895679"/>
                  </a:lnTo>
                  <a:lnTo>
                    <a:pt x="96431" y="932446"/>
                  </a:lnTo>
                  <a:lnTo>
                    <a:pt x="137782" y="968534"/>
                  </a:lnTo>
                  <a:lnTo>
                    <a:pt x="186070" y="1003888"/>
                  </a:lnTo>
                  <a:lnTo>
                    <a:pt x="241114" y="1038451"/>
                  </a:lnTo>
                  <a:lnTo>
                    <a:pt x="302735" y="1072168"/>
                  </a:lnTo>
                  <a:lnTo>
                    <a:pt x="370753" y="1104982"/>
                  </a:lnTo>
                  <a:lnTo>
                    <a:pt x="407105" y="1121033"/>
                  </a:lnTo>
                  <a:lnTo>
                    <a:pt x="444988" y="1136837"/>
                  </a:lnTo>
                  <a:lnTo>
                    <a:pt x="484381" y="1152388"/>
                  </a:lnTo>
                  <a:lnTo>
                    <a:pt x="525261" y="1167678"/>
                  </a:lnTo>
                  <a:lnTo>
                    <a:pt x="567606" y="1182700"/>
                  </a:lnTo>
                  <a:lnTo>
                    <a:pt x="611392" y="1197448"/>
                  </a:lnTo>
                  <a:lnTo>
                    <a:pt x="656598" y="1211914"/>
                  </a:lnTo>
                  <a:lnTo>
                    <a:pt x="703202" y="1226091"/>
                  </a:lnTo>
                  <a:lnTo>
                    <a:pt x="751180" y="1239973"/>
                  </a:lnTo>
                  <a:lnTo>
                    <a:pt x="800510" y="1253551"/>
                  </a:lnTo>
                  <a:lnTo>
                    <a:pt x="851170" y="1266820"/>
                  </a:lnTo>
                  <a:lnTo>
                    <a:pt x="903137" y="1279773"/>
                  </a:lnTo>
                  <a:lnTo>
                    <a:pt x="956390" y="1292401"/>
                  </a:lnTo>
                  <a:lnTo>
                    <a:pt x="1010904" y="1304699"/>
                  </a:lnTo>
                  <a:lnTo>
                    <a:pt x="1066659" y="1316659"/>
                  </a:lnTo>
                  <a:lnTo>
                    <a:pt x="1123631" y="1328275"/>
                  </a:lnTo>
                  <a:lnTo>
                    <a:pt x="1181798" y="1339538"/>
                  </a:lnTo>
                  <a:lnTo>
                    <a:pt x="1241138" y="1350443"/>
                  </a:lnTo>
                  <a:lnTo>
                    <a:pt x="1301627" y="1360982"/>
                  </a:lnTo>
                  <a:lnTo>
                    <a:pt x="1363245" y="1371149"/>
                  </a:lnTo>
                  <a:lnTo>
                    <a:pt x="1425968" y="1380935"/>
                  </a:lnTo>
                  <a:lnTo>
                    <a:pt x="1489773" y="1390335"/>
                  </a:lnTo>
                  <a:lnTo>
                    <a:pt x="1554639" y="1399341"/>
                  </a:lnTo>
                  <a:lnTo>
                    <a:pt x="1620542" y="1407946"/>
                  </a:lnTo>
                  <a:lnTo>
                    <a:pt x="1687461" y="1416143"/>
                  </a:lnTo>
                  <a:lnTo>
                    <a:pt x="1755373" y="1423926"/>
                  </a:lnTo>
                  <a:lnTo>
                    <a:pt x="1824256" y="1431286"/>
                  </a:lnTo>
                  <a:lnTo>
                    <a:pt x="1894086" y="1438218"/>
                  </a:lnTo>
                  <a:lnTo>
                    <a:pt x="1964842" y="1444714"/>
                  </a:lnTo>
                  <a:lnTo>
                    <a:pt x="2036501" y="1450767"/>
                  </a:lnTo>
                  <a:lnTo>
                    <a:pt x="2109041" y="1456370"/>
                  </a:lnTo>
                  <a:lnTo>
                    <a:pt x="2182439" y="1461517"/>
                  </a:lnTo>
                  <a:lnTo>
                    <a:pt x="2256673" y="1466200"/>
                  </a:lnTo>
                  <a:lnTo>
                    <a:pt x="2331719" y="1470411"/>
                  </a:lnTo>
                  <a:lnTo>
                    <a:pt x="2331719" y="1173231"/>
                  </a:lnTo>
                  <a:lnTo>
                    <a:pt x="2926079" y="1783079"/>
                  </a:lnTo>
                  <a:lnTo>
                    <a:pt x="2331719" y="2361951"/>
                  </a:lnTo>
                  <a:lnTo>
                    <a:pt x="2331719" y="2064771"/>
                  </a:lnTo>
                  <a:lnTo>
                    <a:pt x="2256673" y="2060559"/>
                  </a:lnTo>
                  <a:lnTo>
                    <a:pt x="2182439" y="2055877"/>
                  </a:lnTo>
                  <a:lnTo>
                    <a:pt x="2109041" y="2050730"/>
                  </a:lnTo>
                  <a:lnTo>
                    <a:pt x="2036501" y="2045127"/>
                  </a:lnTo>
                  <a:lnTo>
                    <a:pt x="1964842" y="2039074"/>
                  </a:lnTo>
                  <a:lnTo>
                    <a:pt x="1894086" y="2032578"/>
                  </a:lnTo>
                  <a:lnTo>
                    <a:pt x="1824256" y="2025646"/>
                  </a:lnTo>
                  <a:lnTo>
                    <a:pt x="1755373" y="2018285"/>
                  </a:lnTo>
                  <a:lnTo>
                    <a:pt x="1687461" y="2010503"/>
                  </a:lnTo>
                  <a:lnTo>
                    <a:pt x="1620542" y="2002306"/>
                  </a:lnTo>
                  <a:lnTo>
                    <a:pt x="1554639" y="1993700"/>
                  </a:lnTo>
                  <a:lnTo>
                    <a:pt x="1489773" y="1984695"/>
                  </a:lnTo>
                  <a:lnTo>
                    <a:pt x="1425968" y="1975295"/>
                  </a:lnTo>
                  <a:lnTo>
                    <a:pt x="1363245" y="1965508"/>
                  </a:lnTo>
                  <a:lnTo>
                    <a:pt x="1301627" y="1955342"/>
                  </a:lnTo>
                  <a:lnTo>
                    <a:pt x="1241138" y="1944803"/>
                  </a:lnTo>
                  <a:lnTo>
                    <a:pt x="1181798" y="1933898"/>
                  </a:lnTo>
                  <a:lnTo>
                    <a:pt x="1123631" y="1922635"/>
                  </a:lnTo>
                  <a:lnTo>
                    <a:pt x="1066659" y="1911019"/>
                  </a:lnTo>
                  <a:lnTo>
                    <a:pt x="1010904" y="1899059"/>
                  </a:lnTo>
                  <a:lnTo>
                    <a:pt x="956390" y="1886761"/>
                  </a:lnTo>
                  <a:lnTo>
                    <a:pt x="903137" y="1874133"/>
                  </a:lnTo>
                  <a:lnTo>
                    <a:pt x="851170" y="1861180"/>
                  </a:lnTo>
                  <a:lnTo>
                    <a:pt x="800510" y="1847911"/>
                  </a:lnTo>
                  <a:lnTo>
                    <a:pt x="751180" y="1834332"/>
                  </a:lnTo>
                  <a:lnTo>
                    <a:pt x="703202" y="1820451"/>
                  </a:lnTo>
                  <a:lnTo>
                    <a:pt x="656598" y="1806274"/>
                  </a:lnTo>
                  <a:lnTo>
                    <a:pt x="611392" y="1791808"/>
                  </a:lnTo>
                  <a:lnTo>
                    <a:pt x="567606" y="1777060"/>
                  </a:lnTo>
                  <a:lnTo>
                    <a:pt x="525261" y="1762038"/>
                  </a:lnTo>
                  <a:lnTo>
                    <a:pt x="484381" y="1746748"/>
                  </a:lnTo>
                  <a:lnTo>
                    <a:pt x="444988" y="1731197"/>
                  </a:lnTo>
                  <a:lnTo>
                    <a:pt x="407105" y="1715393"/>
                  </a:lnTo>
                  <a:lnTo>
                    <a:pt x="370753" y="1699342"/>
                  </a:lnTo>
                  <a:lnTo>
                    <a:pt x="335956" y="1683051"/>
                  </a:lnTo>
                  <a:lnTo>
                    <a:pt x="271114" y="1649779"/>
                  </a:lnTo>
                  <a:lnTo>
                    <a:pt x="212759" y="1615632"/>
                  </a:lnTo>
                  <a:lnTo>
                    <a:pt x="161071" y="1580666"/>
                  </a:lnTo>
                  <a:lnTo>
                    <a:pt x="116228" y="1544938"/>
                  </a:lnTo>
                  <a:lnTo>
                    <a:pt x="78412" y="1508504"/>
                  </a:lnTo>
                  <a:lnTo>
                    <a:pt x="47801" y="1471419"/>
                  </a:lnTo>
                  <a:lnTo>
                    <a:pt x="24575" y="1433740"/>
                  </a:lnTo>
                  <a:lnTo>
                    <a:pt x="8914" y="1395522"/>
                  </a:lnTo>
                  <a:lnTo>
                    <a:pt x="997" y="1356823"/>
                  </a:lnTo>
                  <a:lnTo>
                    <a:pt x="0" y="1337309"/>
                  </a:lnTo>
                  <a:lnTo>
                    <a:pt x="0" y="742949"/>
                  </a:lnTo>
                  <a:lnTo>
                    <a:pt x="8025" y="687502"/>
                  </a:lnTo>
                  <a:lnTo>
                    <a:pt x="22119" y="651143"/>
                  </a:lnTo>
                  <a:lnTo>
                    <a:pt x="43011" y="615319"/>
                  </a:lnTo>
                  <a:lnTo>
                    <a:pt x="70535" y="580072"/>
                  </a:lnTo>
                  <a:lnTo>
                    <a:pt x="104522" y="545444"/>
                  </a:lnTo>
                  <a:lnTo>
                    <a:pt x="144805" y="511478"/>
                  </a:lnTo>
                  <a:lnTo>
                    <a:pt x="191216" y="478217"/>
                  </a:lnTo>
                  <a:lnTo>
                    <a:pt x="243588" y="445704"/>
                  </a:lnTo>
                  <a:lnTo>
                    <a:pt x="301753" y="413980"/>
                  </a:lnTo>
                  <a:lnTo>
                    <a:pt x="365543" y="383089"/>
                  </a:lnTo>
                  <a:lnTo>
                    <a:pt x="434791" y="353072"/>
                  </a:lnTo>
                  <a:lnTo>
                    <a:pt x="471409" y="338405"/>
                  </a:lnTo>
                  <a:lnTo>
                    <a:pt x="509329" y="323973"/>
                  </a:lnTo>
                  <a:lnTo>
                    <a:pt x="548529" y="309781"/>
                  </a:lnTo>
                  <a:lnTo>
                    <a:pt x="588989" y="295835"/>
                  </a:lnTo>
                  <a:lnTo>
                    <a:pt x="630688" y="282139"/>
                  </a:lnTo>
                  <a:lnTo>
                    <a:pt x="673604" y="268698"/>
                  </a:lnTo>
                  <a:lnTo>
                    <a:pt x="717718" y="255520"/>
                  </a:lnTo>
                  <a:lnTo>
                    <a:pt x="763007" y="242608"/>
                  </a:lnTo>
                  <a:lnTo>
                    <a:pt x="809451" y="229967"/>
                  </a:lnTo>
                  <a:lnTo>
                    <a:pt x="857028" y="217604"/>
                  </a:lnTo>
                  <a:lnTo>
                    <a:pt x="905719" y="205524"/>
                  </a:lnTo>
                  <a:lnTo>
                    <a:pt x="955502" y="193732"/>
                  </a:lnTo>
                  <a:lnTo>
                    <a:pt x="1006356" y="182233"/>
                  </a:lnTo>
                  <a:lnTo>
                    <a:pt x="1058260" y="171032"/>
                  </a:lnTo>
                  <a:lnTo>
                    <a:pt x="1111193" y="160135"/>
                  </a:lnTo>
                  <a:lnTo>
                    <a:pt x="1165135" y="149548"/>
                  </a:lnTo>
                  <a:lnTo>
                    <a:pt x="1220063" y="139275"/>
                  </a:lnTo>
                  <a:lnTo>
                    <a:pt x="1275958" y="129321"/>
                  </a:lnTo>
                  <a:lnTo>
                    <a:pt x="1332798" y="119693"/>
                  </a:lnTo>
                  <a:lnTo>
                    <a:pt x="1390563" y="110396"/>
                  </a:lnTo>
                  <a:lnTo>
                    <a:pt x="1449231" y="101434"/>
                  </a:lnTo>
                  <a:lnTo>
                    <a:pt x="1508781" y="92813"/>
                  </a:lnTo>
                  <a:lnTo>
                    <a:pt x="1569193" y="84539"/>
                  </a:lnTo>
                  <a:lnTo>
                    <a:pt x="1630446" y="76617"/>
                  </a:lnTo>
                  <a:lnTo>
                    <a:pt x="1692518" y="69051"/>
                  </a:lnTo>
                  <a:lnTo>
                    <a:pt x="1755389" y="61848"/>
                  </a:lnTo>
                  <a:lnTo>
                    <a:pt x="1819037" y="55013"/>
                  </a:lnTo>
                  <a:lnTo>
                    <a:pt x="1883442" y="48551"/>
                  </a:lnTo>
                  <a:lnTo>
                    <a:pt x="1948583" y="42467"/>
                  </a:lnTo>
                  <a:lnTo>
                    <a:pt x="2014439" y="36766"/>
                  </a:lnTo>
                  <a:lnTo>
                    <a:pt x="2080989" y="31455"/>
                  </a:lnTo>
                  <a:lnTo>
                    <a:pt x="2148211" y="26538"/>
                  </a:lnTo>
                  <a:lnTo>
                    <a:pt x="2216086" y="22021"/>
                  </a:lnTo>
                  <a:lnTo>
                    <a:pt x="2284592" y="17909"/>
                  </a:lnTo>
                  <a:lnTo>
                    <a:pt x="2353707" y="14207"/>
                  </a:lnTo>
                  <a:lnTo>
                    <a:pt x="2423412" y="10920"/>
                  </a:lnTo>
                  <a:lnTo>
                    <a:pt x="2493685" y="8055"/>
                  </a:lnTo>
                  <a:lnTo>
                    <a:pt x="2564505" y="5616"/>
                  </a:lnTo>
                  <a:lnTo>
                    <a:pt x="2635851" y="3608"/>
                  </a:lnTo>
                  <a:lnTo>
                    <a:pt x="2707703" y="2037"/>
                  </a:lnTo>
                  <a:lnTo>
                    <a:pt x="2780039" y="909"/>
                  </a:lnTo>
                  <a:lnTo>
                    <a:pt x="2852838" y="228"/>
                  </a:lnTo>
                  <a:lnTo>
                    <a:pt x="2926079" y="0"/>
                  </a:lnTo>
                  <a:lnTo>
                    <a:pt x="2926079" y="594359"/>
                  </a:lnTo>
                  <a:lnTo>
                    <a:pt x="2862730" y="594533"/>
                  </a:lnTo>
                  <a:lnTo>
                    <a:pt x="2799617" y="595050"/>
                  </a:lnTo>
                  <a:lnTo>
                    <a:pt x="2736757" y="595909"/>
                  </a:lnTo>
                  <a:lnTo>
                    <a:pt x="2674168" y="597106"/>
                  </a:lnTo>
                  <a:lnTo>
                    <a:pt x="2611867" y="598639"/>
                  </a:lnTo>
                  <a:lnTo>
                    <a:pt x="2549872" y="600505"/>
                  </a:lnTo>
                  <a:lnTo>
                    <a:pt x="2488199" y="602701"/>
                  </a:lnTo>
                  <a:lnTo>
                    <a:pt x="2426866" y="605224"/>
                  </a:lnTo>
                  <a:lnTo>
                    <a:pt x="2365889" y="608071"/>
                  </a:lnTo>
                  <a:lnTo>
                    <a:pt x="2305287" y="611240"/>
                  </a:lnTo>
                  <a:lnTo>
                    <a:pt x="2245076" y="614727"/>
                  </a:lnTo>
                  <a:lnTo>
                    <a:pt x="2185273" y="618530"/>
                  </a:lnTo>
                  <a:lnTo>
                    <a:pt x="2125897" y="622646"/>
                  </a:lnTo>
                  <a:lnTo>
                    <a:pt x="2066963" y="627072"/>
                  </a:lnTo>
                  <a:lnTo>
                    <a:pt x="2008489" y="631805"/>
                  </a:lnTo>
                  <a:lnTo>
                    <a:pt x="1950492" y="636842"/>
                  </a:lnTo>
                  <a:lnTo>
                    <a:pt x="1892990" y="642181"/>
                  </a:lnTo>
                  <a:lnTo>
                    <a:pt x="1835999" y="647818"/>
                  </a:lnTo>
                  <a:lnTo>
                    <a:pt x="1779538" y="653751"/>
                  </a:lnTo>
                  <a:lnTo>
                    <a:pt x="1723622" y="659976"/>
                  </a:lnTo>
                  <a:lnTo>
                    <a:pt x="1668270" y="666492"/>
                  </a:lnTo>
                  <a:lnTo>
                    <a:pt x="1613499" y="673294"/>
                  </a:lnTo>
                  <a:lnTo>
                    <a:pt x="1559325" y="680381"/>
                  </a:lnTo>
                  <a:lnTo>
                    <a:pt x="1505766" y="687749"/>
                  </a:lnTo>
                  <a:lnTo>
                    <a:pt x="1452839" y="695396"/>
                  </a:lnTo>
                  <a:lnTo>
                    <a:pt x="1400561" y="703319"/>
                  </a:lnTo>
                  <a:lnTo>
                    <a:pt x="1348950" y="711514"/>
                  </a:lnTo>
                  <a:lnTo>
                    <a:pt x="1298022" y="719979"/>
                  </a:lnTo>
                  <a:lnTo>
                    <a:pt x="1247796" y="728711"/>
                  </a:lnTo>
                  <a:lnTo>
                    <a:pt x="1198288" y="737708"/>
                  </a:lnTo>
                  <a:lnTo>
                    <a:pt x="1149515" y="746966"/>
                  </a:lnTo>
                  <a:lnTo>
                    <a:pt x="1101494" y="756482"/>
                  </a:lnTo>
                  <a:lnTo>
                    <a:pt x="1054243" y="766254"/>
                  </a:lnTo>
                  <a:lnTo>
                    <a:pt x="1007779" y="776279"/>
                  </a:lnTo>
                  <a:lnTo>
                    <a:pt x="962120" y="786554"/>
                  </a:lnTo>
                  <a:lnTo>
                    <a:pt x="917281" y="797075"/>
                  </a:lnTo>
                  <a:lnTo>
                    <a:pt x="873281" y="807841"/>
                  </a:lnTo>
                  <a:lnTo>
                    <a:pt x="830137" y="818849"/>
                  </a:lnTo>
                  <a:lnTo>
                    <a:pt x="787866" y="830095"/>
                  </a:lnTo>
                  <a:lnTo>
                    <a:pt x="746485" y="841576"/>
                  </a:lnTo>
                  <a:lnTo>
                    <a:pt x="706011" y="853290"/>
                  </a:lnTo>
                  <a:lnTo>
                    <a:pt x="666462" y="865234"/>
                  </a:lnTo>
                  <a:lnTo>
                    <a:pt x="627854" y="877406"/>
                  </a:lnTo>
                  <a:lnTo>
                    <a:pt x="590206" y="889801"/>
                  </a:lnTo>
                  <a:lnTo>
                    <a:pt x="553534" y="902418"/>
                  </a:lnTo>
                  <a:lnTo>
                    <a:pt x="483186" y="928304"/>
                  </a:lnTo>
                  <a:lnTo>
                    <a:pt x="416950" y="955041"/>
                  </a:lnTo>
                  <a:lnTo>
                    <a:pt x="354962" y="982606"/>
                  </a:lnTo>
                  <a:lnTo>
                    <a:pt x="297361" y="1010977"/>
                  </a:lnTo>
                  <a:lnTo>
                    <a:pt x="270248" y="1025457"/>
                  </a:lnTo>
                  <a:lnTo>
                    <a:pt x="244283" y="1040129"/>
                  </a:lnTo>
                </a:path>
              </a:pathLst>
            </a:custGeom>
            <a:ln w="9524">
              <a:solidFill>
                <a:srgbClr val="30797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006168" y="4589779"/>
            <a:ext cx="273113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0835" marR="5080" indent="-31877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1F3548"/>
                </a:solidFill>
                <a:latin typeface="Arial"/>
                <a:cs typeface="Arial"/>
              </a:rPr>
              <a:t>Опистотонус</a:t>
            </a:r>
            <a:r>
              <a:rPr dirty="0" sz="1500" spc="-4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F3548"/>
                </a:solidFill>
                <a:latin typeface="Arial"/>
                <a:cs typeface="Arial"/>
              </a:rPr>
              <a:t>—</a:t>
            </a:r>
            <a:r>
              <a:rPr dirty="0" sz="1500" spc="-4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1F3548"/>
                </a:solidFill>
                <a:latin typeface="Arial"/>
                <a:cs typeface="Arial"/>
              </a:rPr>
              <a:t>выраженное </a:t>
            </a:r>
            <a:r>
              <a:rPr dirty="0" sz="1500" b="1">
                <a:solidFill>
                  <a:srgbClr val="1F3548"/>
                </a:solidFill>
                <a:latin typeface="Arial"/>
                <a:cs typeface="Arial"/>
              </a:rPr>
              <a:t>разгибание</a:t>
            </a:r>
            <a:r>
              <a:rPr dirty="0" sz="1500" spc="-100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1F3548"/>
                </a:solidFill>
                <a:latin typeface="Arial"/>
                <a:cs typeface="Arial"/>
              </a:rPr>
              <a:t>туловища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79300" cy="6858000"/>
          </a:xfrm>
          <a:custGeom>
            <a:avLst/>
            <a:gdLst/>
            <a:ahLst/>
            <a:cxnLst/>
            <a:rect l="l" t="t" r="r" b="b"/>
            <a:pathLst>
              <a:path w="12179300" h="6858000">
                <a:moveTo>
                  <a:pt x="121792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79299" y="0"/>
                </a:lnTo>
                <a:lnTo>
                  <a:pt x="12179299" y="6857999"/>
                </a:lnTo>
                <a:close/>
              </a:path>
            </a:pathLst>
          </a:custGeom>
          <a:solidFill>
            <a:srgbClr val="F1F6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95985" y="1152652"/>
            <a:ext cx="465645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/>
              <a:t>КЛЮЧЕВЫЕ</a:t>
            </a:r>
            <a:r>
              <a:rPr dirty="0" sz="3100" spc="-85"/>
              <a:t> </a:t>
            </a:r>
            <a:r>
              <a:rPr dirty="0" sz="3100" spc="-10"/>
              <a:t>МОМЕНТЫ</a:t>
            </a:r>
            <a:endParaRPr sz="3100"/>
          </a:p>
        </p:txBody>
      </p:sp>
      <p:grpSp>
        <p:nvGrpSpPr>
          <p:cNvPr id="4" name="object 4"/>
          <p:cNvGrpSpPr/>
          <p:nvPr/>
        </p:nvGrpSpPr>
        <p:grpSpPr>
          <a:xfrm>
            <a:off x="778197" y="2035637"/>
            <a:ext cx="3427095" cy="2284095"/>
            <a:chOff x="778197" y="2035637"/>
            <a:chExt cx="3427095" cy="22840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197" y="2035637"/>
              <a:ext cx="3427085" cy="22840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22959" y="2057399"/>
              <a:ext cx="3337560" cy="2194560"/>
            </a:xfrm>
            <a:custGeom>
              <a:avLst/>
              <a:gdLst/>
              <a:ahLst/>
              <a:cxnLst/>
              <a:rect l="l" t="t" r="r" b="b"/>
              <a:pathLst>
                <a:path w="3337560" h="2194560">
                  <a:moveTo>
                    <a:pt x="2971792" y="2194559"/>
                  </a:moveTo>
                  <a:lnTo>
                    <a:pt x="365767" y="2194559"/>
                  </a:lnTo>
                  <a:lnTo>
                    <a:pt x="319886" y="2191710"/>
                  </a:lnTo>
                  <a:lnTo>
                    <a:pt x="275705" y="2183389"/>
                  </a:lnTo>
                  <a:lnTo>
                    <a:pt x="233568" y="2169939"/>
                  </a:lnTo>
                  <a:lnTo>
                    <a:pt x="193818" y="2151704"/>
                  </a:lnTo>
                  <a:lnTo>
                    <a:pt x="156796" y="2129026"/>
                  </a:lnTo>
                  <a:lnTo>
                    <a:pt x="122846" y="2102248"/>
                  </a:lnTo>
                  <a:lnTo>
                    <a:pt x="92311" y="2071713"/>
                  </a:lnTo>
                  <a:lnTo>
                    <a:pt x="65533" y="2037763"/>
                  </a:lnTo>
                  <a:lnTo>
                    <a:pt x="42855" y="2000741"/>
                  </a:lnTo>
                  <a:lnTo>
                    <a:pt x="24620" y="1960991"/>
                  </a:lnTo>
                  <a:lnTo>
                    <a:pt x="11170" y="1918854"/>
                  </a:lnTo>
                  <a:lnTo>
                    <a:pt x="2849" y="1874673"/>
                  </a:lnTo>
                  <a:lnTo>
                    <a:pt x="0" y="1828792"/>
                  </a:lnTo>
                  <a:lnTo>
                    <a:pt x="0" y="365767"/>
                  </a:lnTo>
                  <a:lnTo>
                    <a:pt x="2849" y="319886"/>
                  </a:lnTo>
                  <a:lnTo>
                    <a:pt x="11170" y="275705"/>
                  </a:lnTo>
                  <a:lnTo>
                    <a:pt x="24620" y="233568"/>
                  </a:lnTo>
                  <a:lnTo>
                    <a:pt x="42855" y="193818"/>
                  </a:lnTo>
                  <a:lnTo>
                    <a:pt x="65533" y="156796"/>
                  </a:lnTo>
                  <a:lnTo>
                    <a:pt x="92311" y="122846"/>
                  </a:lnTo>
                  <a:lnTo>
                    <a:pt x="122846" y="92311"/>
                  </a:lnTo>
                  <a:lnTo>
                    <a:pt x="156796" y="65533"/>
                  </a:lnTo>
                  <a:lnTo>
                    <a:pt x="193818" y="42855"/>
                  </a:lnTo>
                  <a:lnTo>
                    <a:pt x="233568" y="24620"/>
                  </a:lnTo>
                  <a:lnTo>
                    <a:pt x="275705" y="11170"/>
                  </a:lnTo>
                  <a:lnTo>
                    <a:pt x="319886" y="2849"/>
                  </a:lnTo>
                  <a:lnTo>
                    <a:pt x="365767" y="0"/>
                  </a:lnTo>
                  <a:lnTo>
                    <a:pt x="2971792" y="0"/>
                  </a:lnTo>
                  <a:lnTo>
                    <a:pt x="3019870" y="3172"/>
                  </a:lnTo>
                  <a:lnTo>
                    <a:pt x="3066717" y="12531"/>
                  </a:lnTo>
                  <a:lnTo>
                    <a:pt x="3111765" y="27842"/>
                  </a:lnTo>
                  <a:lnTo>
                    <a:pt x="3154445" y="48869"/>
                  </a:lnTo>
                  <a:lnTo>
                    <a:pt x="3194189" y="75377"/>
                  </a:lnTo>
                  <a:lnTo>
                    <a:pt x="3230428" y="107130"/>
                  </a:lnTo>
                  <a:lnTo>
                    <a:pt x="3262182" y="143370"/>
                  </a:lnTo>
                  <a:lnTo>
                    <a:pt x="3288690" y="183113"/>
                  </a:lnTo>
                  <a:lnTo>
                    <a:pt x="3309717" y="225794"/>
                  </a:lnTo>
                  <a:lnTo>
                    <a:pt x="3325028" y="270842"/>
                  </a:lnTo>
                  <a:lnTo>
                    <a:pt x="3334387" y="317689"/>
                  </a:lnTo>
                  <a:lnTo>
                    <a:pt x="3337559" y="365767"/>
                  </a:lnTo>
                  <a:lnTo>
                    <a:pt x="3337559" y="1828792"/>
                  </a:lnTo>
                  <a:lnTo>
                    <a:pt x="3334710" y="1874673"/>
                  </a:lnTo>
                  <a:lnTo>
                    <a:pt x="3326389" y="1918854"/>
                  </a:lnTo>
                  <a:lnTo>
                    <a:pt x="3312939" y="1960991"/>
                  </a:lnTo>
                  <a:lnTo>
                    <a:pt x="3294704" y="2000741"/>
                  </a:lnTo>
                  <a:lnTo>
                    <a:pt x="3272026" y="2037763"/>
                  </a:lnTo>
                  <a:lnTo>
                    <a:pt x="3245248" y="2071713"/>
                  </a:lnTo>
                  <a:lnTo>
                    <a:pt x="3214713" y="2102248"/>
                  </a:lnTo>
                  <a:lnTo>
                    <a:pt x="3180763" y="2129026"/>
                  </a:lnTo>
                  <a:lnTo>
                    <a:pt x="3143741" y="2151704"/>
                  </a:lnTo>
                  <a:lnTo>
                    <a:pt x="3103991" y="2169939"/>
                  </a:lnTo>
                  <a:lnTo>
                    <a:pt x="3061854" y="2183389"/>
                  </a:lnTo>
                  <a:lnTo>
                    <a:pt x="3017673" y="2191710"/>
                  </a:lnTo>
                  <a:lnTo>
                    <a:pt x="2971792" y="219455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2959" y="2057399"/>
              <a:ext cx="3337560" cy="2194560"/>
            </a:xfrm>
            <a:custGeom>
              <a:avLst/>
              <a:gdLst/>
              <a:ahLst/>
              <a:cxnLst/>
              <a:rect l="l" t="t" r="r" b="b"/>
              <a:pathLst>
                <a:path w="3337560" h="2194560">
                  <a:moveTo>
                    <a:pt x="0" y="365767"/>
                  </a:moveTo>
                  <a:lnTo>
                    <a:pt x="2849" y="319886"/>
                  </a:lnTo>
                  <a:lnTo>
                    <a:pt x="11170" y="275705"/>
                  </a:lnTo>
                  <a:lnTo>
                    <a:pt x="24620" y="233568"/>
                  </a:lnTo>
                  <a:lnTo>
                    <a:pt x="42855" y="193818"/>
                  </a:lnTo>
                  <a:lnTo>
                    <a:pt x="65533" y="156796"/>
                  </a:lnTo>
                  <a:lnTo>
                    <a:pt x="92311" y="122846"/>
                  </a:lnTo>
                  <a:lnTo>
                    <a:pt x="122846" y="92311"/>
                  </a:lnTo>
                  <a:lnTo>
                    <a:pt x="156796" y="65533"/>
                  </a:lnTo>
                  <a:lnTo>
                    <a:pt x="193818" y="42855"/>
                  </a:lnTo>
                  <a:lnTo>
                    <a:pt x="233568" y="24620"/>
                  </a:lnTo>
                  <a:lnTo>
                    <a:pt x="275705" y="11170"/>
                  </a:lnTo>
                  <a:lnTo>
                    <a:pt x="319886" y="2849"/>
                  </a:lnTo>
                  <a:lnTo>
                    <a:pt x="365767" y="0"/>
                  </a:lnTo>
                  <a:lnTo>
                    <a:pt x="2971792" y="0"/>
                  </a:lnTo>
                  <a:lnTo>
                    <a:pt x="3019870" y="3172"/>
                  </a:lnTo>
                  <a:lnTo>
                    <a:pt x="3066717" y="12531"/>
                  </a:lnTo>
                  <a:lnTo>
                    <a:pt x="3111765" y="27842"/>
                  </a:lnTo>
                  <a:lnTo>
                    <a:pt x="3154445" y="48869"/>
                  </a:lnTo>
                  <a:lnTo>
                    <a:pt x="3194189" y="75377"/>
                  </a:lnTo>
                  <a:lnTo>
                    <a:pt x="3230428" y="107130"/>
                  </a:lnTo>
                  <a:lnTo>
                    <a:pt x="3262182" y="143370"/>
                  </a:lnTo>
                  <a:lnTo>
                    <a:pt x="3288690" y="183113"/>
                  </a:lnTo>
                  <a:lnTo>
                    <a:pt x="3309717" y="225794"/>
                  </a:lnTo>
                  <a:lnTo>
                    <a:pt x="3325028" y="270842"/>
                  </a:lnTo>
                  <a:lnTo>
                    <a:pt x="3334387" y="317689"/>
                  </a:lnTo>
                  <a:lnTo>
                    <a:pt x="3337559" y="365767"/>
                  </a:lnTo>
                  <a:lnTo>
                    <a:pt x="3337559" y="1828792"/>
                  </a:lnTo>
                  <a:lnTo>
                    <a:pt x="3334710" y="1874673"/>
                  </a:lnTo>
                  <a:lnTo>
                    <a:pt x="3326389" y="1918854"/>
                  </a:lnTo>
                  <a:lnTo>
                    <a:pt x="3312939" y="1960991"/>
                  </a:lnTo>
                  <a:lnTo>
                    <a:pt x="3294704" y="2000741"/>
                  </a:lnTo>
                  <a:lnTo>
                    <a:pt x="3272026" y="2037763"/>
                  </a:lnTo>
                  <a:lnTo>
                    <a:pt x="3245248" y="2071713"/>
                  </a:lnTo>
                  <a:lnTo>
                    <a:pt x="3214713" y="2102248"/>
                  </a:lnTo>
                  <a:lnTo>
                    <a:pt x="3180763" y="2129026"/>
                  </a:lnTo>
                  <a:lnTo>
                    <a:pt x="3143741" y="2151704"/>
                  </a:lnTo>
                  <a:lnTo>
                    <a:pt x="3103991" y="2169939"/>
                  </a:lnTo>
                  <a:lnTo>
                    <a:pt x="3061854" y="2183389"/>
                  </a:lnTo>
                  <a:lnTo>
                    <a:pt x="3017673" y="2191710"/>
                  </a:lnTo>
                  <a:lnTo>
                    <a:pt x="2971792" y="2194559"/>
                  </a:lnTo>
                  <a:lnTo>
                    <a:pt x="365767" y="2194559"/>
                  </a:lnTo>
                  <a:lnTo>
                    <a:pt x="319886" y="2191710"/>
                  </a:lnTo>
                  <a:lnTo>
                    <a:pt x="275705" y="2183389"/>
                  </a:lnTo>
                  <a:lnTo>
                    <a:pt x="233568" y="2169939"/>
                  </a:lnTo>
                  <a:lnTo>
                    <a:pt x="193818" y="2151704"/>
                  </a:lnTo>
                  <a:lnTo>
                    <a:pt x="156796" y="2129026"/>
                  </a:lnTo>
                  <a:lnTo>
                    <a:pt x="122846" y="2102248"/>
                  </a:lnTo>
                  <a:lnTo>
                    <a:pt x="92311" y="2071713"/>
                  </a:lnTo>
                  <a:lnTo>
                    <a:pt x="65533" y="2037763"/>
                  </a:lnTo>
                  <a:lnTo>
                    <a:pt x="42855" y="2000741"/>
                  </a:lnTo>
                  <a:lnTo>
                    <a:pt x="24620" y="1960991"/>
                  </a:lnTo>
                  <a:lnTo>
                    <a:pt x="11170" y="1918854"/>
                  </a:lnTo>
                  <a:lnTo>
                    <a:pt x="2849" y="1874673"/>
                  </a:lnTo>
                  <a:lnTo>
                    <a:pt x="0" y="1828792"/>
                  </a:lnTo>
                  <a:lnTo>
                    <a:pt x="0" y="365767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960" y="2040400"/>
              <a:ext cx="153152" cy="22745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22959" y="2057399"/>
              <a:ext cx="73660" cy="2194560"/>
            </a:xfrm>
            <a:custGeom>
              <a:avLst/>
              <a:gdLst/>
              <a:ahLst/>
              <a:cxnLst/>
              <a:rect l="l" t="t" r="r" b="b"/>
              <a:pathLst>
                <a:path w="73659" h="2194560">
                  <a:moveTo>
                    <a:pt x="73151" y="2194559"/>
                  </a:moveTo>
                  <a:lnTo>
                    <a:pt x="0" y="219455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2194559"/>
                  </a:lnTo>
                  <a:close/>
                </a:path>
              </a:pathLst>
            </a:custGeom>
            <a:solidFill>
              <a:srgbClr val="AD4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124585" y="2257044"/>
            <a:ext cx="1869439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Газовая</a:t>
            </a:r>
            <a:r>
              <a:rPr dirty="0" sz="1700" spc="-8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гангрена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4585" y="2761996"/>
            <a:ext cx="267525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Быстрое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прогрессирование,</a:t>
            </a:r>
            <a:r>
              <a:rPr dirty="0" sz="1300" spc="-4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отёк,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газ</a:t>
            </a:r>
            <a:r>
              <a:rPr dirty="0" sz="1300" spc="-4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в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тканях,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некроз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и</a:t>
            </a:r>
            <a:r>
              <a:rPr dirty="0" sz="1300" spc="-3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выраженная интоксикация.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90077" y="2035637"/>
            <a:ext cx="3427095" cy="2284095"/>
            <a:chOff x="4390077" y="2035637"/>
            <a:chExt cx="3427095" cy="228409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90077" y="2035637"/>
              <a:ext cx="3427085" cy="228408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34840" y="2057399"/>
              <a:ext cx="3337560" cy="2194560"/>
            </a:xfrm>
            <a:custGeom>
              <a:avLst/>
              <a:gdLst/>
              <a:ahLst/>
              <a:cxnLst/>
              <a:rect l="l" t="t" r="r" b="b"/>
              <a:pathLst>
                <a:path w="3337559" h="2194560">
                  <a:moveTo>
                    <a:pt x="2971792" y="2194559"/>
                  </a:moveTo>
                  <a:lnTo>
                    <a:pt x="365767" y="2194559"/>
                  </a:lnTo>
                  <a:lnTo>
                    <a:pt x="319886" y="2191710"/>
                  </a:lnTo>
                  <a:lnTo>
                    <a:pt x="275705" y="2183389"/>
                  </a:lnTo>
                  <a:lnTo>
                    <a:pt x="233568" y="2169939"/>
                  </a:lnTo>
                  <a:lnTo>
                    <a:pt x="193818" y="2151704"/>
                  </a:lnTo>
                  <a:lnTo>
                    <a:pt x="156796" y="2129026"/>
                  </a:lnTo>
                  <a:lnTo>
                    <a:pt x="122846" y="2102248"/>
                  </a:lnTo>
                  <a:lnTo>
                    <a:pt x="92311" y="2071713"/>
                  </a:lnTo>
                  <a:lnTo>
                    <a:pt x="65533" y="2037763"/>
                  </a:lnTo>
                  <a:lnTo>
                    <a:pt x="42855" y="2000741"/>
                  </a:lnTo>
                  <a:lnTo>
                    <a:pt x="24620" y="1960991"/>
                  </a:lnTo>
                  <a:lnTo>
                    <a:pt x="11170" y="1918854"/>
                  </a:lnTo>
                  <a:lnTo>
                    <a:pt x="2849" y="1874673"/>
                  </a:lnTo>
                  <a:lnTo>
                    <a:pt x="0" y="1828792"/>
                  </a:lnTo>
                  <a:lnTo>
                    <a:pt x="0" y="365767"/>
                  </a:lnTo>
                  <a:lnTo>
                    <a:pt x="2849" y="319886"/>
                  </a:lnTo>
                  <a:lnTo>
                    <a:pt x="11170" y="275705"/>
                  </a:lnTo>
                  <a:lnTo>
                    <a:pt x="24620" y="233568"/>
                  </a:lnTo>
                  <a:lnTo>
                    <a:pt x="42855" y="193818"/>
                  </a:lnTo>
                  <a:lnTo>
                    <a:pt x="65533" y="156796"/>
                  </a:lnTo>
                  <a:lnTo>
                    <a:pt x="92311" y="122846"/>
                  </a:lnTo>
                  <a:lnTo>
                    <a:pt x="122846" y="92311"/>
                  </a:lnTo>
                  <a:lnTo>
                    <a:pt x="156796" y="65533"/>
                  </a:lnTo>
                  <a:lnTo>
                    <a:pt x="193818" y="42855"/>
                  </a:lnTo>
                  <a:lnTo>
                    <a:pt x="233568" y="24620"/>
                  </a:lnTo>
                  <a:lnTo>
                    <a:pt x="275705" y="11170"/>
                  </a:lnTo>
                  <a:lnTo>
                    <a:pt x="319886" y="2849"/>
                  </a:lnTo>
                  <a:lnTo>
                    <a:pt x="365767" y="0"/>
                  </a:lnTo>
                  <a:lnTo>
                    <a:pt x="2971792" y="0"/>
                  </a:lnTo>
                  <a:lnTo>
                    <a:pt x="3019870" y="3172"/>
                  </a:lnTo>
                  <a:lnTo>
                    <a:pt x="3066717" y="12531"/>
                  </a:lnTo>
                  <a:lnTo>
                    <a:pt x="3111765" y="27842"/>
                  </a:lnTo>
                  <a:lnTo>
                    <a:pt x="3154445" y="48869"/>
                  </a:lnTo>
                  <a:lnTo>
                    <a:pt x="3194190" y="75377"/>
                  </a:lnTo>
                  <a:lnTo>
                    <a:pt x="3230429" y="107130"/>
                  </a:lnTo>
                  <a:lnTo>
                    <a:pt x="3262182" y="143370"/>
                  </a:lnTo>
                  <a:lnTo>
                    <a:pt x="3288690" y="183113"/>
                  </a:lnTo>
                  <a:lnTo>
                    <a:pt x="3309717" y="225794"/>
                  </a:lnTo>
                  <a:lnTo>
                    <a:pt x="3325028" y="270842"/>
                  </a:lnTo>
                  <a:lnTo>
                    <a:pt x="3334387" y="317689"/>
                  </a:lnTo>
                  <a:lnTo>
                    <a:pt x="3337559" y="365767"/>
                  </a:lnTo>
                  <a:lnTo>
                    <a:pt x="3337559" y="1828792"/>
                  </a:lnTo>
                  <a:lnTo>
                    <a:pt x="3334710" y="1874673"/>
                  </a:lnTo>
                  <a:lnTo>
                    <a:pt x="3326389" y="1918854"/>
                  </a:lnTo>
                  <a:lnTo>
                    <a:pt x="3312939" y="1960991"/>
                  </a:lnTo>
                  <a:lnTo>
                    <a:pt x="3294704" y="2000741"/>
                  </a:lnTo>
                  <a:lnTo>
                    <a:pt x="3272026" y="2037763"/>
                  </a:lnTo>
                  <a:lnTo>
                    <a:pt x="3245248" y="2071713"/>
                  </a:lnTo>
                  <a:lnTo>
                    <a:pt x="3214713" y="2102248"/>
                  </a:lnTo>
                  <a:lnTo>
                    <a:pt x="3180763" y="2129026"/>
                  </a:lnTo>
                  <a:lnTo>
                    <a:pt x="3143741" y="2151704"/>
                  </a:lnTo>
                  <a:lnTo>
                    <a:pt x="3103991" y="2169939"/>
                  </a:lnTo>
                  <a:lnTo>
                    <a:pt x="3061854" y="2183389"/>
                  </a:lnTo>
                  <a:lnTo>
                    <a:pt x="3017673" y="2191710"/>
                  </a:lnTo>
                  <a:lnTo>
                    <a:pt x="2971792" y="219455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34840" y="2057399"/>
              <a:ext cx="3337560" cy="2194560"/>
            </a:xfrm>
            <a:custGeom>
              <a:avLst/>
              <a:gdLst/>
              <a:ahLst/>
              <a:cxnLst/>
              <a:rect l="l" t="t" r="r" b="b"/>
              <a:pathLst>
                <a:path w="3337559" h="2194560">
                  <a:moveTo>
                    <a:pt x="0" y="365767"/>
                  </a:moveTo>
                  <a:lnTo>
                    <a:pt x="2849" y="319886"/>
                  </a:lnTo>
                  <a:lnTo>
                    <a:pt x="11170" y="275705"/>
                  </a:lnTo>
                  <a:lnTo>
                    <a:pt x="24620" y="233568"/>
                  </a:lnTo>
                  <a:lnTo>
                    <a:pt x="42855" y="193818"/>
                  </a:lnTo>
                  <a:lnTo>
                    <a:pt x="65533" y="156796"/>
                  </a:lnTo>
                  <a:lnTo>
                    <a:pt x="92311" y="122846"/>
                  </a:lnTo>
                  <a:lnTo>
                    <a:pt x="122846" y="92311"/>
                  </a:lnTo>
                  <a:lnTo>
                    <a:pt x="156796" y="65533"/>
                  </a:lnTo>
                  <a:lnTo>
                    <a:pt x="193818" y="42855"/>
                  </a:lnTo>
                  <a:lnTo>
                    <a:pt x="233568" y="24620"/>
                  </a:lnTo>
                  <a:lnTo>
                    <a:pt x="275705" y="11170"/>
                  </a:lnTo>
                  <a:lnTo>
                    <a:pt x="319886" y="2849"/>
                  </a:lnTo>
                  <a:lnTo>
                    <a:pt x="365767" y="0"/>
                  </a:lnTo>
                  <a:lnTo>
                    <a:pt x="2971792" y="0"/>
                  </a:lnTo>
                  <a:lnTo>
                    <a:pt x="3019870" y="3172"/>
                  </a:lnTo>
                  <a:lnTo>
                    <a:pt x="3066717" y="12531"/>
                  </a:lnTo>
                  <a:lnTo>
                    <a:pt x="3111765" y="27842"/>
                  </a:lnTo>
                  <a:lnTo>
                    <a:pt x="3154445" y="48869"/>
                  </a:lnTo>
                  <a:lnTo>
                    <a:pt x="3194190" y="75377"/>
                  </a:lnTo>
                  <a:lnTo>
                    <a:pt x="3230429" y="107130"/>
                  </a:lnTo>
                  <a:lnTo>
                    <a:pt x="3262182" y="143370"/>
                  </a:lnTo>
                  <a:lnTo>
                    <a:pt x="3288690" y="183113"/>
                  </a:lnTo>
                  <a:lnTo>
                    <a:pt x="3309717" y="225794"/>
                  </a:lnTo>
                  <a:lnTo>
                    <a:pt x="3325028" y="270842"/>
                  </a:lnTo>
                  <a:lnTo>
                    <a:pt x="3334387" y="317689"/>
                  </a:lnTo>
                  <a:lnTo>
                    <a:pt x="3337559" y="365767"/>
                  </a:lnTo>
                  <a:lnTo>
                    <a:pt x="3337559" y="1828792"/>
                  </a:lnTo>
                  <a:lnTo>
                    <a:pt x="3334710" y="1874673"/>
                  </a:lnTo>
                  <a:lnTo>
                    <a:pt x="3326389" y="1918854"/>
                  </a:lnTo>
                  <a:lnTo>
                    <a:pt x="3312939" y="1960991"/>
                  </a:lnTo>
                  <a:lnTo>
                    <a:pt x="3294704" y="2000741"/>
                  </a:lnTo>
                  <a:lnTo>
                    <a:pt x="3272026" y="2037763"/>
                  </a:lnTo>
                  <a:lnTo>
                    <a:pt x="3245248" y="2071713"/>
                  </a:lnTo>
                  <a:lnTo>
                    <a:pt x="3214713" y="2102248"/>
                  </a:lnTo>
                  <a:lnTo>
                    <a:pt x="3180763" y="2129026"/>
                  </a:lnTo>
                  <a:lnTo>
                    <a:pt x="3143741" y="2151704"/>
                  </a:lnTo>
                  <a:lnTo>
                    <a:pt x="3103991" y="2169939"/>
                  </a:lnTo>
                  <a:lnTo>
                    <a:pt x="3061854" y="2183389"/>
                  </a:lnTo>
                  <a:lnTo>
                    <a:pt x="3017673" y="2191710"/>
                  </a:lnTo>
                  <a:lnTo>
                    <a:pt x="2971792" y="2194559"/>
                  </a:lnTo>
                  <a:lnTo>
                    <a:pt x="365767" y="2194559"/>
                  </a:lnTo>
                  <a:lnTo>
                    <a:pt x="319886" y="2191710"/>
                  </a:lnTo>
                  <a:lnTo>
                    <a:pt x="275705" y="2183389"/>
                  </a:lnTo>
                  <a:lnTo>
                    <a:pt x="233568" y="2169939"/>
                  </a:lnTo>
                  <a:lnTo>
                    <a:pt x="193818" y="2151704"/>
                  </a:lnTo>
                  <a:lnTo>
                    <a:pt x="156796" y="2129026"/>
                  </a:lnTo>
                  <a:lnTo>
                    <a:pt x="122846" y="2102248"/>
                  </a:lnTo>
                  <a:lnTo>
                    <a:pt x="92311" y="2071713"/>
                  </a:lnTo>
                  <a:lnTo>
                    <a:pt x="65533" y="2037763"/>
                  </a:lnTo>
                  <a:lnTo>
                    <a:pt x="42855" y="2000741"/>
                  </a:lnTo>
                  <a:lnTo>
                    <a:pt x="24620" y="1960991"/>
                  </a:lnTo>
                  <a:lnTo>
                    <a:pt x="11170" y="1918854"/>
                  </a:lnTo>
                  <a:lnTo>
                    <a:pt x="2849" y="1874673"/>
                  </a:lnTo>
                  <a:lnTo>
                    <a:pt x="0" y="1828792"/>
                  </a:lnTo>
                  <a:lnTo>
                    <a:pt x="0" y="365767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4840" y="2040400"/>
              <a:ext cx="153152" cy="22745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34840" y="2057399"/>
              <a:ext cx="73660" cy="2194560"/>
            </a:xfrm>
            <a:custGeom>
              <a:avLst/>
              <a:gdLst/>
              <a:ahLst/>
              <a:cxnLst/>
              <a:rect l="l" t="t" r="r" b="b"/>
              <a:pathLst>
                <a:path w="73660" h="2194560">
                  <a:moveTo>
                    <a:pt x="73152" y="2194559"/>
                  </a:moveTo>
                  <a:lnTo>
                    <a:pt x="0" y="2194559"/>
                  </a:lnTo>
                  <a:lnTo>
                    <a:pt x="0" y="0"/>
                  </a:lnTo>
                  <a:lnTo>
                    <a:pt x="73152" y="0"/>
                  </a:lnTo>
                  <a:lnTo>
                    <a:pt x="73152" y="2194559"/>
                  </a:lnTo>
                  <a:close/>
                </a:path>
              </a:pathLst>
            </a:custGeom>
            <a:solidFill>
              <a:srgbClr val="30797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736465" y="2257044"/>
            <a:ext cx="99631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F3548"/>
                </a:solidFill>
                <a:latin typeface="Arial"/>
                <a:cs typeface="Arial"/>
              </a:rPr>
              <a:t>4</a:t>
            </a:r>
            <a:r>
              <a:rPr dirty="0" sz="1700" spc="-15" b="1">
                <a:solidFill>
                  <a:srgbClr val="1F3548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формы</a:t>
            </a:r>
            <a:endParaRPr sz="1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36465" y="2761996"/>
            <a:ext cx="230060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Эмфизематозная,</a:t>
            </a:r>
            <a:r>
              <a:rPr dirty="0" sz="1300" spc="-8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отёчно-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токсическая,</a:t>
            </a:r>
            <a:r>
              <a:rPr dirty="0" sz="1300" spc="-7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флегмонозная</a:t>
            </a:r>
            <a:r>
              <a:rPr dirty="0" sz="1300" spc="-6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и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гнилостная.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001958" y="2035637"/>
            <a:ext cx="3427095" cy="2284095"/>
            <a:chOff x="8001958" y="2035637"/>
            <a:chExt cx="3427095" cy="228409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01958" y="2035637"/>
              <a:ext cx="3427085" cy="228408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046720" y="2057399"/>
              <a:ext cx="3337560" cy="2194560"/>
            </a:xfrm>
            <a:custGeom>
              <a:avLst/>
              <a:gdLst/>
              <a:ahLst/>
              <a:cxnLst/>
              <a:rect l="l" t="t" r="r" b="b"/>
              <a:pathLst>
                <a:path w="3337559" h="2194560">
                  <a:moveTo>
                    <a:pt x="2971792" y="2194559"/>
                  </a:moveTo>
                  <a:lnTo>
                    <a:pt x="365767" y="2194559"/>
                  </a:lnTo>
                  <a:lnTo>
                    <a:pt x="319886" y="2191710"/>
                  </a:lnTo>
                  <a:lnTo>
                    <a:pt x="275706" y="2183389"/>
                  </a:lnTo>
                  <a:lnTo>
                    <a:pt x="233569" y="2169939"/>
                  </a:lnTo>
                  <a:lnTo>
                    <a:pt x="193818" y="2151704"/>
                  </a:lnTo>
                  <a:lnTo>
                    <a:pt x="156796" y="2129026"/>
                  </a:lnTo>
                  <a:lnTo>
                    <a:pt x="122846" y="2102248"/>
                  </a:lnTo>
                  <a:lnTo>
                    <a:pt x="92311" y="2071713"/>
                  </a:lnTo>
                  <a:lnTo>
                    <a:pt x="65533" y="2037763"/>
                  </a:lnTo>
                  <a:lnTo>
                    <a:pt x="42855" y="2000741"/>
                  </a:lnTo>
                  <a:lnTo>
                    <a:pt x="24620" y="1960991"/>
                  </a:lnTo>
                  <a:lnTo>
                    <a:pt x="11170" y="1918854"/>
                  </a:lnTo>
                  <a:lnTo>
                    <a:pt x="2849" y="1874673"/>
                  </a:lnTo>
                  <a:lnTo>
                    <a:pt x="0" y="1828792"/>
                  </a:lnTo>
                  <a:lnTo>
                    <a:pt x="0" y="365767"/>
                  </a:lnTo>
                  <a:lnTo>
                    <a:pt x="2849" y="319886"/>
                  </a:lnTo>
                  <a:lnTo>
                    <a:pt x="11170" y="275705"/>
                  </a:lnTo>
                  <a:lnTo>
                    <a:pt x="24620" y="233568"/>
                  </a:lnTo>
                  <a:lnTo>
                    <a:pt x="42855" y="193818"/>
                  </a:lnTo>
                  <a:lnTo>
                    <a:pt x="65533" y="156796"/>
                  </a:lnTo>
                  <a:lnTo>
                    <a:pt x="92311" y="122846"/>
                  </a:lnTo>
                  <a:lnTo>
                    <a:pt x="122846" y="92311"/>
                  </a:lnTo>
                  <a:lnTo>
                    <a:pt x="156796" y="65533"/>
                  </a:lnTo>
                  <a:lnTo>
                    <a:pt x="193818" y="42855"/>
                  </a:lnTo>
                  <a:lnTo>
                    <a:pt x="233569" y="24620"/>
                  </a:lnTo>
                  <a:lnTo>
                    <a:pt x="275706" y="11170"/>
                  </a:lnTo>
                  <a:lnTo>
                    <a:pt x="319886" y="2849"/>
                  </a:lnTo>
                  <a:lnTo>
                    <a:pt x="365767" y="0"/>
                  </a:lnTo>
                  <a:lnTo>
                    <a:pt x="2971792" y="0"/>
                  </a:lnTo>
                  <a:lnTo>
                    <a:pt x="3019870" y="3172"/>
                  </a:lnTo>
                  <a:lnTo>
                    <a:pt x="3066717" y="12531"/>
                  </a:lnTo>
                  <a:lnTo>
                    <a:pt x="3111765" y="27842"/>
                  </a:lnTo>
                  <a:lnTo>
                    <a:pt x="3154446" y="48869"/>
                  </a:lnTo>
                  <a:lnTo>
                    <a:pt x="3194190" y="75377"/>
                  </a:lnTo>
                  <a:lnTo>
                    <a:pt x="3230429" y="107130"/>
                  </a:lnTo>
                  <a:lnTo>
                    <a:pt x="3262182" y="143370"/>
                  </a:lnTo>
                  <a:lnTo>
                    <a:pt x="3288690" y="183113"/>
                  </a:lnTo>
                  <a:lnTo>
                    <a:pt x="3309717" y="225794"/>
                  </a:lnTo>
                  <a:lnTo>
                    <a:pt x="3325028" y="270842"/>
                  </a:lnTo>
                  <a:lnTo>
                    <a:pt x="3334387" y="317689"/>
                  </a:lnTo>
                  <a:lnTo>
                    <a:pt x="3337559" y="365767"/>
                  </a:lnTo>
                  <a:lnTo>
                    <a:pt x="3337559" y="1828792"/>
                  </a:lnTo>
                  <a:lnTo>
                    <a:pt x="3334710" y="1874673"/>
                  </a:lnTo>
                  <a:lnTo>
                    <a:pt x="3326389" y="1918854"/>
                  </a:lnTo>
                  <a:lnTo>
                    <a:pt x="3312939" y="1960991"/>
                  </a:lnTo>
                  <a:lnTo>
                    <a:pt x="3294704" y="2000741"/>
                  </a:lnTo>
                  <a:lnTo>
                    <a:pt x="3272026" y="2037763"/>
                  </a:lnTo>
                  <a:lnTo>
                    <a:pt x="3245248" y="2071713"/>
                  </a:lnTo>
                  <a:lnTo>
                    <a:pt x="3214713" y="2102248"/>
                  </a:lnTo>
                  <a:lnTo>
                    <a:pt x="3180763" y="2129026"/>
                  </a:lnTo>
                  <a:lnTo>
                    <a:pt x="3143741" y="2151704"/>
                  </a:lnTo>
                  <a:lnTo>
                    <a:pt x="3103990" y="2169939"/>
                  </a:lnTo>
                  <a:lnTo>
                    <a:pt x="3061853" y="2183389"/>
                  </a:lnTo>
                  <a:lnTo>
                    <a:pt x="3017673" y="2191710"/>
                  </a:lnTo>
                  <a:lnTo>
                    <a:pt x="2971792" y="2194559"/>
                  </a:lnTo>
                  <a:close/>
                </a:path>
              </a:pathLst>
            </a:custGeom>
            <a:solidFill>
              <a:srgbClr val="F1F6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046720" y="2057399"/>
              <a:ext cx="3337560" cy="2194560"/>
            </a:xfrm>
            <a:custGeom>
              <a:avLst/>
              <a:gdLst/>
              <a:ahLst/>
              <a:cxnLst/>
              <a:rect l="l" t="t" r="r" b="b"/>
              <a:pathLst>
                <a:path w="3337559" h="2194560">
                  <a:moveTo>
                    <a:pt x="0" y="365767"/>
                  </a:moveTo>
                  <a:lnTo>
                    <a:pt x="2849" y="319886"/>
                  </a:lnTo>
                  <a:lnTo>
                    <a:pt x="11170" y="275705"/>
                  </a:lnTo>
                  <a:lnTo>
                    <a:pt x="24620" y="233568"/>
                  </a:lnTo>
                  <a:lnTo>
                    <a:pt x="42855" y="193818"/>
                  </a:lnTo>
                  <a:lnTo>
                    <a:pt x="65533" y="156796"/>
                  </a:lnTo>
                  <a:lnTo>
                    <a:pt x="92311" y="122846"/>
                  </a:lnTo>
                  <a:lnTo>
                    <a:pt x="122846" y="92311"/>
                  </a:lnTo>
                  <a:lnTo>
                    <a:pt x="156796" y="65533"/>
                  </a:lnTo>
                  <a:lnTo>
                    <a:pt x="193818" y="42855"/>
                  </a:lnTo>
                  <a:lnTo>
                    <a:pt x="233569" y="24620"/>
                  </a:lnTo>
                  <a:lnTo>
                    <a:pt x="275706" y="11170"/>
                  </a:lnTo>
                  <a:lnTo>
                    <a:pt x="319886" y="2849"/>
                  </a:lnTo>
                  <a:lnTo>
                    <a:pt x="365767" y="0"/>
                  </a:lnTo>
                  <a:lnTo>
                    <a:pt x="2971792" y="0"/>
                  </a:lnTo>
                  <a:lnTo>
                    <a:pt x="3019870" y="3172"/>
                  </a:lnTo>
                  <a:lnTo>
                    <a:pt x="3066717" y="12531"/>
                  </a:lnTo>
                  <a:lnTo>
                    <a:pt x="3111765" y="27842"/>
                  </a:lnTo>
                  <a:lnTo>
                    <a:pt x="3154446" y="48869"/>
                  </a:lnTo>
                  <a:lnTo>
                    <a:pt x="3194190" y="75377"/>
                  </a:lnTo>
                  <a:lnTo>
                    <a:pt x="3230429" y="107130"/>
                  </a:lnTo>
                  <a:lnTo>
                    <a:pt x="3262182" y="143370"/>
                  </a:lnTo>
                  <a:lnTo>
                    <a:pt x="3288690" y="183113"/>
                  </a:lnTo>
                  <a:lnTo>
                    <a:pt x="3309717" y="225794"/>
                  </a:lnTo>
                  <a:lnTo>
                    <a:pt x="3325028" y="270842"/>
                  </a:lnTo>
                  <a:lnTo>
                    <a:pt x="3334387" y="317689"/>
                  </a:lnTo>
                  <a:lnTo>
                    <a:pt x="3337559" y="365767"/>
                  </a:lnTo>
                  <a:lnTo>
                    <a:pt x="3337559" y="1828792"/>
                  </a:lnTo>
                  <a:lnTo>
                    <a:pt x="3334710" y="1874673"/>
                  </a:lnTo>
                  <a:lnTo>
                    <a:pt x="3326389" y="1918854"/>
                  </a:lnTo>
                  <a:lnTo>
                    <a:pt x="3312939" y="1960991"/>
                  </a:lnTo>
                  <a:lnTo>
                    <a:pt x="3294704" y="2000741"/>
                  </a:lnTo>
                  <a:lnTo>
                    <a:pt x="3272026" y="2037763"/>
                  </a:lnTo>
                  <a:lnTo>
                    <a:pt x="3245248" y="2071713"/>
                  </a:lnTo>
                  <a:lnTo>
                    <a:pt x="3214713" y="2102248"/>
                  </a:lnTo>
                  <a:lnTo>
                    <a:pt x="3180763" y="2129026"/>
                  </a:lnTo>
                  <a:lnTo>
                    <a:pt x="3143741" y="2151704"/>
                  </a:lnTo>
                  <a:lnTo>
                    <a:pt x="3103990" y="2169939"/>
                  </a:lnTo>
                  <a:lnTo>
                    <a:pt x="3061853" y="2183389"/>
                  </a:lnTo>
                  <a:lnTo>
                    <a:pt x="3017673" y="2191710"/>
                  </a:lnTo>
                  <a:lnTo>
                    <a:pt x="2971792" y="2194559"/>
                  </a:lnTo>
                  <a:lnTo>
                    <a:pt x="365767" y="2194559"/>
                  </a:lnTo>
                  <a:lnTo>
                    <a:pt x="319886" y="2191710"/>
                  </a:lnTo>
                  <a:lnTo>
                    <a:pt x="275706" y="2183389"/>
                  </a:lnTo>
                  <a:lnTo>
                    <a:pt x="233569" y="2169939"/>
                  </a:lnTo>
                  <a:lnTo>
                    <a:pt x="193818" y="2151704"/>
                  </a:lnTo>
                  <a:lnTo>
                    <a:pt x="156796" y="2129026"/>
                  </a:lnTo>
                  <a:lnTo>
                    <a:pt x="122846" y="2102248"/>
                  </a:lnTo>
                  <a:lnTo>
                    <a:pt x="92311" y="2071713"/>
                  </a:lnTo>
                  <a:lnTo>
                    <a:pt x="65533" y="2037763"/>
                  </a:lnTo>
                  <a:lnTo>
                    <a:pt x="42855" y="2000741"/>
                  </a:lnTo>
                  <a:lnTo>
                    <a:pt x="24620" y="1960991"/>
                  </a:lnTo>
                  <a:lnTo>
                    <a:pt x="11170" y="1918854"/>
                  </a:lnTo>
                  <a:lnTo>
                    <a:pt x="2849" y="1874673"/>
                  </a:lnTo>
                  <a:lnTo>
                    <a:pt x="0" y="1828792"/>
                  </a:lnTo>
                  <a:lnTo>
                    <a:pt x="0" y="365767"/>
                  </a:lnTo>
                  <a:close/>
                </a:path>
              </a:pathLst>
            </a:custGeom>
            <a:ln w="9524">
              <a:solidFill>
                <a:srgbClr val="DCE4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6720" y="2040400"/>
              <a:ext cx="153152" cy="22745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046720" y="2057399"/>
              <a:ext cx="73660" cy="2194560"/>
            </a:xfrm>
            <a:custGeom>
              <a:avLst/>
              <a:gdLst/>
              <a:ahLst/>
              <a:cxnLst/>
              <a:rect l="l" t="t" r="r" b="b"/>
              <a:pathLst>
                <a:path w="73659" h="2194560">
                  <a:moveTo>
                    <a:pt x="73151" y="2194559"/>
                  </a:moveTo>
                  <a:lnTo>
                    <a:pt x="0" y="2194559"/>
                  </a:lnTo>
                  <a:lnTo>
                    <a:pt x="0" y="0"/>
                  </a:lnTo>
                  <a:lnTo>
                    <a:pt x="73151" y="0"/>
                  </a:lnTo>
                  <a:lnTo>
                    <a:pt x="73151" y="2194559"/>
                  </a:lnTo>
                  <a:close/>
                </a:path>
              </a:pathLst>
            </a:custGeom>
            <a:solidFill>
              <a:srgbClr val="C493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348345" y="2257044"/>
            <a:ext cx="1042669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1F3548"/>
                </a:solidFill>
                <a:latin typeface="Arial"/>
                <a:cs typeface="Arial"/>
              </a:rPr>
              <a:t>Столбняк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48345" y="2761996"/>
            <a:ext cx="232664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solidFill>
                  <a:srgbClr val="262B2F"/>
                </a:solidFill>
                <a:latin typeface="Arial"/>
                <a:cs typeface="Arial"/>
              </a:rPr>
              <a:t>Токсин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→</a:t>
            </a:r>
            <a:r>
              <a:rPr dirty="0" sz="1300" spc="-1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поражение</a:t>
            </a:r>
            <a:r>
              <a:rPr dirty="0" sz="1300" spc="-15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нервной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системы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→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262B2F"/>
                </a:solidFill>
                <a:latin typeface="Arial"/>
                <a:cs typeface="Arial"/>
              </a:rPr>
              <a:t>тризм</a:t>
            </a:r>
            <a:r>
              <a:rPr dirty="0" sz="1300" spc="-50">
                <a:solidFill>
                  <a:srgbClr val="262B2F"/>
                </a:solidFill>
                <a:latin typeface="Arial"/>
                <a:cs typeface="Arial"/>
              </a:rPr>
              <a:t> и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генерализованные</a:t>
            </a:r>
            <a:r>
              <a:rPr dirty="0" sz="1300" spc="-30">
                <a:solidFill>
                  <a:srgbClr val="262B2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262B2F"/>
                </a:solidFill>
                <a:latin typeface="Arial"/>
                <a:cs typeface="Arial"/>
              </a:rPr>
              <a:t>судороги.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Анаэробная хирургическая инфекция</dc:title>
  <dcterms:created xsi:type="dcterms:W3CDTF">2026-10-10T02:56:26Z</dcterms:created>
  <dcterms:modified xsi:type="dcterms:W3CDTF">2026-10-10T02:56:26Z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2026-10-10T00:00:00Z</vt:filetime>
  </property>
  <property fmtid="{D5CDD505-2E9C-101B-9397-08002B2CF9AE}" pid="4" name="Creator">
    <vt:lpwstr>Google</vt:lpwstr>
  </property>
  <property fmtid="{D5CDD505-2E9C-101B-9397-08002B2CF9AE}" pid="5" name="LastSaved">
    <vt:filetime>2026-10-10T00:00:00Z</vt:filetime>
  </property>
</Properties>
</file>