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7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1807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Уважаемые коллеги и члены комиссии. Тема моей работы — невынашивание беременности. Это одна из наиболее актуальных проблем современного акушерства, которая напрямую влияет на демографические показатели и репродуктивное здоровье женщин. В ходе доклада я раскрою классификацию, клинические проявления, включая аборт в ходу, и алгоритмы неотложной помощи на разных сроках гестации.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Для системного раскрытия темы предлагаю следующий план. Сначала определим понятие невынашивания и его масштаб. Затем разберём классификацию по срокам и формам, остановимся подробно на аборте в ходу. Отдельно рассмотрим привычное невынашивание и его многофакторную природу. В заключительной части обсудим алгоритмы неотложной помощи и профилактические меры.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Согласно определению, невынашивание — это самопроизвольное прерывание беременности в сроки от зачатия до 37 недель. По статистике, количество учтённых случаев составляет от 10 до 25 процентов, причём каждый пятый относится к привычному выкидышу. Преждевременные роды занимают от 4 до 10 процентов от всех родов. Критический период — ранние сроки: в 6–8 недель происходит от 40 до 80 процентов потерь. Недоношенные дети дают 60–70 процентов ранней неонатальной смертности.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Перейдём к классификации. Срок гестации — ключевой критерий, определяющий как клиническую тактику, так и юридические аспекты. Различают ранние и поздние сроки прерывания.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Ранний выкидыш происходит до 12 недель. Это подавляющее большинство всех потерь — 91 процент, что в абсолютных цифрах составило 178 тысяч случаев в России за 2025 год. Причины — хромосомные аномалии, эндокринные нарушения. Поздний выкидыш — от 12 до 22 недель — связан преимущественно с истмико-цервикальной недостаточностью, когда шейка матки не удерживает плод. Такие случаи требуют госпитализации и активной тактики.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Выделяют шесть клинических форм. Угрожающий выкидыш — тонус повышен, но плодное яйцо сохранено. Начавшийся — появляются схваткообразные боли и кровяные выделения, отслойка начинается. Аборт в ходу — критическое состояние: плодное яйцо полностью отслоено и находится в канале шейки или во влагалище. Неполный аборт — часть плодного яйца остаётся в матке, кровотечение продолжается. Полный аборт — всё изгнано, кровотечение останавливается. Неразвивающаяся беременность — эмбрион погиб, но клиники изгнания нет.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Теперь остановимся подробно на аборте в ходу — состоянии, требующем немедленного вмешательства.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Алгоритм действий при аборте в ходу следующий. Первое — оценка состояния: артериальное давление, пульс, объём кровопотери, срочный осмотр в зеркалах. Второе — обеспечение венозного доступа и начало инфузионной терапии. Третье — УЗИ для подтверждения локализации плодного яйца. Четвёртое — инструментальное удаление остатков: кюретаж или вакуум-аспирация. Пятое — гемостаз и динамическое наблюдение с контролем сократительной активности матки.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Обратимся к цифрам. В 2025 году доля выкидышей в структуре всех прерываний беременности достигла 44 процентов. В абсолютных числах это 186 тысяч случаев. На сто родов приходится 15,8 выкидыша — для сравнения, в 2010 году этот показатель составлял 10,1. Рост доли выкидышей происходит на фоне значительного снижения числа искусственных абортов: если в 2010 году их было более миллиона, то в 2025-м — около 236 тысяч.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Отдельного внимания заслуживает привычное невынашивание — состояние, при котором потеря беременности повторяется три и более раза подряд.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Причины невынашивания многофакторны. Генетические факторы — хромосомные аномалии эмбриона — лидируют среди причин ранних потерь. Анатомические включают пороки развития матки, синехии, миому и истмико-цервикальную недостаточность. Эндокринные — недостаточность лютеиновой фазы, гиперандрогения, патология щитовидной железы. Инфекционные — хронический эндометрит и ИППП. Иммунологические — антифосфолипидный синдром. Важно отметить: в 45–50 процентах случаев истинную причину установить не удаётся, такие пациентки составляют группу необъяснимого невынашивания.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Привычное невынашивание диагностируется после трёх выкидышей подряд. Частота — примерно 1 на 300 беременностей, затрагивает от 1 до 5 процентов женщин. После двух потерь вероятность третьей составляет 36–38 процентов. В половине случаев причина иммунологическая. Около 80 процентов потерь приходятся на ранние сроки. Главный вывод: обследование должно быть комплексным, включающим генетические, гормональные, иммунологические и инструментальные методы.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Таблица суммирует ключевые различия. Угрожающий выкидыш — тянущие боли без выделений, консервативная тактика. Начавшийся — схваткообразные боли, скудные выделения. Аборт в ходу и неполный аборт требуют инструментального удаления. Полный аборт — наблюдение. Неразвивающаяся беременность — прерывание по медицинским показаниям.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Рассмотрим дифференцированную тактику неотложной помощи в зависимости от срока и клинической формы.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Тактика зависит от срока. В первом триместре при угрозе — постельный режим, спазмолитики, прогестероновая поддержка, седативные средства. Во втором триместре ключевое значение имеет УЗ-цервикометрия: при истмико-цервикальной недостаточности применяют акушерский пессарий или хирургический серкляж. В третьем триместре — токолитическая терапия для подавления сократительной активности матки и профилактика синдрома дыхательных расстройств у плода кортикостероидами.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Фармакологическая поддержка включает несколько групп. Спазмолитики — дротаверин и папаверин — снимают тонус матки. Прогестерон в виде дидрогестерона или микронизированного прогестерона поддерживает гестацию. Токолитики — бета-адреномиметики, блокаторы кальциевых каналов, антагонисты окситоцина — применяются при угрозе преждевременных родов. Седативные средства снижают тревожность. При кровотечении — транексамовая кислота. Инфузионная терапия кристаллоидами необходима при значительной кровопотере.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Завершающий раздел посвящён профилактике — тому, что можно сделать до наступления беременности.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Профилактика начинается задолго до зачатия. Планирование беременности и прегравидарная подготовка позволяют выявить и скорректировать факторы риска. Отказ от абортов критически важен: каждая процедура прерывания повышает риск привычного невынашивания. Хронические заболевания должны быть компенсированы до наступления беременности. Здоровый образ жизни, отказ от вредных привычек, нормализация массы тела — базовые меры. При первых признаках угрозы необходимо немедленно обратиться к врачу. Психологическая поддержка также играет значимую роль, особенно для женщин с отягощённым акушерским анамнезом.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Подводя итог. Невынашивание беременности — многофакторная проблема, требующая комплексного подхода. Аборт в ходу — неотложное состояние, где промедление недопустимо. Критический период — ранние сроки: 91 процент потерь происходит до 12 недель. Привычное невынашивание требует полного обследования после третьей потери. Главный вывод: профилактика эффективнее лечения. Планирование беременности и прегравидарная подготовка — основа сохранения репродуктивного здоровья. Благодарю за внимание.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442655" y="54864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8753551" y="54864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064447" y="54864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375343" y="54864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686239" y="54864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997135" y="54864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308031" y="54864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618927" y="54864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29823" y="54864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240719" y="54864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551615" y="54864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8442655" y="859536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753551" y="859536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064447" y="859536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375343" y="859536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686239" y="859536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9997135" y="859536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308031" y="859536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618927" y="859536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929823" y="859536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1240719" y="859536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551615" y="859536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8442655" y="1170432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8753551" y="1170432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9064447" y="1170432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9375343" y="1170432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9686239" y="1170432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9997135" y="1170432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10308031" y="1170432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10618927" y="1170432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10929823" y="1170432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11240719" y="1170432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Oval 33"/>
          <p:cNvSpPr/>
          <p:nvPr/>
        </p:nvSpPr>
        <p:spPr>
          <a:xfrm>
            <a:off x="11551615" y="1170432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8442655" y="1481328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8753551" y="1481328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Oval 36"/>
          <p:cNvSpPr/>
          <p:nvPr/>
        </p:nvSpPr>
        <p:spPr>
          <a:xfrm>
            <a:off x="9064447" y="1481328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9375343" y="1481328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9686239" y="1481328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Oval 39"/>
          <p:cNvSpPr/>
          <p:nvPr/>
        </p:nvSpPr>
        <p:spPr>
          <a:xfrm>
            <a:off x="9997135" y="1481328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Oval 40"/>
          <p:cNvSpPr/>
          <p:nvPr/>
        </p:nvSpPr>
        <p:spPr>
          <a:xfrm>
            <a:off x="10308031" y="1481328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10618927" y="1481328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Oval 42"/>
          <p:cNvSpPr/>
          <p:nvPr/>
        </p:nvSpPr>
        <p:spPr>
          <a:xfrm>
            <a:off x="10929823" y="1481328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Oval 43"/>
          <p:cNvSpPr/>
          <p:nvPr/>
        </p:nvSpPr>
        <p:spPr>
          <a:xfrm>
            <a:off x="11240719" y="1481328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Oval 44"/>
          <p:cNvSpPr/>
          <p:nvPr/>
        </p:nvSpPr>
        <p:spPr>
          <a:xfrm>
            <a:off x="11551615" y="1481328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Oval 45"/>
          <p:cNvSpPr/>
          <p:nvPr/>
        </p:nvSpPr>
        <p:spPr>
          <a:xfrm>
            <a:off x="8442655" y="1792224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Oval 46"/>
          <p:cNvSpPr/>
          <p:nvPr/>
        </p:nvSpPr>
        <p:spPr>
          <a:xfrm>
            <a:off x="8753551" y="1792224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Oval 47"/>
          <p:cNvSpPr/>
          <p:nvPr/>
        </p:nvSpPr>
        <p:spPr>
          <a:xfrm>
            <a:off x="9064447" y="1792224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/>
          <p:cNvSpPr/>
          <p:nvPr/>
        </p:nvSpPr>
        <p:spPr>
          <a:xfrm>
            <a:off x="9375343" y="1792224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Oval 49"/>
          <p:cNvSpPr/>
          <p:nvPr/>
        </p:nvSpPr>
        <p:spPr>
          <a:xfrm>
            <a:off x="9686239" y="1792224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Oval 50"/>
          <p:cNvSpPr/>
          <p:nvPr/>
        </p:nvSpPr>
        <p:spPr>
          <a:xfrm>
            <a:off x="9997135" y="1792224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Oval 51"/>
          <p:cNvSpPr/>
          <p:nvPr/>
        </p:nvSpPr>
        <p:spPr>
          <a:xfrm>
            <a:off x="10308031" y="1792224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Oval 52"/>
          <p:cNvSpPr/>
          <p:nvPr/>
        </p:nvSpPr>
        <p:spPr>
          <a:xfrm>
            <a:off x="10618927" y="1792224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Oval 53"/>
          <p:cNvSpPr/>
          <p:nvPr/>
        </p:nvSpPr>
        <p:spPr>
          <a:xfrm>
            <a:off x="10929823" y="1792224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Oval 54"/>
          <p:cNvSpPr/>
          <p:nvPr/>
        </p:nvSpPr>
        <p:spPr>
          <a:xfrm>
            <a:off x="11240719" y="1792224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Oval 55"/>
          <p:cNvSpPr/>
          <p:nvPr/>
        </p:nvSpPr>
        <p:spPr>
          <a:xfrm>
            <a:off x="11551615" y="1792224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Oval 56"/>
          <p:cNvSpPr/>
          <p:nvPr/>
        </p:nvSpPr>
        <p:spPr>
          <a:xfrm>
            <a:off x="8442655" y="210312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Oval 57"/>
          <p:cNvSpPr/>
          <p:nvPr/>
        </p:nvSpPr>
        <p:spPr>
          <a:xfrm>
            <a:off x="8753551" y="210312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Oval 58"/>
          <p:cNvSpPr/>
          <p:nvPr/>
        </p:nvSpPr>
        <p:spPr>
          <a:xfrm>
            <a:off x="9064447" y="210312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Oval 59"/>
          <p:cNvSpPr/>
          <p:nvPr/>
        </p:nvSpPr>
        <p:spPr>
          <a:xfrm>
            <a:off x="9375343" y="210312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Oval 60"/>
          <p:cNvSpPr/>
          <p:nvPr/>
        </p:nvSpPr>
        <p:spPr>
          <a:xfrm>
            <a:off x="9686239" y="210312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Oval 61"/>
          <p:cNvSpPr/>
          <p:nvPr/>
        </p:nvSpPr>
        <p:spPr>
          <a:xfrm>
            <a:off x="9997135" y="210312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Oval 62"/>
          <p:cNvSpPr/>
          <p:nvPr/>
        </p:nvSpPr>
        <p:spPr>
          <a:xfrm>
            <a:off x="10308031" y="210312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Oval 63"/>
          <p:cNvSpPr/>
          <p:nvPr/>
        </p:nvSpPr>
        <p:spPr>
          <a:xfrm>
            <a:off x="10618927" y="210312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Oval 64"/>
          <p:cNvSpPr/>
          <p:nvPr/>
        </p:nvSpPr>
        <p:spPr>
          <a:xfrm>
            <a:off x="10929823" y="210312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Oval 65"/>
          <p:cNvSpPr/>
          <p:nvPr/>
        </p:nvSpPr>
        <p:spPr>
          <a:xfrm>
            <a:off x="11240719" y="210312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Oval 66"/>
          <p:cNvSpPr/>
          <p:nvPr/>
        </p:nvSpPr>
        <p:spPr>
          <a:xfrm>
            <a:off x="11551615" y="2103120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Oval 67"/>
          <p:cNvSpPr/>
          <p:nvPr/>
        </p:nvSpPr>
        <p:spPr>
          <a:xfrm>
            <a:off x="8442655" y="2414016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Oval 68"/>
          <p:cNvSpPr/>
          <p:nvPr/>
        </p:nvSpPr>
        <p:spPr>
          <a:xfrm>
            <a:off x="8753551" y="2414016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Oval 69"/>
          <p:cNvSpPr/>
          <p:nvPr/>
        </p:nvSpPr>
        <p:spPr>
          <a:xfrm>
            <a:off x="9064447" y="2414016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Oval 70"/>
          <p:cNvSpPr/>
          <p:nvPr/>
        </p:nvSpPr>
        <p:spPr>
          <a:xfrm>
            <a:off x="9375343" y="2414016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Oval 71"/>
          <p:cNvSpPr/>
          <p:nvPr/>
        </p:nvSpPr>
        <p:spPr>
          <a:xfrm>
            <a:off x="9686239" y="2414016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Oval 72"/>
          <p:cNvSpPr/>
          <p:nvPr/>
        </p:nvSpPr>
        <p:spPr>
          <a:xfrm>
            <a:off x="9997135" y="2414016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Oval 73"/>
          <p:cNvSpPr/>
          <p:nvPr/>
        </p:nvSpPr>
        <p:spPr>
          <a:xfrm>
            <a:off x="10308031" y="2414016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Oval 74"/>
          <p:cNvSpPr/>
          <p:nvPr/>
        </p:nvSpPr>
        <p:spPr>
          <a:xfrm>
            <a:off x="10618927" y="2414016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Oval 75"/>
          <p:cNvSpPr/>
          <p:nvPr/>
        </p:nvSpPr>
        <p:spPr>
          <a:xfrm>
            <a:off x="10929823" y="2414016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Oval 76"/>
          <p:cNvSpPr/>
          <p:nvPr/>
        </p:nvSpPr>
        <p:spPr>
          <a:xfrm>
            <a:off x="11240719" y="2414016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Oval 77"/>
          <p:cNvSpPr/>
          <p:nvPr/>
        </p:nvSpPr>
        <p:spPr>
          <a:xfrm>
            <a:off x="11551615" y="2414016"/>
            <a:ext cx="109728" cy="109728"/>
          </a:xfrm>
          <a:prstGeom prst="ellipse">
            <a:avLst/>
          </a:prstGeom>
          <a:solidFill>
            <a:srgbClr val="8B5CF6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ectangle 78"/>
          <p:cNvSpPr/>
          <p:nvPr/>
        </p:nvSpPr>
        <p:spPr>
          <a:xfrm>
            <a:off x="9265615" y="4206240"/>
            <a:ext cx="1828800" cy="1828800"/>
          </a:xfrm>
          <a:prstGeom prst="rect">
            <a:avLst/>
          </a:prstGeom>
          <a:solidFill>
            <a:srgbClr val="FB9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ectangle 79"/>
          <p:cNvSpPr/>
          <p:nvPr/>
        </p:nvSpPr>
        <p:spPr>
          <a:xfrm>
            <a:off x="0" y="6583680"/>
            <a:ext cx="5029200" cy="2743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Rectangle 80"/>
          <p:cNvSpPr/>
          <p:nvPr/>
        </p:nvSpPr>
        <p:spPr>
          <a:xfrm>
            <a:off x="640080" y="1234440"/>
            <a:ext cx="1005840" cy="82296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TextBox 81"/>
          <p:cNvSpPr txBox="1"/>
          <p:nvPr/>
        </p:nvSpPr>
        <p:spPr>
          <a:xfrm>
            <a:off x="640080" y="1463040"/>
            <a:ext cx="6400800" cy="365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600" b="1">
                <a:solidFill>
                  <a:srgbClr val="8B5CF6"/>
                </a:solidFill>
                <a:latin typeface="Corbel"/>
              </a:rPr>
              <a:t>МЕДИЦИНСКАЯ ПРЕЗЕНТАЦИЯ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40080" y="1965960"/>
            <a:ext cx="7498079" cy="2651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5600" b="0">
                <a:solidFill>
                  <a:srgbClr val="F3F0FF"/>
                </a:solidFill>
                <a:latin typeface="Impact"/>
              </a:rPr>
              <a:t>Невынашивание беременности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40080" y="4754880"/>
            <a:ext cx="6583680" cy="914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A8A3D6"/>
                </a:solidFill>
                <a:latin typeface="Corbel"/>
              </a:rPr>
              <a:t>Классификации, аборт в ходу, сроки, клиника и неотложная помощь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7417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9363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13087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832543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1999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27145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49091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710367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29823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149279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6873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8819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7417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39363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613087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832543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051999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27145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49091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710367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929823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149279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136873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158819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F3F0FF"/>
                </a:solidFill>
                <a:latin typeface="Impact"/>
              </a:rPr>
              <a:t>Что будет рассмотрено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0080" y="1645920"/>
            <a:ext cx="10911535" cy="18288"/>
          </a:xfrm>
          <a:prstGeom prst="rect">
            <a:avLst/>
          </a:prstGeom>
          <a:solidFill>
            <a:srgbClr val="A8A3D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1618488"/>
            <a:ext cx="1188720" cy="64008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A8A3D6"/>
                </a:solidFill>
                <a:latin typeface="Corbel"/>
              </a:rPr>
              <a:t>Невынашивание беременности: классификации, клиника и неотложная помощь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2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40080" y="1920239"/>
            <a:ext cx="548640" cy="548640"/>
          </a:xfrm>
          <a:prstGeom prst="roundRect">
            <a:avLst>
              <a:gd name="adj" fmla="val 28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0080" y="1920239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01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417319" y="1874519"/>
            <a:ext cx="4404207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3F0FF"/>
                </a:solidFill>
                <a:latin typeface="Corbel"/>
              </a:rPr>
              <a:t>Определение и актуальность проблемы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40080" y="2834639"/>
            <a:ext cx="548640" cy="548640"/>
          </a:xfrm>
          <a:prstGeom prst="roundRect">
            <a:avLst>
              <a:gd name="adj" fmla="val 28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40080" y="2834639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02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417319" y="2788920"/>
            <a:ext cx="4404207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3F0FF"/>
                </a:solidFill>
                <a:latin typeface="Corbel"/>
              </a:rPr>
              <a:t>Классификация по срокам и клиническим формам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40080" y="3749039"/>
            <a:ext cx="548640" cy="548640"/>
          </a:xfrm>
          <a:prstGeom prst="roundRect">
            <a:avLst>
              <a:gd name="adj" fmla="val 28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640080" y="3749039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03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417319" y="3703320"/>
            <a:ext cx="4404207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100" b="0">
                <a:solidFill>
                  <a:srgbClr val="F3F0FF"/>
                </a:solidFill>
                <a:latin typeface="Corbel"/>
              </a:rPr>
              <a:t>Аборт в ходу: клиника и диагностика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70167" y="1920239"/>
            <a:ext cx="548640" cy="548640"/>
          </a:xfrm>
          <a:prstGeom prst="roundRect">
            <a:avLst>
              <a:gd name="adj" fmla="val 28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6370167" y="1920239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04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147407" y="1874519"/>
            <a:ext cx="4404207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3F0FF"/>
                </a:solidFill>
                <a:latin typeface="Corbel"/>
              </a:rPr>
              <a:t>Привычное невынашивание и его причины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370167" y="2834639"/>
            <a:ext cx="548640" cy="548640"/>
          </a:xfrm>
          <a:prstGeom prst="roundRect">
            <a:avLst>
              <a:gd name="adj" fmla="val 28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6370167" y="2834639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05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147407" y="2788920"/>
            <a:ext cx="4404207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3F0FF"/>
                </a:solidFill>
                <a:latin typeface="Corbel"/>
              </a:rPr>
              <a:t>Неотложная помощь при угрозе прерывания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370167" y="3749039"/>
            <a:ext cx="548640" cy="548640"/>
          </a:xfrm>
          <a:prstGeom prst="roundRect">
            <a:avLst>
              <a:gd name="adj" fmla="val 28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6370167" y="3749039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06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147407" y="3703320"/>
            <a:ext cx="4404207" cy="64008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3F0FF"/>
                </a:solidFill>
                <a:latin typeface="Corbel"/>
              </a:rPr>
              <a:t>Профилактика и исходы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7417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9363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13087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832543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1999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27145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49091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710367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29823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149279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6873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8819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7417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39363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613087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832543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051999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27145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49091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710367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929823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149279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136873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158819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500" b="0">
                <a:solidFill>
                  <a:srgbClr val="F3F0FF"/>
                </a:solidFill>
                <a:latin typeface="Impact"/>
              </a:rPr>
              <a:t>Невынашивание беременности — одна из главных проблем акушерства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0080" y="1645920"/>
            <a:ext cx="10911535" cy="18288"/>
          </a:xfrm>
          <a:prstGeom prst="rect">
            <a:avLst/>
          </a:prstGeom>
          <a:solidFill>
            <a:srgbClr val="A8A3D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1618488"/>
            <a:ext cx="1188720" cy="64008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A8A3D6"/>
                </a:solidFill>
                <a:latin typeface="Corbel"/>
              </a:rPr>
              <a:t>Невынашивание беременности: классификации, клиника и неотложная помощь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3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0080" y="2080260"/>
            <a:ext cx="27432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097280" y="192024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3F0FF"/>
                </a:solidFill>
                <a:latin typeface="Corbel"/>
              </a:rPr>
              <a:t>Самопроизвольное прерывание беременности в сроки от зачатия до 37 недель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0080" y="3482340"/>
            <a:ext cx="27432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097280" y="332232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3F0FF"/>
                </a:solidFill>
                <a:latin typeface="Corbel"/>
              </a:rPr>
              <a:t>Частота: 10–25% учтённых беременностей, из них 20% — привычный выкидыш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40080" y="4884419"/>
            <a:ext cx="27432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1097280" y="4724399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3F0FF"/>
                </a:solidFill>
                <a:latin typeface="Corbel"/>
              </a:rPr>
              <a:t>Преждевременные роды составляют 4–10% от общего числа родов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415887" y="2080260"/>
            <a:ext cx="27432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6873087" y="192024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3F0FF"/>
                </a:solidFill>
                <a:latin typeface="Corbel"/>
              </a:rPr>
              <a:t>В 6–8 недель происходит 40–80% всех самопроизвольных выкидышей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415887" y="3482340"/>
            <a:ext cx="27432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6873087" y="332232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3F0FF"/>
                </a:solidFill>
                <a:latin typeface="Corbel"/>
              </a:rPr>
              <a:t>На долю недоношенных детей приходится 60–70% ранней неонатальной смертности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3474720" cy="2743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2000" b="0">
                <a:solidFill>
                  <a:srgbClr val="0B0B0B"/>
                </a:solidFill>
                <a:latin typeface="Impac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828800"/>
            <a:ext cx="6613855" cy="219456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4800" b="0">
                <a:solidFill>
                  <a:srgbClr val="F3F0FF"/>
                </a:solidFill>
                <a:latin typeface="Impact"/>
              </a:rPr>
              <a:t>Классификация по срокам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7760" y="4297680"/>
            <a:ext cx="6613855" cy="10972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A8A3D6"/>
                </a:solidFill>
                <a:latin typeface="Corbel"/>
              </a:rPr>
              <a:t>Ранние и поздние потери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7417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9363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13087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832543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1999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27145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49091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710367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29823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149279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6873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8819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7417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39363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613087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832543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051999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27145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49091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710367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929823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149279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136873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158819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F3F0FF"/>
                </a:solidFill>
                <a:latin typeface="Impact"/>
              </a:rPr>
              <a:t>Ранний и поздний самопроизвольный выкидыш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0080" y="1645920"/>
            <a:ext cx="10911535" cy="18288"/>
          </a:xfrm>
          <a:prstGeom prst="rect">
            <a:avLst/>
          </a:prstGeom>
          <a:solidFill>
            <a:srgbClr val="A8A3D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1618488"/>
            <a:ext cx="1188720" cy="64008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A8A3D6"/>
                </a:solidFill>
                <a:latin typeface="Corbel"/>
              </a:rPr>
              <a:t>Невынашивание беременности: классификации, клиника и неотложная помощь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5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40080" y="1920240"/>
            <a:ext cx="5227167" cy="4114800"/>
          </a:xfrm>
          <a:prstGeom prst="roundRect">
            <a:avLst>
              <a:gd name="adj" fmla="val 5000"/>
            </a:avLst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640080" y="1920240"/>
            <a:ext cx="5227167" cy="731520"/>
          </a:xfrm>
          <a:prstGeom prst="roundRect">
            <a:avLst>
              <a:gd name="adj" fmla="val 5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14400" y="1920240"/>
            <a:ext cx="467852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B0B0B"/>
                </a:solidFill>
                <a:latin typeface="Impact"/>
              </a:rPr>
              <a:t>Ранний выкидыш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14400" y="3040380"/>
            <a:ext cx="27432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1371600" y="2880360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F3F0FF"/>
                </a:solidFill>
                <a:latin typeface="Corbel"/>
              </a:rPr>
              <a:t>Срок до 12 недель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14400" y="3662172"/>
            <a:ext cx="27432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1371600" y="3502152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F3F0FF"/>
                </a:solidFill>
                <a:latin typeface="Corbel"/>
              </a:rPr>
              <a:t>91% всех потерь беременности</a:t>
            </a:r>
          </a:p>
        </p:txBody>
      </p:sp>
      <p:sp>
        <p:nvSpPr>
          <p:cNvPr id="39" name="Rectangle 38"/>
          <p:cNvSpPr/>
          <p:nvPr/>
        </p:nvSpPr>
        <p:spPr>
          <a:xfrm>
            <a:off x="914400" y="4283964"/>
            <a:ext cx="27432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1371600" y="4123944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F3F0FF"/>
                </a:solidFill>
                <a:latin typeface="Corbel"/>
              </a:rPr>
              <a:t>178 тыс. случаев в России, 2025 г.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14400" y="4905755"/>
            <a:ext cx="27432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1371600" y="4745736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F3F0FF"/>
                </a:solidFill>
                <a:latin typeface="Corbel"/>
              </a:rPr>
              <a:t>Основные причины: хромосомные аномалии, эндокринные нарушения</a:t>
            </a:r>
          </a:p>
        </p:txBody>
      </p:sp>
      <p:sp>
        <p:nvSpPr>
          <p:cNvPr id="43" name="Rectangle 42"/>
          <p:cNvSpPr/>
          <p:nvPr/>
        </p:nvSpPr>
        <p:spPr>
          <a:xfrm>
            <a:off x="914400" y="5527547"/>
            <a:ext cx="27432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1371600" y="5367527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F3F0FF"/>
                </a:solidFill>
                <a:latin typeface="Corbel"/>
              </a:rPr>
              <a:t>Часто протекает без выраженной симптоматики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324447" y="1920240"/>
            <a:ext cx="5227167" cy="4114800"/>
          </a:xfrm>
          <a:prstGeom prst="roundRect">
            <a:avLst>
              <a:gd name="adj" fmla="val 5000"/>
            </a:avLst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ounded Rectangle 45"/>
          <p:cNvSpPr/>
          <p:nvPr/>
        </p:nvSpPr>
        <p:spPr>
          <a:xfrm>
            <a:off x="6324447" y="1920240"/>
            <a:ext cx="5227167" cy="731520"/>
          </a:xfrm>
          <a:prstGeom prst="roundRect">
            <a:avLst>
              <a:gd name="adj" fmla="val 5000"/>
            </a:avLst>
          </a:prstGeom>
          <a:solidFill>
            <a:srgbClr val="FB9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6598767" y="1920240"/>
            <a:ext cx="4678527" cy="7315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0B0B0B"/>
                </a:solidFill>
                <a:latin typeface="Impact"/>
              </a:rPr>
              <a:t>Поздний выкидыш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598767" y="3040380"/>
            <a:ext cx="274320" cy="45720"/>
          </a:xfrm>
          <a:prstGeom prst="rect">
            <a:avLst/>
          </a:prstGeom>
          <a:solidFill>
            <a:srgbClr val="FB9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7055967" y="2880360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F3F0FF"/>
                </a:solidFill>
                <a:latin typeface="Corbel"/>
              </a:rPr>
              <a:t>Срок от 12 до 22 недель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598767" y="3662172"/>
            <a:ext cx="274320" cy="45720"/>
          </a:xfrm>
          <a:prstGeom prst="rect">
            <a:avLst/>
          </a:prstGeom>
          <a:solidFill>
            <a:srgbClr val="FB9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7055967" y="3502152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F3F0FF"/>
                </a:solidFill>
                <a:latin typeface="Corbel"/>
              </a:rPr>
              <a:t>9% всех потерь беременности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598767" y="4283964"/>
            <a:ext cx="274320" cy="45720"/>
          </a:xfrm>
          <a:prstGeom prst="rect">
            <a:avLst/>
          </a:prstGeom>
          <a:solidFill>
            <a:srgbClr val="FB9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7055967" y="4123944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F3F0FF"/>
                </a:solidFill>
                <a:latin typeface="Corbel"/>
              </a:rPr>
              <a:t>Связан с истмико-цервикальной недостаточностью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598767" y="4905755"/>
            <a:ext cx="274320" cy="45720"/>
          </a:xfrm>
          <a:prstGeom prst="rect">
            <a:avLst/>
          </a:prstGeom>
          <a:solidFill>
            <a:srgbClr val="FB9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7055967" y="4745736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F3F0FF"/>
                </a:solidFill>
                <a:latin typeface="Corbel"/>
              </a:rPr>
              <a:t>Инфекционные и анатомические факторы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598767" y="5527547"/>
            <a:ext cx="274320" cy="45720"/>
          </a:xfrm>
          <a:prstGeom prst="rect">
            <a:avLst/>
          </a:prstGeom>
          <a:solidFill>
            <a:srgbClr val="FB9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7055967" y="5367527"/>
            <a:ext cx="4221327" cy="55961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F3F0FF"/>
                </a:solidFill>
                <a:latin typeface="Corbel"/>
              </a:rPr>
              <a:t>Требует госпитализации и активного вмешательства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7417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9363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13087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832543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1999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27145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49091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710367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29823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149279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6873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8819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74175" y="347836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393631" y="347836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613087" y="347836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832543" y="347836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051999" y="347836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271455" y="347836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490911" y="347836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710367" y="347836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929823" y="347836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149279" y="347836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1368735" y="347836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1588191" y="347836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0080" y="-113164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F3F0FF"/>
                </a:solidFill>
                <a:latin typeface="Impact"/>
              </a:rPr>
              <a:t>Клинические формы прерывания беременности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0080" y="1075556"/>
            <a:ext cx="10911535" cy="18288"/>
          </a:xfrm>
          <a:prstGeom prst="rect">
            <a:avLst/>
          </a:prstGeom>
          <a:solidFill>
            <a:srgbClr val="A8A3D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1048124"/>
            <a:ext cx="1188720" cy="64008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A8A3D6"/>
                </a:solidFill>
                <a:latin typeface="Corbel"/>
              </a:rPr>
              <a:t>Невынашивание беременности: классификации, клиника и неотложная помощь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6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0080" y="1349875"/>
            <a:ext cx="3423818" cy="2307721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640080" y="1349876"/>
            <a:ext cx="82296" cy="192024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914400" y="1461230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914400" y="146123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14400" y="210131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3F0FF"/>
                </a:solidFill>
                <a:latin typeface="Impact"/>
              </a:rPr>
              <a:t>Угрожающий выкидыш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4400" y="2969990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A8A3D6"/>
                </a:solidFill>
                <a:latin typeface="Corbel"/>
              </a:rPr>
              <a:t>Тонус матки повышен, но плодное яйцо сохранено. Боли тянущие, кровяных выделений нет.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383938" y="1349875"/>
            <a:ext cx="3423818" cy="2307721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4383938" y="1349876"/>
            <a:ext cx="82296" cy="192024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4658258" y="1461230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4658258" y="146123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658258" y="210131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3F0FF"/>
                </a:solidFill>
                <a:latin typeface="Impact"/>
              </a:rPr>
              <a:t>Начавшийся выкидыш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658258" y="2969990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A8A3D6"/>
                </a:solidFill>
                <a:latin typeface="Corbel"/>
              </a:rPr>
              <a:t>Схваткообразные боли, кровяные выделения. Плодное яйцо отслаивается частично.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127796" y="1349875"/>
            <a:ext cx="3423818" cy="2307721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8127796" y="1349876"/>
            <a:ext cx="82296" cy="192024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ounded Rectangle 45"/>
          <p:cNvSpPr/>
          <p:nvPr/>
        </p:nvSpPr>
        <p:spPr>
          <a:xfrm>
            <a:off x="8402116" y="1461230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8402116" y="146123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02116" y="210131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3F0FF"/>
                </a:solidFill>
                <a:latin typeface="Impact"/>
              </a:rPr>
              <a:t>Аборт в ходу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402116" y="2969990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A8A3D6"/>
                </a:solidFill>
                <a:latin typeface="Corbel"/>
              </a:rPr>
              <a:t>Плодное яйцо полностью отслоено, находится в канале шейки или во влагалище. Кровотечение.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40080" y="3762174"/>
            <a:ext cx="3423818" cy="2483178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640080" y="3762174"/>
            <a:ext cx="82296" cy="192024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ounded Rectangle 51"/>
          <p:cNvSpPr/>
          <p:nvPr/>
        </p:nvSpPr>
        <p:spPr>
          <a:xfrm>
            <a:off x="914400" y="4036494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914400" y="4036494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4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14400" y="4676574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3F0FF"/>
                </a:solidFill>
                <a:latin typeface="Impact"/>
              </a:rPr>
              <a:t>Неполный аборт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14400" y="5545254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A8A3D6"/>
                </a:solidFill>
                <a:latin typeface="Corbel"/>
              </a:rPr>
              <a:t>Часть плодного яйца изгнана, часть остаётся в полости матки. Кровотечение продолжается.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383938" y="3762174"/>
            <a:ext cx="3423818" cy="2483178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4383938" y="3762174"/>
            <a:ext cx="82296" cy="192024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ounded Rectangle 57"/>
          <p:cNvSpPr/>
          <p:nvPr/>
        </p:nvSpPr>
        <p:spPr>
          <a:xfrm>
            <a:off x="4658258" y="4036494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4658258" y="4036494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658258" y="4676574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3F0FF"/>
                </a:solidFill>
                <a:latin typeface="Impact"/>
              </a:rPr>
              <a:t>Полный аборт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658258" y="5545254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A8A3D6"/>
                </a:solidFill>
                <a:latin typeface="Corbel"/>
              </a:rPr>
              <a:t>Плодное яйцо полностью изгнано. Матка сокращена, кровотечение обычно прекращается.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127796" y="3762174"/>
            <a:ext cx="3423818" cy="2483178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8127796" y="3762174"/>
            <a:ext cx="82296" cy="192024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ounded Rectangle 63"/>
          <p:cNvSpPr/>
          <p:nvPr/>
        </p:nvSpPr>
        <p:spPr>
          <a:xfrm>
            <a:off x="8402116" y="4036494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8402116" y="4036494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6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402116" y="4676574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3F0FF"/>
                </a:solidFill>
                <a:latin typeface="Impact"/>
              </a:rPr>
              <a:t>Неразвивающаяся беременность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402116" y="5545254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A8A3D6"/>
                </a:solidFill>
                <a:latin typeface="Corbel"/>
              </a:rPr>
              <a:t>Гибель эмбриона без клиники изгнания. Диагностируется по УЗИ отсутствием сердцебиения.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3474720" cy="2743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2000" b="0">
                <a:solidFill>
                  <a:srgbClr val="0B0B0B"/>
                </a:solidFill>
                <a:latin typeface="Impact"/>
              </a:rPr>
              <a:t>02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828800"/>
            <a:ext cx="6613855" cy="219456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4800" b="0">
                <a:solidFill>
                  <a:srgbClr val="F3F0FF"/>
                </a:solidFill>
                <a:latin typeface="Impact"/>
              </a:rPr>
              <a:t>Аборт в ходу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7760" y="4297680"/>
            <a:ext cx="6613855" cy="10972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A8A3D6"/>
                </a:solidFill>
                <a:latin typeface="Corbel"/>
              </a:rPr>
              <a:t>Клиника и неотложная помощь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7417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9363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13087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832543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1999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27145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49091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710367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29823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149279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6873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8819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7417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39363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613087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832543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051999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27145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49091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710367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929823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149279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136873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158819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F3F0FF"/>
                </a:solidFill>
                <a:latin typeface="Impact"/>
              </a:rPr>
              <a:t>Алгоритм неотложной помощи при аборте в ходу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0080" y="1645920"/>
            <a:ext cx="10911535" cy="18288"/>
          </a:xfrm>
          <a:prstGeom prst="rect">
            <a:avLst/>
          </a:prstGeom>
          <a:solidFill>
            <a:srgbClr val="A8A3D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1618488"/>
            <a:ext cx="1188720" cy="64008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A8A3D6"/>
                </a:solidFill>
                <a:latin typeface="Corbel"/>
              </a:rPr>
              <a:t>Невынашивание беременности: классификации, клиника и неотложная помощь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8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0080" y="1920240"/>
            <a:ext cx="1962851" cy="4023360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640080" y="1920240"/>
            <a:ext cx="82296" cy="402336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868680" y="2194560"/>
            <a:ext cx="685800" cy="685800"/>
          </a:xfrm>
          <a:prstGeom prst="roundRect">
            <a:avLst>
              <a:gd name="adj" fmla="val 28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68680" y="2194560"/>
            <a:ext cx="685800" cy="685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2000" b="0">
                <a:solidFill>
                  <a:srgbClr val="0B0B0B"/>
                </a:solidFill>
                <a:latin typeface="Impact"/>
              </a:rPr>
              <a:t>01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68680" y="3108960"/>
            <a:ext cx="1505651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F3F0FF"/>
                </a:solidFill>
                <a:latin typeface="Impact"/>
              </a:rPr>
              <a:t>Оценка состояния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68680" y="3977639"/>
            <a:ext cx="1505651" cy="1828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600" b="0">
                <a:solidFill>
                  <a:srgbClr val="A8A3D6"/>
                </a:solidFill>
                <a:latin typeface="Corbel"/>
              </a:rPr>
              <a:t>Измерение АД, пульса, оценка объёма кровопотери, срочный осмотр в зеркалах</a:t>
            </a:r>
          </a:p>
        </p:txBody>
      </p:sp>
      <p:sp>
        <p:nvSpPr>
          <p:cNvPr id="38" name="Chevron 37"/>
          <p:cNvSpPr/>
          <p:nvPr/>
        </p:nvSpPr>
        <p:spPr>
          <a:xfrm>
            <a:off x="2630363" y="3749039"/>
            <a:ext cx="219456" cy="365760"/>
          </a:xfrm>
          <a:prstGeom prst="chevron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2877251" y="1920240"/>
            <a:ext cx="1962851" cy="4023360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2877251" y="1920240"/>
            <a:ext cx="82296" cy="402336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ounded Rectangle 40"/>
          <p:cNvSpPr/>
          <p:nvPr/>
        </p:nvSpPr>
        <p:spPr>
          <a:xfrm>
            <a:off x="3105851" y="2194560"/>
            <a:ext cx="685800" cy="685800"/>
          </a:xfrm>
          <a:prstGeom prst="roundRect">
            <a:avLst>
              <a:gd name="adj" fmla="val 28000"/>
            </a:avLst>
          </a:prstGeom>
          <a:solidFill>
            <a:srgbClr val="FB9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3105851" y="2194560"/>
            <a:ext cx="685800" cy="685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2000" b="0">
                <a:solidFill>
                  <a:srgbClr val="0B0B0B"/>
                </a:solidFill>
                <a:latin typeface="Impact"/>
              </a:rPr>
              <a:t>02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105851" y="3108960"/>
            <a:ext cx="1505651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F3F0FF"/>
                </a:solidFill>
                <a:latin typeface="Impact"/>
              </a:rPr>
              <a:t>Венозный доступ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105851" y="3977639"/>
            <a:ext cx="1505651" cy="1828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600" b="0">
                <a:solidFill>
                  <a:srgbClr val="A8A3D6"/>
                </a:solidFill>
                <a:latin typeface="Corbel"/>
              </a:rPr>
              <a:t>Катетеризация периферической вены, начало инфузионной терапии</a:t>
            </a:r>
          </a:p>
        </p:txBody>
      </p:sp>
      <p:sp>
        <p:nvSpPr>
          <p:cNvPr id="45" name="Chevron 44"/>
          <p:cNvSpPr/>
          <p:nvPr/>
        </p:nvSpPr>
        <p:spPr>
          <a:xfrm>
            <a:off x="4867534" y="3749039"/>
            <a:ext cx="219456" cy="365760"/>
          </a:xfrm>
          <a:prstGeom prst="chevron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5114422" y="1920240"/>
            <a:ext cx="1962851" cy="4023360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5114422" y="1920240"/>
            <a:ext cx="82296" cy="402336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ounded Rectangle 47"/>
          <p:cNvSpPr/>
          <p:nvPr/>
        </p:nvSpPr>
        <p:spPr>
          <a:xfrm>
            <a:off x="5343022" y="2194560"/>
            <a:ext cx="685800" cy="685800"/>
          </a:xfrm>
          <a:prstGeom prst="roundRect">
            <a:avLst>
              <a:gd name="adj" fmla="val 28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5343022" y="2194560"/>
            <a:ext cx="685800" cy="685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2000" b="0">
                <a:solidFill>
                  <a:srgbClr val="0B0B0B"/>
                </a:solidFill>
                <a:latin typeface="Impact"/>
              </a:rPr>
              <a:t>03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343022" y="3108960"/>
            <a:ext cx="1505651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F3F0FF"/>
                </a:solidFill>
                <a:latin typeface="Impact"/>
              </a:rPr>
              <a:t>УЗИ и осмотр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343022" y="3977639"/>
            <a:ext cx="1505651" cy="1828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600" b="0">
                <a:solidFill>
                  <a:srgbClr val="A8A3D6"/>
                </a:solidFill>
                <a:latin typeface="Corbel"/>
              </a:rPr>
              <a:t>Подтверждение наличия плодного яйца в канале шейки или полости матки</a:t>
            </a:r>
          </a:p>
        </p:txBody>
      </p:sp>
      <p:sp>
        <p:nvSpPr>
          <p:cNvPr id="52" name="Chevron 51"/>
          <p:cNvSpPr/>
          <p:nvPr/>
        </p:nvSpPr>
        <p:spPr>
          <a:xfrm>
            <a:off x="7104705" y="3749039"/>
            <a:ext cx="219456" cy="365760"/>
          </a:xfrm>
          <a:prstGeom prst="chevron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7351593" y="1920240"/>
            <a:ext cx="1962851" cy="4023360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7351593" y="1920240"/>
            <a:ext cx="82296" cy="402336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ounded Rectangle 54"/>
          <p:cNvSpPr/>
          <p:nvPr/>
        </p:nvSpPr>
        <p:spPr>
          <a:xfrm>
            <a:off x="7580193" y="2194560"/>
            <a:ext cx="685800" cy="685800"/>
          </a:xfrm>
          <a:prstGeom prst="roundRect">
            <a:avLst>
              <a:gd name="adj" fmla="val 28000"/>
            </a:avLst>
          </a:prstGeom>
          <a:solidFill>
            <a:srgbClr val="FB9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7580193" y="2194560"/>
            <a:ext cx="685800" cy="685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2000" b="0">
                <a:solidFill>
                  <a:srgbClr val="0B0B0B"/>
                </a:solidFill>
                <a:latin typeface="Impact"/>
              </a:rPr>
              <a:t>04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580193" y="3108960"/>
            <a:ext cx="1505651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F3F0FF"/>
                </a:solidFill>
                <a:latin typeface="Impact"/>
              </a:rPr>
              <a:t>Инструментальное удаление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580193" y="3977639"/>
            <a:ext cx="1505651" cy="1828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600" b="0">
                <a:solidFill>
                  <a:srgbClr val="A8A3D6"/>
                </a:solidFill>
                <a:latin typeface="Corbel"/>
              </a:rPr>
              <a:t>Кюретаж или вакуум-аспирация остатков плодного яйца</a:t>
            </a:r>
          </a:p>
        </p:txBody>
      </p:sp>
      <p:sp>
        <p:nvSpPr>
          <p:cNvPr id="59" name="Chevron 58"/>
          <p:cNvSpPr/>
          <p:nvPr/>
        </p:nvSpPr>
        <p:spPr>
          <a:xfrm>
            <a:off x="9341876" y="3749039"/>
            <a:ext cx="219456" cy="365760"/>
          </a:xfrm>
          <a:prstGeom prst="chevron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9588764" y="1920240"/>
            <a:ext cx="1962851" cy="4023360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9588764" y="1920240"/>
            <a:ext cx="82296" cy="402336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ounded Rectangle 61"/>
          <p:cNvSpPr/>
          <p:nvPr/>
        </p:nvSpPr>
        <p:spPr>
          <a:xfrm>
            <a:off x="9817364" y="2194560"/>
            <a:ext cx="685800" cy="685800"/>
          </a:xfrm>
          <a:prstGeom prst="roundRect">
            <a:avLst>
              <a:gd name="adj" fmla="val 28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TextBox 62"/>
          <p:cNvSpPr txBox="1"/>
          <p:nvPr/>
        </p:nvSpPr>
        <p:spPr>
          <a:xfrm>
            <a:off x="9817364" y="2194560"/>
            <a:ext cx="685800" cy="6858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2000" b="0">
                <a:solidFill>
                  <a:srgbClr val="0B0B0B"/>
                </a:solidFill>
                <a:latin typeface="Impact"/>
              </a:rPr>
              <a:t>05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817364" y="3108960"/>
            <a:ext cx="1505651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F3F0FF"/>
                </a:solidFill>
                <a:latin typeface="Impact"/>
              </a:rPr>
              <a:t>Гемостаз и наблюдение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817364" y="3977639"/>
            <a:ext cx="1505651" cy="1828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600" b="0">
                <a:solidFill>
                  <a:srgbClr val="A8A3D6"/>
                </a:solidFill>
                <a:latin typeface="Corbel"/>
              </a:rPr>
              <a:t>Контроль сокращения матки, утеротоники, динамическое наблюдение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7417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9363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13087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832543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1999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27145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49091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710367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29823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149279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6873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8819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7417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39363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613087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832543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051999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27145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49091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710367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929823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149279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136873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158819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F3F0FF"/>
                </a:solidFill>
                <a:latin typeface="Impact"/>
              </a:rPr>
              <a:t>Масштаб проблемы в России, 2025 год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0080" y="1645920"/>
            <a:ext cx="10911535" cy="18288"/>
          </a:xfrm>
          <a:prstGeom prst="rect">
            <a:avLst/>
          </a:prstGeom>
          <a:solidFill>
            <a:srgbClr val="A8A3D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1618488"/>
            <a:ext cx="1188720" cy="64008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A8A3D6"/>
                </a:solidFill>
                <a:latin typeface="Corbel"/>
              </a:rPr>
              <a:t>Невынашивание беременности: классификации, клиника и неотложная помощь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9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0080" y="1920240"/>
            <a:ext cx="3423818" cy="3383280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640080" y="1920240"/>
            <a:ext cx="82296" cy="338328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914400" y="224028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6400" b="0">
                <a:solidFill>
                  <a:srgbClr val="8B5CF6"/>
                </a:solidFill>
                <a:latin typeface="Impact"/>
              </a:rPr>
              <a:t>44%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14400" y="3657600"/>
            <a:ext cx="457200" cy="45720"/>
          </a:xfrm>
          <a:prstGeom prst="rect">
            <a:avLst/>
          </a:prstGeom>
          <a:solidFill>
            <a:srgbClr val="FB9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914400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3F0FF"/>
                </a:solidFill>
                <a:latin typeface="Corbel"/>
              </a:rPr>
              <a:t>Доля выкидышей в структуре прерываний беременности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4400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A8A3D6"/>
                </a:solidFill>
                <a:latin typeface="Corbel"/>
              </a:rPr>
              <a:t>Источник: Минздрав России, данные главного внештатного специалиста, 2025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383938" y="1920240"/>
            <a:ext cx="3423818" cy="3383280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4383938" y="1920240"/>
            <a:ext cx="82296" cy="338328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4658258" y="224028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6400" b="0">
                <a:solidFill>
                  <a:srgbClr val="8B5CF6"/>
                </a:solidFill>
                <a:latin typeface="Impact"/>
              </a:rPr>
              <a:t>186 тыс.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658258" y="3657600"/>
            <a:ext cx="457200" cy="45720"/>
          </a:xfrm>
          <a:prstGeom prst="rect">
            <a:avLst/>
          </a:prstGeom>
          <a:solidFill>
            <a:srgbClr val="FB9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4658258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3F0FF"/>
                </a:solidFill>
                <a:latin typeface="Corbel"/>
              </a:rPr>
              <a:t>Случаев выкидышей зарегистрировано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658258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A8A3D6"/>
                </a:solidFill>
                <a:latin typeface="Corbel"/>
              </a:rPr>
              <a:t>Источник: Росстат, 2025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127796" y="1920240"/>
            <a:ext cx="3423818" cy="3383280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8127796" y="1920240"/>
            <a:ext cx="82296" cy="338328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8402116" y="2240280"/>
            <a:ext cx="2875178" cy="128016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6400" b="0">
                <a:solidFill>
                  <a:srgbClr val="8B5CF6"/>
                </a:solidFill>
                <a:latin typeface="Impact"/>
              </a:rPr>
              <a:t>15,8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402116" y="3657600"/>
            <a:ext cx="457200" cy="45720"/>
          </a:xfrm>
          <a:prstGeom prst="rect">
            <a:avLst/>
          </a:prstGeom>
          <a:solidFill>
            <a:srgbClr val="FB9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8402116" y="3840480"/>
            <a:ext cx="2875178" cy="960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3F0FF"/>
                </a:solidFill>
                <a:latin typeface="Corbel"/>
              </a:rPr>
              <a:t>Выкидышей на 100 родов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402116" y="4892040"/>
            <a:ext cx="2875178" cy="320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A8A3D6"/>
                </a:solidFill>
                <a:latin typeface="Corbel"/>
              </a:rPr>
              <a:t>Источник: Росстат, 2025; в 2010 г. — 10,1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40080" y="5760720"/>
            <a:ext cx="10911535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A8A3D6"/>
                </a:solidFill>
                <a:latin typeface="Corbel"/>
              </a:rPr>
              <a:t>Доля выкидышей выросла с 15% в 2010 г. до 44% в 2025 г. на фоне снижения числа абортов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3474720" cy="2743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2000" b="0">
                <a:solidFill>
                  <a:srgbClr val="0B0B0B"/>
                </a:solidFill>
                <a:latin typeface="Impact"/>
              </a:rPr>
              <a:t>03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828800"/>
            <a:ext cx="6613855" cy="219456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4800" b="0">
                <a:solidFill>
                  <a:srgbClr val="F3F0FF"/>
                </a:solidFill>
                <a:latin typeface="Impact"/>
              </a:rPr>
              <a:t>Привычное невынашивание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7760" y="4297680"/>
            <a:ext cx="6613855" cy="10972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A8A3D6"/>
                </a:solidFill>
                <a:latin typeface="Corbel"/>
              </a:rPr>
              <a:t>Причины и патогенез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74175" y="209855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93631" y="209855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13087" y="209855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832543" y="209855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1999" y="209855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271455" y="209855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490911" y="209855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710367" y="209855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29823" y="209855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149279" y="209855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68735" y="209855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88191" y="209855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74175" y="429311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393631" y="429311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613087" y="429311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832543" y="429311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051999" y="429311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271455" y="429311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490911" y="429311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710367" y="429311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929823" y="429311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149279" y="429311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1368735" y="429311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1588191" y="429311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0080" y="-149379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F3F0FF"/>
                </a:solidFill>
                <a:latin typeface="Impact"/>
              </a:rPr>
              <a:t>Основные причины невынашивания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0080" y="1039341"/>
            <a:ext cx="10911535" cy="18288"/>
          </a:xfrm>
          <a:prstGeom prst="rect">
            <a:avLst/>
          </a:prstGeom>
          <a:solidFill>
            <a:srgbClr val="A8A3D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1011909"/>
            <a:ext cx="1188720" cy="64008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A8A3D6"/>
                </a:solidFill>
                <a:latin typeface="Corbel"/>
              </a:rPr>
              <a:t>Невынашивание беременности: классификации, клиника и неотложная помощь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11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0080" y="1313661"/>
            <a:ext cx="3423818" cy="2406408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640080" y="1313661"/>
            <a:ext cx="82296" cy="192024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914400" y="1379757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914400" y="1379757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14400" y="2019837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3F0FF"/>
                </a:solidFill>
                <a:latin typeface="Impact"/>
              </a:rPr>
              <a:t>Генетические факторы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4400" y="2888517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A8A3D6"/>
                </a:solidFill>
                <a:latin typeface="Corbel"/>
              </a:rPr>
              <a:t>Хромосомные аномалии эмбриона — наиболее частая причина ранних потерь.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383938" y="1313661"/>
            <a:ext cx="3423818" cy="2406408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4383938" y="1313661"/>
            <a:ext cx="82296" cy="192024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4658258" y="1379757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4658258" y="1379757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658258" y="2019837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3F0FF"/>
                </a:solidFill>
                <a:latin typeface="Impact"/>
              </a:rPr>
              <a:t>Анатомические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658258" y="2888517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A8A3D6"/>
                </a:solidFill>
                <a:latin typeface="Corbel"/>
              </a:rPr>
              <a:t>Пороки развития матки, внутриматочные синехии, миома, истмико-цервикальная недостаточность.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127796" y="1313661"/>
            <a:ext cx="3423818" cy="2406408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8127796" y="1313661"/>
            <a:ext cx="82296" cy="192024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ounded Rectangle 45"/>
          <p:cNvSpPr/>
          <p:nvPr/>
        </p:nvSpPr>
        <p:spPr>
          <a:xfrm>
            <a:off x="8402116" y="1379757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8402116" y="1379757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02116" y="2019837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3F0FF"/>
                </a:solidFill>
                <a:latin typeface="Impact"/>
              </a:rPr>
              <a:t>Эндокринные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402116" y="2888517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A8A3D6"/>
                </a:solidFill>
                <a:latin typeface="Corbel"/>
              </a:rPr>
              <a:t>Недостаточность лютеиновой фазы, гиперандрогения, заболевания щитовидной железы, сахарный диабет.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40080" y="3789330"/>
            <a:ext cx="3423818" cy="2456017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640080" y="3789331"/>
            <a:ext cx="82296" cy="192024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ounded Rectangle 51"/>
          <p:cNvSpPr/>
          <p:nvPr/>
        </p:nvSpPr>
        <p:spPr>
          <a:xfrm>
            <a:off x="914400" y="4063651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914400" y="4063651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4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14400" y="4703731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3F0FF"/>
                </a:solidFill>
                <a:latin typeface="Impact"/>
              </a:rPr>
              <a:t>Инфекционные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14400" y="5572411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A8A3D6"/>
                </a:solidFill>
                <a:latin typeface="Corbel"/>
              </a:rPr>
              <a:t>Инфекции, передающиеся половым путем, хронический эндометрит, вирусоносительство.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383938" y="3789330"/>
            <a:ext cx="3423818" cy="2456017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4383938" y="3789331"/>
            <a:ext cx="82296" cy="192024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ounded Rectangle 57"/>
          <p:cNvSpPr/>
          <p:nvPr/>
        </p:nvSpPr>
        <p:spPr>
          <a:xfrm>
            <a:off x="4658258" y="4063651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4658258" y="4063651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658258" y="4703731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3F0FF"/>
                </a:solidFill>
                <a:latin typeface="Impact"/>
              </a:rPr>
              <a:t>Иммунологические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658258" y="5572411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A8A3D6"/>
                </a:solidFill>
                <a:latin typeface="Corbel"/>
              </a:rPr>
              <a:t>Антифосфолипидный синдром, нарушения иммунной толерантности к плоду.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127796" y="3789330"/>
            <a:ext cx="3423818" cy="2456017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8127796" y="3789331"/>
            <a:ext cx="82296" cy="192024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ounded Rectangle 63"/>
          <p:cNvSpPr/>
          <p:nvPr/>
        </p:nvSpPr>
        <p:spPr>
          <a:xfrm>
            <a:off x="8402116" y="4063651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8402116" y="4063651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6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402116" y="4703731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400" b="0">
                <a:solidFill>
                  <a:srgbClr val="F3F0FF"/>
                </a:solidFill>
                <a:latin typeface="Impact"/>
              </a:rPr>
              <a:t>Необъяснимые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402116" y="5572411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A8A3D6"/>
                </a:solidFill>
                <a:latin typeface="Corbel"/>
              </a:rPr>
              <a:t>В 45–50% случаев истинную причину установить не удаётся.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7417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9363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13087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832543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1999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27145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49091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710367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29823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149279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6873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8819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7417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39363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613087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832543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051999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27145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49091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710367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929823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149279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136873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158819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F3F0FF"/>
                </a:solidFill>
                <a:latin typeface="Impact"/>
              </a:rPr>
              <a:t>Привычное невынашивание: ключевые факты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0080" y="1645920"/>
            <a:ext cx="10911535" cy="18288"/>
          </a:xfrm>
          <a:prstGeom prst="rect">
            <a:avLst/>
          </a:prstGeom>
          <a:solidFill>
            <a:srgbClr val="A8A3D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1618488"/>
            <a:ext cx="1188720" cy="64008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A8A3D6"/>
                </a:solidFill>
                <a:latin typeface="Corbel"/>
              </a:rPr>
              <a:t>Невынашивание беременности: классификации, клиника и неотложная помощь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12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516575" y="2080260"/>
            <a:ext cx="27432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5973775" y="1920240"/>
            <a:ext cx="5577840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F3F0FF"/>
                </a:solidFill>
                <a:latin typeface="Corbel"/>
              </a:rPr>
              <a:t>Диагноз ставится после трёх самопроизвольных выкидышей подряд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516575" y="2766060"/>
            <a:ext cx="27432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5973775" y="2606040"/>
            <a:ext cx="5577840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F3F0FF"/>
                </a:solidFill>
                <a:latin typeface="Corbel"/>
              </a:rPr>
              <a:t>Частота: 1 на 300 беременностей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516575" y="3451860"/>
            <a:ext cx="27432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5973775" y="3291840"/>
            <a:ext cx="5577840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F3F0FF"/>
                </a:solidFill>
                <a:latin typeface="Corbel"/>
              </a:rPr>
              <a:t>Затрагивает от 1 до 5% женщин репродуктивного возраста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516575" y="4137659"/>
            <a:ext cx="27432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5973775" y="3977639"/>
            <a:ext cx="5577840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F3F0FF"/>
                </a:solidFill>
                <a:latin typeface="Corbel"/>
              </a:rPr>
              <a:t>Вероятность повторного выкидыша после двух предыдущих: 36–38%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516575" y="4823459"/>
            <a:ext cx="27432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5973775" y="4663440"/>
            <a:ext cx="5577840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F3F0FF"/>
                </a:solidFill>
                <a:latin typeface="Corbel"/>
              </a:rPr>
              <a:t>В 50% случаев причиной являются иммунологические факторы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516575" y="5509259"/>
            <a:ext cx="27432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5973775" y="5349240"/>
            <a:ext cx="5577840" cy="6172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800" b="0">
                <a:solidFill>
                  <a:srgbClr val="F3F0FF"/>
                </a:solidFill>
                <a:latin typeface="Corbel"/>
              </a:rPr>
              <a:t>Около 80% потерь при привычном невынашивании происходит до 12 недель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40080" y="1920240"/>
            <a:ext cx="4327855" cy="4023360"/>
          </a:xfrm>
          <a:prstGeom prst="roundRect">
            <a:avLst>
              <a:gd name="adj" fmla="val 5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1005840" y="2286000"/>
            <a:ext cx="3596335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0B0B0B"/>
                </a:solidFill>
                <a:latin typeface="Impact"/>
              </a:rPr>
              <a:t>КЛЮЧЕВОЙ ПРИНЦИП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05840" y="2880360"/>
            <a:ext cx="3596335" cy="2743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0B0B0B"/>
                </a:solidFill>
                <a:latin typeface="Impact"/>
              </a:rPr>
              <a:t>Обследование при привычном невынашивании должно быть комплексным: генетическое, гормональное, иммунологическое, инструментальное.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7417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9363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13087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832543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1999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27145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49091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710367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29823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149279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6873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8819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7417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39363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613087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832543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051999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27145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49091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710367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929823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149279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136873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158819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500" b="0">
                <a:solidFill>
                  <a:srgbClr val="F3F0FF"/>
                </a:solidFill>
                <a:latin typeface="Impact"/>
              </a:rPr>
              <a:t>Дифференциальная диагностика форм невынашивания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0080" y="1645920"/>
            <a:ext cx="10911535" cy="18288"/>
          </a:xfrm>
          <a:prstGeom prst="rect">
            <a:avLst/>
          </a:prstGeom>
          <a:solidFill>
            <a:srgbClr val="A8A3D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1618488"/>
            <a:ext cx="1188720" cy="64008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A8A3D6"/>
                </a:solidFill>
                <a:latin typeface="Corbel"/>
              </a:rPr>
              <a:t>Невынашивание беременности: классификации, клиника и неотложная помощь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13</a:t>
            </a:r>
          </a:p>
        </p:txBody>
      </p:sp>
      <p:graphicFrame>
        <p:nvGraphicFramePr>
          <p:cNvPr id="32" name="Table 31"/>
          <p:cNvGraphicFramePr>
            <a:graphicFrameLocks noGrp="1"/>
          </p:cNvGraphicFramePr>
          <p:nvPr/>
        </p:nvGraphicFramePr>
        <p:xfrm>
          <a:off x="640080" y="1920240"/>
          <a:ext cx="10911535" cy="4114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2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23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23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823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823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87828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0B0B0B"/>
                          </a:solidFill>
                          <a:latin typeface="Impact"/>
                        </a:rPr>
                        <a:t>Форма</a:t>
                      </a:r>
                    </a:p>
                  </a:txBody>
                  <a:tcPr marL="137160" marR="137160" anchor="ctr">
                    <a:solidFill>
                      <a:srgbClr val="8B5C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0B0B0B"/>
                          </a:solidFill>
                          <a:latin typeface="Impact"/>
                        </a:rPr>
                        <a:t>Боль</a:t>
                      </a:r>
                    </a:p>
                  </a:txBody>
                  <a:tcPr marL="137160" marR="137160" anchor="ctr">
                    <a:solidFill>
                      <a:srgbClr val="8B5C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0B0B0B"/>
                          </a:solidFill>
                          <a:latin typeface="Impact"/>
                        </a:rPr>
                        <a:t>Кровяные выделения</a:t>
                      </a:r>
                    </a:p>
                  </a:txBody>
                  <a:tcPr marL="137160" marR="137160" anchor="ctr">
                    <a:solidFill>
                      <a:srgbClr val="8B5C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0B0B0B"/>
                          </a:solidFill>
                          <a:latin typeface="Impact"/>
                        </a:rPr>
                        <a:t>Тонус матки</a:t>
                      </a:r>
                    </a:p>
                  </a:txBody>
                  <a:tcPr marL="137160" marR="137160" anchor="ctr">
                    <a:solidFill>
                      <a:srgbClr val="8B5C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0B0B0B"/>
                          </a:solidFill>
                          <a:latin typeface="Impact"/>
                        </a:rPr>
                        <a:t>Тактика</a:t>
                      </a:r>
                    </a:p>
                  </a:txBody>
                  <a:tcPr marL="137160" marR="137160" anchor="ctr">
                    <a:solidFill>
                      <a:srgbClr val="8B5C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Угрожающий</a:t>
                      </a:r>
                    </a:p>
                  </a:txBody>
                  <a:tcPr marL="137160" marR="137160" anchor="ctr">
                    <a:solidFill>
                      <a:srgbClr val="221D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Тянущие</a:t>
                      </a:r>
                    </a:p>
                  </a:txBody>
                  <a:tcPr marL="137160" marR="137160" anchor="ctr">
                    <a:solidFill>
                      <a:srgbClr val="221D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Нет</a:t>
                      </a:r>
                    </a:p>
                  </a:txBody>
                  <a:tcPr marL="137160" marR="137160" anchor="ctr">
                    <a:solidFill>
                      <a:srgbClr val="221D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Повышен</a:t>
                      </a:r>
                    </a:p>
                  </a:txBody>
                  <a:tcPr marL="137160" marR="137160" anchor="ctr">
                    <a:solidFill>
                      <a:srgbClr val="221D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Консервативная</a:t>
                      </a:r>
                    </a:p>
                  </a:txBody>
                  <a:tcPr marL="137160" marR="137160" anchor="ctr">
                    <a:solidFill>
                      <a:srgbClr val="221D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Начавшийся</a:t>
                      </a:r>
                    </a:p>
                  </a:txBody>
                  <a:tcPr marL="137160" marR="137160" anchor="ctr">
                    <a:solidFill>
                      <a:srgbClr val="1B17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Схваткообразные</a:t>
                      </a:r>
                    </a:p>
                  </a:txBody>
                  <a:tcPr marL="137160" marR="137160" anchor="ctr">
                    <a:solidFill>
                      <a:srgbClr val="1B17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Скудные</a:t>
                      </a:r>
                    </a:p>
                  </a:txBody>
                  <a:tcPr marL="137160" marR="137160" anchor="ctr">
                    <a:solidFill>
                      <a:srgbClr val="1B17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Повышен</a:t>
                      </a:r>
                    </a:p>
                  </a:txBody>
                  <a:tcPr marL="137160" marR="137160" anchor="ctr">
                    <a:solidFill>
                      <a:srgbClr val="1B17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Консервативная</a:t>
                      </a:r>
                    </a:p>
                  </a:txBody>
                  <a:tcPr marL="137160" marR="137160" anchor="ctr">
                    <a:solidFill>
                      <a:srgbClr val="1B17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Аборт в ходу</a:t>
                      </a:r>
                    </a:p>
                  </a:txBody>
                  <a:tcPr marL="137160" marR="137160" anchor="ctr">
                    <a:solidFill>
                      <a:srgbClr val="221D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Схваткообразные</a:t>
                      </a:r>
                    </a:p>
                  </a:txBody>
                  <a:tcPr marL="137160" marR="137160" anchor="ctr">
                    <a:solidFill>
                      <a:srgbClr val="221D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Обильные</a:t>
                      </a:r>
                    </a:p>
                  </a:txBody>
                  <a:tcPr marL="137160" marR="137160" anchor="ctr">
                    <a:solidFill>
                      <a:srgbClr val="221D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Схватки</a:t>
                      </a:r>
                    </a:p>
                  </a:txBody>
                  <a:tcPr marL="137160" marR="137160" anchor="ctr">
                    <a:solidFill>
                      <a:srgbClr val="221D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Инструментальная</a:t>
                      </a:r>
                    </a:p>
                  </a:txBody>
                  <a:tcPr marL="137160" marR="137160" anchor="ctr">
                    <a:solidFill>
                      <a:srgbClr val="221D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Неполный</a:t>
                      </a:r>
                    </a:p>
                  </a:txBody>
                  <a:tcPr marL="137160" marR="137160" anchor="ctr">
                    <a:solidFill>
                      <a:srgbClr val="1B17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Схваткообразные</a:t>
                      </a:r>
                    </a:p>
                  </a:txBody>
                  <a:tcPr marL="137160" marR="137160" anchor="ctr">
                    <a:solidFill>
                      <a:srgbClr val="1B17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Обильные</a:t>
                      </a:r>
                    </a:p>
                  </a:txBody>
                  <a:tcPr marL="137160" marR="137160" anchor="ctr">
                    <a:solidFill>
                      <a:srgbClr val="1B17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Схватки</a:t>
                      </a:r>
                    </a:p>
                  </a:txBody>
                  <a:tcPr marL="137160" marR="137160" anchor="ctr">
                    <a:solidFill>
                      <a:srgbClr val="1B17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Инструментальная</a:t>
                      </a:r>
                    </a:p>
                  </a:txBody>
                  <a:tcPr marL="137160" marR="137160" anchor="ctr">
                    <a:solidFill>
                      <a:srgbClr val="1B17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Полный</a:t>
                      </a:r>
                    </a:p>
                  </a:txBody>
                  <a:tcPr marL="137160" marR="137160" anchor="ctr">
                    <a:solidFill>
                      <a:srgbClr val="221D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Стихающие</a:t>
                      </a:r>
                    </a:p>
                  </a:txBody>
                  <a:tcPr marL="137160" marR="137160" anchor="ctr">
                    <a:solidFill>
                      <a:srgbClr val="221D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Прекращаются</a:t>
                      </a:r>
                    </a:p>
                  </a:txBody>
                  <a:tcPr marL="137160" marR="137160" anchor="ctr">
                    <a:solidFill>
                      <a:srgbClr val="221D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Норма</a:t>
                      </a:r>
                    </a:p>
                  </a:txBody>
                  <a:tcPr marL="137160" marR="137160" anchor="ctr">
                    <a:solidFill>
                      <a:srgbClr val="221D4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Наблюдение</a:t>
                      </a:r>
                    </a:p>
                  </a:txBody>
                  <a:tcPr marL="137160" marR="137160" anchor="ctr">
                    <a:solidFill>
                      <a:srgbClr val="221D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7828"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Неразвивающаяся</a:t>
                      </a:r>
                    </a:p>
                  </a:txBody>
                  <a:tcPr marL="137160" marR="137160" anchor="ctr">
                    <a:solidFill>
                      <a:srgbClr val="1B17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Нет или тупые</a:t>
                      </a:r>
                    </a:p>
                  </a:txBody>
                  <a:tcPr marL="137160" marR="137160" anchor="ctr">
                    <a:solidFill>
                      <a:srgbClr val="1B17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Нет</a:t>
                      </a:r>
                    </a:p>
                  </a:txBody>
                  <a:tcPr marL="137160" marR="137160" anchor="ctr">
                    <a:solidFill>
                      <a:srgbClr val="1B17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Норма</a:t>
                      </a:r>
                    </a:p>
                  </a:txBody>
                  <a:tcPr marL="137160" marR="137160" anchor="ctr">
                    <a:solidFill>
                      <a:srgbClr val="1B17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00" b="0">
                          <a:solidFill>
                            <a:srgbClr val="F3F0FF"/>
                          </a:solidFill>
                          <a:latin typeface="Corbel"/>
                        </a:rPr>
                        <a:t>Прерывание</a:t>
                      </a:r>
                    </a:p>
                  </a:txBody>
                  <a:tcPr marL="137160" marR="137160" anchor="ctr">
                    <a:solidFill>
                      <a:srgbClr val="1B17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3474720" cy="2743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2000" b="0">
                <a:solidFill>
                  <a:srgbClr val="0B0B0B"/>
                </a:solidFill>
                <a:latin typeface="Impact"/>
              </a:rPr>
              <a:t>04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828800"/>
            <a:ext cx="6613855" cy="219456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4800" b="0">
                <a:solidFill>
                  <a:srgbClr val="F3F0FF"/>
                </a:solidFill>
                <a:latin typeface="Impact"/>
              </a:rPr>
              <a:t>Неотложная помощь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7760" y="4297680"/>
            <a:ext cx="6613855" cy="10972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A8A3D6"/>
                </a:solidFill>
                <a:latin typeface="Corbel"/>
              </a:rPr>
              <a:t>Тактика на разных сроках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7417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9363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13087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832543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1999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27145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49091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710367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29823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149279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6873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8819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7417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39363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613087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832543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051999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27145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49091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710367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929823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149279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136873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158819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F3F0FF"/>
                </a:solidFill>
                <a:latin typeface="Impact"/>
              </a:rPr>
              <a:t>Тактика при угрозе прерывания на разных сроках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0080" y="1645920"/>
            <a:ext cx="10911535" cy="18288"/>
          </a:xfrm>
          <a:prstGeom prst="rect">
            <a:avLst/>
          </a:prstGeom>
          <a:solidFill>
            <a:srgbClr val="A8A3D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1618488"/>
            <a:ext cx="1188720" cy="64008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A8A3D6"/>
                </a:solidFill>
                <a:latin typeface="Corbel"/>
              </a:rPr>
              <a:t>Невынашивание беременности: классификации, клиника и неотложная помощь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15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0080" y="2999232"/>
            <a:ext cx="10911535" cy="54864"/>
          </a:xfrm>
          <a:prstGeom prst="rect">
            <a:avLst/>
          </a:prstGeom>
          <a:solidFill>
            <a:srgbClr val="8B5CF6">
              <a:alpha val="4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0080" y="2194560"/>
            <a:ext cx="3545738" cy="54864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000" b="0">
                <a:solidFill>
                  <a:srgbClr val="8B5CF6"/>
                </a:solidFill>
                <a:latin typeface="Impact"/>
              </a:rPr>
              <a:t>I триместр</a:t>
            </a:r>
          </a:p>
        </p:txBody>
      </p:sp>
      <p:sp>
        <p:nvSpPr>
          <p:cNvPr id="34" name="Oval 33"/>
          <p:cNvSpPr/>
          <p:nvPr/>
        </p:nvSpPr>
        <p:spPr>
          <a:xfrm>
            <a:off x="640080" y="2834640"/>
            <a:ext cx="384048" cy="384048"/>
          </a:xfrm>
          <a:prstGeom prst="ellipse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Oval 34"/>
          <p:cNvSpPr/>
          <p:nvPr/>
        </p:nvSpPr>
        <p:spPr>
          <a:xfrm>
            <a:off x="758952" y="2953512"/>
            <a:ext cx="146304" cy="146304"/>
          </a:xfrm>
          <a:prstGeom prst="ellipse">
            <a:avLst/>
          </a:prstGeom>
          <a:solidFill>
            <a:srgbClr val="141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640080" y="3474720"/>
            <a:ext cx="3454298" cy="2697480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640080" y="3474720"/>
            <a:ext cx="82296" cy="269748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822959" y="3657600"/>
            <a:ext cx="31799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3F0FF"/>
                </a:solidFill>
                <a:latin typeface="Impact"/>
              </a:rPr>
              <a:t>До 12 недель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2959" y="4526280"/>
            <a:ext cx="3179978" cy="1463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A8A3D6"/>
                </a:solidFill>
                <a:latin typeface="Corbel"/>
              </a:rPr>
              <a:t>Постельный режим, спазмолитики, прогестерон, седативные. Госпитализация при кровотечении.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277258" y="2194560"/>
            <a:ext cx="3545738" cy="54864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000" b="0">
                <a:solidFill>
                  <a:srgbClr val="8B5CF6"/>
                </a:solidFill>
                <a:latin typeface="Impact"/>
              </a:rPr>
              <a:t>II триместр</a:t>
            </a:r>
          </a:p>
        </p:txBody>
      </p:sp>
      <p:sp>
        <p:nvSpPr>
          <p:cNvPr id="41" name="Oval 40"/>
          <p:cNvSpPr/>
          <p:nvPr/>
        </p:nvSpPr>
        <p:spPr>
          <a:xfrm>
            <a:off x="4277258" y="2834640"/>
            <a:ext cx="384048" cy="384048"/>
          </a:xfrm>
          <a:prstGeom prst="ellipse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Oval 41"/>
          <p:cNvSpPr/>
          <p:nvPr/>
        </p:nvSpPr>
        <p:spPr>
          <a:xfrm>
            <a:off x="4396130" y="2953512"/>
            <a:ext cx="146304" cy="146304"/>
          </a:xfrm>
          <a:prstGeom prst="ellipse">
            <a:avLst/>
          </a:prstGeom>
          <a:solidFill>
            <a:srgbClr val="141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4277258" y="3474720"/>
            <a:ext cx="3454298" cy="2697480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4277258" y="3474720"/>
            <a:ext cx="82296" cy="269748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4460138" y="3657600"/>
            <a:ext cx="31799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3F0FF"/>
                </a:solidFill>
                <a:latin typeface="Impact"/>
              </a:rPr>
              <a:t>13–22 недели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460138" y="4526280"/>
            <a:ext cx="3179978" cy="1463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A8A3D6"/>
                </a:solidFill>
                <a:latin typeface="Corbel"/>
              </a:rPr>
              <a:t>УЗ-цервикометрия, при ИЦН — акушерский пессарий или серкляж, прогестерон.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914436" y="2194560"/>
            <a:ext cx="3545738" cy="54864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000" b="0">
                <a:solidFill>
                  <a:srgbClr val="8B5CF6"/>
                </a:solidFill>
                <a:latin typeface="Impact"/>
              </a:rPr>
              <a:t>III триместр</a:t>
            </a:r>
          </a:p>
        </p:txBody>
      </p:sp>
      <p:sp>
        <p:nvSpPr>
          <p:cNvPr id="48" name="Oval 47"/>
          <p:cNvSpPr/>
          <p:nvPr/>
        </p:nvSpPr>
        <p:spPr>
          <a:xfrm>
            <a:off x="7914436" y="2834640"/>
            <a:ext cx="384048" cy="384048"/>
          </a:xfrm>
          <a:prstGeom prst="ellipse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Oval 48"/>
          <p:cNvSpPr/>
          <p:nvPr/>
        </p:nvSpPr>
        <p:spPr>
          <a:xfrm>
            <a:off x="8033308" y="2953512"/>
            <a:ext cx="146304" cy="146304"/>
          </a:xfrm>
          <a:prstGeom prst="ellipse">
            <a:avLst/>
          </a:prstGeom>
          <a:solidFill>
            <a:srgbClr val="1411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7914436" y="3474720"/>
            <a:ext cx="3454298" cy="2697480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7914436" y="3474720"/>
            <a:ext cx="82296" cy="269748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8097316" y="3657600"/>
            <a:ext cx="31799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3F0FF"/>
                </a:solidFill>
                <a:latin typeface="Impact"/>
              </a:rPr>
              <a:t>23–37 недель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097316" y="4526280"/>
            <a:ext cx="3179978" cy="14630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700" b="0">
                <a:solidFill>
                  <a:srgbClr val="A8A3D6"/>
                </a:solidFill>
                <a:latin typeface="Corbel"/>
              </a:rPr>
              <a:t>Токолитическая терапия, профилактика СДР плода, госпитализация в стационар.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7417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9363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13087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832543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1999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27145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49091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710367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29823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149279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6873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8819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7417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39363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613087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832543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051999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27145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49091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710367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929823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149279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136873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158819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F3F0FF"/>
                </a:solidFill>
                <a:latin typeface="Impact"/>
              </a:rPr>
              <a:t>Препараты для неотложной помощи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0080" y="1645920"/>
            <a:ext cx="10911535" cy="18288"/>
          </a:xfrm>
          <a:prstGeom prst="rect">
            <a:avLst/>
          </a:prstGeom>
          <a:solidFill>
            <a:srgbClr val="A8A3D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1618488"/>
            <a:ext cx="1188720" cy="64008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A8A3D6"/>
                </a:solidFill>
                <a:latin typeface="Corbel"/>
              </a:rPr>
              <a:t>Невынашивание беременности: классификации, клиника и неотложная помощь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16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40080" y="2080260"/>
            <a:ext cx="27432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097280" y="192024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300" b="0">
                <a:solidFill>
                  <a:srgbClr val="F3F0FF"/>
                </a:solidFill>
                <a:latin typeface="Corbel"/>
              </a:rPr>
              <a:t>Спазмолитики: дротаверин, папаверин — снижение тонуса матки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40080" y="3482340"/>
            <a:ext cx="27432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097280" y="332232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300" b="0">
                <a:solidFill>
                  <a:srgbClr val="F3F0FF"/>
                </a:solidFill>
                <a:latin typeface="Corbel"/>
              </a:rPr>
              <a:t>Прогестерон: дидрогестерон, натуральный микронизированный прогестерон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40080" y="4884419"/>
            <a:ext cx="27432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1097280" y="4724399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300" b="0">
                <a:solidFill>
                  <a:srgbClr val="F3F0FF"/>
                </a:solidFill>
                <a:latin typeface="Corbel"/>
              </a:rPr>
              <a:t>Токолитики: бета-адреномиметики, блокаторы кальциевых каналов, антагонисты окситоцина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415887" y="2080260"/>
            <a:ext cx="27432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6873087" y="192024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300" b="0">
                <a:solidFill>
                  <a:srgbClr val="F3F0FF"/>
                </a:solidFill>
                <a:latin typeface="Corbel"/>
              </a:rPr>
              <a:t>Седативные: валериана, пустырник, при необходимости — анксиолитики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415887" y="3482340"/>
            <a:ext cx="27432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6873087" y="3322320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300" b="0">
                <a:solidFill>
                  <a:srgbClr val="F3F0FF"/>
                </a:solidFill>
                <a:latin typeface="Corbel"/>
              </a:rPr>
              <a:t>Гемостатики: транексамовая кислота при кровотечении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415887" y="4884419"/>
            <a:ext cx="274320" cy="4572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6873087" y="4724399"/>
            <a:ext cx="4678527" cy="126187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300" b="0">
                <a:solidFill>
                  <a:srgbClr val="F3F0FF"/>
                </a:solidFill>
                <a:latin typeface="Corbel"/>
              </a:rPr>
              <a:t>Инфузионная терапия: кристаллоиды для восполнения кровопотери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3474720" cy="27432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12000" b="0">
                <a:solidFill>
                  <a:srgbClr val="0B0B0B"/>
                </a:solidFill>
                <a:latin typeface="Impact"/>
              </a:rPr>
              <a:t>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37760" y="1828800"/>
            <a:ext cx="6613855" cy="219456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4800" b="0">
                <a:solidFill>
                  <a:srgbClr val="F3F0FF"/>
                </a:solidFill>
                <a:latin typeface="Impact"/>
              </a:rPr>
              <a:t>Профилактика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7760" y="4297680"/>
            <a:ext cx="6613855" cy="10972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200" b="0">
                <a:solidFill>
                  <a:srgbClr val="A8A3D6"/>
                </a:solidFill>
                <a:latin typeface="Corbel"/>
              </a:rPr>
              <a:t>Прегравидарная подготовка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01023" y="148740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20479" y="148740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539935" y="148740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759391" y="148740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978847" y="148740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198303" y="148740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417759" y="148740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637215" y="148740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856671" y="148740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076127" y="148740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295583" y="148740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15039" y="148740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01023" y="368196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320479" y="368196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539935" y="368196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759391" y="368196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9978847" y="368196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198303" y="368196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417759" y="368196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637215" y="368196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856671" y="368196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076127" y="368196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1295583" y="368196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1515039" y="368196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66928" y="-228600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F3F0FF"/>
                </a:solidFill>
                <a:latin typeface="Impact"/>
              </a:rPr>
              <a:t>Меры профилактики невынашивания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66928" y="960120"/>
            <a:ext cx="10911535" cy="18288"/>
          </a:xfrm>
          <a:prstGeom prst="rect">
            <a:avLst/>
          </a:prstGeom>
          <a:solidFill>
            <a:srgbClr val="A8A3D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566928" y="932688"/>
            <a:ext cx="1188720" cy="64008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A8A3D6"/>
                </a:solidFill>
                <a:latin typeface="Corbel"/>
              </a:rPr>
              <a:t>Невынашивание беременности: классификации, клиника и неотложная помощь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18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66928" y="1234440"/>
            <a:ext cx="3423818" cy="2194560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566928" y="1234440"/>
            <a:ext cx="82296" cy="192024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841248" y="1300528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41248" y="1300528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41248" y="1940608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300" b="0">
                <a:solidFill>
                  <a:srgbClr val="F3F0FF"/>
                </a:solidFill>
                <a:latin typeface="Impact"/>
              </a:rPr>
              <a:t>Планирование беременности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41248" y="2809288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A8A3D6"/>
                </a:solidFill>
                <a:latin typeface="Corbel"/>
              </a:rPr>
              <a:t>Прегравидарная подготовка, обследование до зачатия, коррекция выявленных нарушений.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310786" y="1234440"/>
            <a:ext cx="3423818" cy="2194560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4310786" y="1234440"/>
            <a:ext cx="82296" cy="192024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4585106" y="1300528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4585106" y="1300528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85106" y="1940608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300" b="0">
                <a:solidFill>
                  <a:srgbClr val="F3F0FF"/>
                </a:solidFill>
                <a:latin typeface="Impact"/>
              </a:rPr>
              <a:t>Отказ от абортов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585106" y="2809288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A8A3D6"/>
                </a:solidFill>
                <a:latin typeface="Corbel"/>
              </a:rPr>
              <a:t>Аборт и выскабливание — факторы риска привычного невынашивания и бесплодия.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054644" y="1234440"/>
            <a:ext cx="3423818" cy="2194560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8054644" y="1234440"/>
            <a:ext cx="82296" cy="192024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ounded Rectangle 45"/>
          <p:cNvSpPr/>
          <p:nvPr/>
        </p:nvSpPr>
        <p:spPr>
          <a:xfrm>
            <a:off x="8328964" y="1300528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8328964" y="1300528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328964" y="1940608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300" b="0">
                <a:solidFill>
                  <a:srgbClr val="F3F0FF"/>
                </a:solidFill>
                <a:latin typeface="Impact"/>
              </a:rPr>
              <a:t>Лечение хронических заболеваний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328964" y="2809288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A8A3D6"/>
                </a:solidFill>
                <a:latin typeface="Corbel"/>
              </a:rPr>
              <a:t>Компенсация сахарного диабета, заболеваний щитовидной железы, гипертонии до беременности.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66928" y="3474719"/>
            <a:ext cx="3423818" cy="2489245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566928" y="3474720"/>
            <a:ext cx="82296" cy="192024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ounded Rectangle 51"/>
          <p:cNvSpPr/>
          <p:nvPr/>
        </p:nvSpPr>
        <p:spPr>
          <a:xfrm>
            <a:off x="841248" y="3749040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841248" y="374904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4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41248" y="438912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300" b="0">
                <a:solidFill>
                  <a:srgbClr val="F3F0FF"/>
                </a:solidFill>
                <a:latin typeface="Impact"/>
              </a:rPr>
              <a:t>Здоровый образ жизни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41248" y="5257800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A8A3D6"/>
                </a:solidFill>
                <a:latin typeface="Corbel"/>
              </a:rPr>
              <a:t>Отказ от курения и алкоголя, сбалансированное питание, нормализация массы тела.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310786" y="3474719"/>
            <a:ext cx="3423818" cy="2489245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4310786" y="3474720"/>
            <a:ext cx="82296" cy="192024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ounded Rectangle 57"/>
          <p:cNvSpPr/>
          <p:nvPr/>
        </p:nvSpPr>
        <p:spPr>
          <a:xfrm>
            <a:off x="4585106" y="3749040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4585106" y="374904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5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585106" y="438912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300" b="0">
                <a:solidFill>
                  <a:srgbClr val="F3F0FF"/>
                </a:solidFill>
                <a:latin typeface="Impact"/>
              </a:rPr>
              <a:t>Своевременное обращение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585106" y="5257800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A8A3D6"/>
                </a:solidFill>
                <a:latin typeface="Corbel"/>
              </a:rPr>
              <a:t>При первых признаках угрозы — немедленно к врачу, не заниматься самолечением.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054644" y="3474719"/>
            <a:ext cx="3423818" cy="2489245"/>
          </a:xfrm>
          <a:prstGeom prst="rect">
            <a:avLst/>
          </a:prstGeom>
          <a:solidFill>
            <a:srgbClr val="221D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8054644" y="3474720"/>
            <a:ext cx="82296" cy="1920240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ounded Rectangle 63"/>
          <p:cNvSpPr/>
          <p:nvPr/>
        </p:nvSpPr>
        <p:spPr>
          <a:xfrm>
            <a:off x="8328964" y="3749040"/>
            <a:ext cx="502920" cy="502920"/>
          </a:xfrm>
          <a:prstGeom prst="roundRect">
            <a:avLst>
              <a:gd name="adj" fmla="val 28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8328964" y="374904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600" b="0">
                <a:solidFill>
                  <a:srgbClr val="0B0B0B"/>
                </a:solidFill>
                <a:latin typeface="Impact"/>
              </a:rPr>
              <a:t>6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328964" y="4389120"/>
            <a:ext cx="2875178" cy="8229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300" b="0">
                <a:solidFill>
                  <a:srgbClr val="F3F0FF"/>
                </a:solidFill>
                <a:latin typeface="Impact"/>
              </a:rPr>
              <a:t>Психологическая поддержка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328964" y="5257800"/>
            <a:ext cx="2875178" cy="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300" b="0">
                <a:solidFill>
                  <a:srgbClr val="A8A3D6"/>
                </a:solidFill>
                <a:latin typeface="Corbel"/>
              </a:rPr>
              <a:t>Снижение стресса, работа с тревожностью, поддержка семьи и специалистов.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7417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9363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13087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832543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1999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27145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49091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710367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29823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149279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6873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8819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7417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39363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613087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832543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051999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27145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49091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710367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929823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149279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136873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158819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F3F0FF"/>
                </a:solidFill>
                <a:latin typeface="Impact"/>
              </a:rPr>
              <a:t>Ключевые выводы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0080" y="1645920"/>
            <a:ext cx="10911535" cy="18288"/>
          </a:xfrm>
          <a:prstGeom prst="rect">
            <a:avLst/>
          </a:prstGeom>
          <a:solidFill>
            <a:srgbClr val="A8A3D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1618488"/>
            <a:ext cx="1188720" cy="64008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A8A3D6"/>
                </a:solidFill>
                <a:latin typeface="Corbel"/>
              </a:rPr>
              <a:t>Невынашивание беременности: классификации, клиника и неотложная помощь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19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0080" y="1874519"/>
            <a:ext cx="1005840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8B5CF6"/>
                </a:solidFill>
                <a:latin typeface="Impact"/>
              </a:rPr>
              <a:t>01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20239" y="1874519"/>
            <a:ext cx="9631375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3F0FF"/>
                </a:solidFill>
                <a:latin typeface="Corbel"/>
              </a:rPr>
              <a:t>Невынашивание — многофакторное состояние, требующее комплексного подхода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920239" y="2597993"/>
            <a:ext cx="9631375" cy="13716"/>
          </a:xfrm>
          <a:prstGeom prst="rect">
            <a:avLst/>
          </a:prstGeom>
          <a:solidFill>
            <a:srgbClr val="A8A3D6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40080" y="2660903"/>
            <a:ext cx="1005840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8B5CF6"/>
                </a:solidFill>
                <a:latin typeface="Impact"/>
              </a:rPr>
              <a:t>02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920239" y="2660903"/>
            <a:ext cx="9631375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3F0FF"/>
                </a:solidFill>
                <a:latin typeface="Corbel"/>
              </a:rPr>
              <a:t>Аборт в ходу — неотложное состояние: немедленная госпитализация и инструментальное удаление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920239" y="3384377"/>
            <a:ext cx="9631375" cy="13716"/>
          </a:xfrm>
          <a:prstGeom prst="rect">
            <a:avLst/>
          </a:prstGeom>
          <a:solidFill>
            <a:srgbClr val="A8A3D6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640080" y="3447287"/>
            <a:ext cx="1005840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8B5CF6"/>
                </a:solidFill>
                <a:latin typeface="Impact"/>
              </a:rPr>
              <a:t>03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920239" y="3447287"/>
            <a:ext cx="9631375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3F0FF"/>
                </a:solidFill>
                <a:latin typeface="Corbel"/>
              </a:rPr>
              <a:t>Ранние сроки — критический период: 91% потерь происходит до 12 недель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920239" y="4170761"/>
            <a:ext cx="9631375" cy="13716"/>
          </a:xfrm>
          <a:prstGeom prst="rect">
            <a:avLst/>
          </a:prstGeom>
          <a:solidFill>
            <a:srgbClr val="A8A3D6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640080" y="4233672"/>
            <a:ext cx="1005840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8B5CF6"/>
                </a:solidFill>
                <a:latin typeface="Impact"/>
              </a:rPr>
              <a:t>04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920239" y="4233672"/>
            <a:ext cx="9631375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3F0FF"/>
                </a:solidFill>
                <a:latin typeface="Corbel"/>
              </a:rPr>
              <a:t>Привычное невынашивание диагностируется после трёх потерь, требует полного обследования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920239" y="4957145"/>
            <a:ext cx="9631375" cy="13716"/>
          </a:xfrm>
          <a:prstGeom prst="rect">
            <a:avLst/>
          </a:prstGeom>
          <a:solidFill>
            <a:srgbClr val="A8A3D6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640080" y="5020056"/>
            <a:ext cx="1005840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8B5CF6"/>
                </a:solidFill>
                <a:latin typeface="Impact"/>
              </a:rPr>
              <a:t>05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920239" y="5020056"/>
            <a:ext cx="9631375" cy="66842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l">
              <a:lnSpc>
                <a:spcPct val="105000"/>
              </a:lnSpc>
            </a:pPr>
            <a:r>
              <a:rPr sz="2000" b="0">
                <a:solidFill>
                  <a:srgbClr val="F3F0FF"/>
                </a:solidFill>
                <a:latin typeface="Corbel"/>
              </a:rPr>
              <a:t>Профилактика эффективнее лечения: планирование беременности и прегравидарная подготовка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0080" y="5897880"/>
            <a:ext cx="10911535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2000" b="1">
                <a:solidFill>
                  <a:srgbClr val="FB923C"/>
                </a:solidFill>
                <a:latin typeface="Corbel"/>
              </a:rPr>
              <a:t>Своевременная диагностика и правильная тактика сохраняют репродуктивное здоровье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1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17417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39363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613087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9832543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051999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027145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49091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10710367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10929823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1149279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68735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1588191" y="164592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17417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39363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613087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832543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10051999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1027145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1049091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10710367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929823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11149279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1368735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1588191" y="384048"/>
            <a:ext cx="73152" cy="73152"/>
          </a:xfrm>
          <a:prstGeom prst="ellipse">
            <a:avLst/>
          </a:prstGeom>
          <a:solidFill>
            <a:srgbClr val="8B5CF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0080" y="457200"/>
            <a:ext cx="10911535" cy="1097280"/>
          </a:xfrm>
          <a:prstGeom prst="rect">
            <a:avLst/>
          </a:prstGeom>
          <a:noFill/>
        </p:spPr>
        <p:txBody>
          <a:bodyPr wrap="square" lIns="0" tIns="0" rIns="0" bIns="0" anchor="b"/>
          <a:lstStyle/>
          <a:p>
            <a:pPr algn="l">
              <a:lnSpc>
                <a:spcPct val="105000"/>
              </a:lnSpc>
            </a:pPr>
            <a:r>
              <a:rPr sz="3600" b="0">
                <a:solidFill>
                  <a:srgbClr val="F3F0FF"/>
                </a:solidFill>
                <a:latin typeface="Impact"/>
              </a:rPr>
              <a:t>Источники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0080" y="1645920"/>
            <a:ext cx="10911535" cy="18288"/>
          </a:xfrm>
          <a:prstGeom prst="rect">
            <a:avLst/>
          </a:prstGeom>
          <a:solidFill>
            <a:srgbClr val="A8A3D6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640080" y="1618488"/>
            <a:ext cx="1188720" cy="64008"/>
          </a:xfrm>
          <a:prstGeom prst="rect">
            <a:avLst/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63550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100" b="0">
                <a:solidFill>
                  <a:srgbClr val="A8A3D6"/>
                </a:solidFill>
                <a:latin typeface="Corbel"/>
              </a:rPr>
              <a:t>Невынашивание беременности: классификации, клиника и неотложная помощь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1002975" y="6309360"/>
            <a:ext cx="548640" cy="310896"/>
          </a:xfrm>
          <a:prstGeom prst="roundRect">
            <a:avLst>
              <a:gd name="adj" fmla="val 30000"/>
            </a:avLst>
          </a:prstGeom>
          <a:solidFill>
            <a:srgbClr val="8B5C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1002975" y="6309360"/>
            <a:ext cx="548640" cy="310896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 algn="ctr">
              <a:lnSpc>
                <a:spcPct val="105000"/>
              </a:lnSpc>
            </a:pPr>
            <a:r>
              <a:rPr sz="1100" b="0">
                <a:solidFill>
                  <a:srgbClr val="0B0B0B"/>
                </a:solidFill>
                <a:latin typeface="Impact"/>
              </a:rPr>
              <a:t>20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0080" y="1828800"/>
            <a:ext cx="365760" cy="69128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8B5CF6"/>
                </a:solidFill>
                <a:latin typeface="Impact"/>
              </a:rPr>
              <a:t>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51560" y="1828800"/>
            <a:ext cx="10500055" cy="72969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A8A3D6"/>
                </a:solidFill>
                <a:latin typeface="Corbel"/>
              </a:rPr>
              <a:t>Министерство здравоохранения Российской Федерации. Приказ от 20 декабря 2012 г. № 1273н «Об утверждении стандарта первичной медико-санитарной помощи при привычном невынашивании беременности». 2012. minzdrav.gov.ru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0080" y="2596896"/>
            <a:ext cx="365760" cy="69128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8B5CF6"/>
                </a:solidFill>
                <a:latin typeface="Impact"/>
              </a:rPr>
              <a:t>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51560" y="2596896"/>
            <a:ext cx="10500055" cy="72969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A8A3D6"/>
                </a:solidFill>
                <a:latin typeface="Corbel"/>
              </a:rPr>
              <a:t>ФГБУ ГНЦ ФМБЦ им. А.И. Бурназяна ФМБА России. Серова О.Ф., Седая Л.В., Шутикова Н.В. «Невынашивание беременности». Учебное пособие. 2025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" y="3364992"/>
            <a:ext cx="365760" cy="69128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8B5CF6"/>
                </a:solidFill>
                <a:latin typeface="Impact"/>
              </a:rPr>
              <a:t>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51560" y="3364992"/>
            <a:ext cx="10500055" cy="72969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A8A3D6"/>
                </a:solidFill>
                <a:latin typeface="Corbel"/>
              </a:rPr>
              <a:t>Федеральная служба по надзору в сфере защиты прав потребителей и благополучия человека. «Предупреждение невынашивания беременности». Центр гигиенического образования населения. 2025. cgon.rospotrebnadzor.ru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0080" y="4133088"/>
            <a:ext cx="365760" cy="69128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8B5CF6"/>
                </a:solidFill>
                <a:latin typeface="Impact"/>
              </a:rPr>
              <a:t>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51560" y="4133088"/>
            <a:ext cx="10500055" cy="72969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A8A3D6"/>
                </a:solidFill>
                <a:latin typeface="Corbel"/>
              </a:rPr>
              <a:t>Росстат / Минздрав России (по данным «Ведомостей»). Статистика прерываний беременности в Российской Федерации за 2025 год. 2025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0080" y="4901184"/>
            <a:ext cx="365760" cy="691286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8B5CF6"/>
                </a:solidFill>
                <a:latin typeface="Impact"/>
              </a:rPr>
              <a:t>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51560" y="4901184"/>
            <a:ext cx="10500055" cy="72969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</a:pPr>
            <a:r>
              <a:rPr sz="1500" b="0">
                <a:solidFill>
                  <a:srgbClr val="A8A3D6"/>
                </a:solidFill>
                <a:latin typeface="Corbel"/>
              </a:rPr>
              <a:t>Минздрав России / rubрика «Если быть точным». Статистика выкидышей в России: 2018–2025 гг.. 2025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2235</Words>
  <Application>Microsoft Office PowerPoint</Application>
  <PresentationFormat>Широкоэкранный</PresentationFormat>
  <Paragraphs>266</Paragraphs>
  <Slides>20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Corbel</vt:lpstr>
      <vt:lpstr>Impact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Admin</cp:lastModifiedBy>
  <cp:revision>2</cp:revision>
  <dcterms:created xsi:type="dcterms:W3CDTF">2013-01-27T09:14:16Z</dcterms:created>
  <dcterms:modified xsi:type="dcterms:W3CDTF">2026-10-01T14:46:47Z</dcterms:modified>
  <cp:category/>
</cp:coreProperties>
</file>