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6" d="100"/>
          <a:sy n="106" d="100"/>
        </p:scale>
        <p:origin x="7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768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Уважаемые коллеги! Тема нашего доклада — родовой травматизм в акушерстве. Это одна из наиболее актуальных и сложных проблем современного акушерства, затрагивающая как здоровье матери, так и новорождённого. Мы рассмотрим определение, факторы риска, механизмы развития, современные подходы к диагностике и лечению, а также меры профилактики.</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Наш доклад построен по классической схеме. Мы начнём с определения и классификации родового травматизма, затем разберём этиологию и факторы риска, патогенез, современные методы диагностики, подходы к лечению и профилактике. В завершение обсудим ключевые выводы.</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Перейдём к первому разделу — определению и классификации родового травматизма.</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Родовая травма — это повреждение органов вследствие механических причин во время родов. Согласно клиническим рекомендациям, выделяют травмы черепа, скелета, повреждения нервной системы и внутренних органов. Отдельно рассматривается акушерский травматизм — повреждения тканей родового канала у матери: разрывы промежности, влагалища, шейки и тела матки. Важно различать родовую травму новорождённого и акушерскую травму матери — это два взаимосвязанных, но разных аспекта проблемы.</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Теперь рассмотрим этиологию и факторы риска родового травматизма.</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Факторы риска родовой травмы традиционно делят на три основные группы. Материнские факторы включают возраст женщины, аномалии таза и хронические заболевания. Со стороны плода наиболее значимы крупные размеры, диабетическая фетопатия и аномалии положения. Родовые факторы — это стремительные или затяжные роды, маловодие, применение инструментальных методов. Отдельно выделяются ятрогенные факторы, связанные с качеством оказания акушерской помощи. Понимание этих факторов критически важно для своевременной оценки рисков.</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Перейдём к патогенезу родового травматизма.</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Патогенез родовой травмы сложен и многофакторен. В его основе лежит несоответствие между размерами плода и родовых путей матери. Механическое воздействие — сдавление, растяжение, размозжение тканей — сочетается с гипоксическим компонентом. Хроническая внутриутробная гипоксия снижает адаптационные возможности плода и повышает уязвимость к травме. Особое значение имеет патологическая конфигурация головки — ранний предиктор фетально-тазовой диспропорции. Родовая травма рассматривается как системная реакция организма новорождённого, приводящая к срыву компенсаторно-приспособительных механизмов.</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Рассмотрим диагностику родового травматизма.</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Диагностика родовой травмы начинается с тщательного клинического осмотра. Врач оценивает общее состояние, проводит визуальный осмотр, измеряет размеры, плотность и подвижность патологических образований. Нейросонография — обязательный метод для исключения внутричерепных кровоизлияний. Рентгенография показана при подозрении на переломы костей. При необходимости выполняются КТ или МРТ для детальной оценки повреждений центральной нервной системы. Лабораторный контроль включает оценку гемоглобина, билирубина и показателей гемостаза.</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Перейдём к лечению и возможным осложнениям родового травматизма.</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Тактика ведения зависит от вида травмы. При кефалогематоме в большинстве случаев достаточно консервативного наблюдения. Пункция показана при напряжённой гематоме, хирургическое вскрытие — при нагноении. Прогноз чаще благоприятный. Акушерские травмы у матери требуют ушивания разрывов, тщательного гемостаза. При патологическом диастазе лонного сочленения рекомендуется постельный режим и физиотерапия, при разрыве — хирургическое вмешательство.</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Осложнения родовой травмы могут быть серьёзными. У новорождённых возможны инфицирование и ossификация гематомы, анемия, гипербилирубинемия, нарушения гемостаза. Неврологические нарушения — парезы, параличи, задержка психомоторного развития — в тяжёлых случаях приводят к инвалидизации. У матери послеродовые осложнения включают кровотечения и инфекционные процессы. Именно поэтому профилактика и своевременная диагностика имеют первостепенное значение.</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Завершающий раздел — профилактика родового травматизма.</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Профилактика родового травматизма должна быть комплексной. Ключевые направления: тщательное ведение беременности у женщин групп риска, осторожное назначение антикоагулянтов, контроль темпов и механики родов. Важнейший фактор — квалификация медицинского персонала. Своевременная диагностика и коррекция коагулопатий, профилактика недоношенности и переношенности также снижают риск травмы. Соблюдение этих принципов позволяет существенно уменьшить частоту родового травматизма.</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Обратимся к ключевым цифрам. По данным литературы, родовую травму получают от 2,2 до 7 процентов новорождённых. В структуре травм преобладает кефалогематома — до 84 процентов случаев. Частота кесарева сечения в России достигла 31,9 процента в 2023 году, что отражает тенденцию к более активной хирургической тактике. При этом важно понимать, что рост частоты кесарева сечения не приводит к пропорциональному снижению перинатальной заболеваемости.</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Подведём итоги. Родовой травматизм остаётся актуальной проблемой современного акушерства. В основе патогенеза лежит несоответствие размеров плода и родовых путей, усугубляемое гипоксией. Современная диагностика включает клинический осмотр, нейросонографию, рентгенографию и лабораторные методы. Профилактика требует комплексного подхода и высокой квалификации медицинского персонала. При своевременной диагностике и адекватном лечении прогноз в большинстве случаев благоприятный. Благодарю за внимание!</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1368735" cy="6035040"/>
          </a:xfrm>
          <a:prstGeom prst="rect">
            <a:avLst/>
          </a:prstGeom>
          <a:noFill/>
          <a:ln w="19050">
            <a:solidFill>
              <a:srgbClr val="4F7F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74320" y="274320"/>
            <a:ext cx="274320" cy="274320"/>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11643055" y="274320"/>
            <a:ext cx="274320" cy="274320"/>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274320" y="6309360"/>
            <a:ext cx="274320" cy="274320"/>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11643055" y="6309360"/>
            <a:ext cx="274320" cy="274320"/>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280160" y="1371600"/>
            <a:ext cx="9631375" cy="365760"/>
          </a:xfrm>
          <a:prstGeom prst="rect">
            <a:avLst/>
          </a:prstGeom>
          <a:noFill/>
        </p:spPr>
        <p:txBody>
          <a:bodyPr wrap="square" lIns="0" tIns="0" rIns="0" bIns="0" anchor="t"/>
          <a:lstStyle/>
          <a:p>
            <a:pPr algn="ctr">
              <a:lnSpc>
                <a:spcPct val="105000"/>
              </a:lnSpc>
            </a:pPr>
            <a:r>
              <a:rPr sz="1600" b="1">
                <a:solidFill>
                  <a:srgbClr val="4F7F5A"/>
                </a:solidFill>
                <a:latin typeface="Corbel"/>
              </a:rPr>
              <a:t>АКУШЕРСТВО И ГИНЕКОЛОГИЯ</a:t>
            </a:r>
          </a:p>
        </p:txBody>
      </p:sp>
      <p:sp>
        <p:nvSpPr>
          <p:cNvPr id="8" name="TextBox 7"/>
          <p:cNvSpPr txBox="1"/>
          <p:nvPr/>
        </p:nvSpPr>
        <p:spPr>
          <a:xfrm>
            <a:off x="1463040" y="1920240"/>
            <a:ext cx="9265615" cy="2468880"/>
          </a:xfrm>
          <a:prstGeom prst="rect">
            <a:avLst/>
          </a:prstGeom>
          <a:noFill/>
        </p:spPr>
        <p:txBody>
          <a:bodyPr wrap="square" lIns="0" tIns="0" rIns="0" bIns="0" anchor="ctr"/>
          <a:lstStyle/>
          <a:p>
            <a:pPr algn="ctr">
              <a:lnSpc>
                <a:spcPct val="105000"/>
              </a:lnSpc>
            </a:pPr>
            <a:r>
              <a:rPr sz="5200" b="1">
                <a:solidFill>
                  <a:srgbClr val="1F2A24"/>
                </a:solidFill>
                <a:latin typeface="Constantia"/>
              </a:rPr>
              <a:t>Родовой травматизм в акушерстве</a:t>
            </a:r>
          </a:p>
        </p:txBody>
      </p:sp>
      <p:sp>
        <p:nvSpPr>
          <p:cNvPr id="9" name="Rectangle 8"/>
          <p:cNvSpPr/>
          <p:nvPr/>
        </p:nvSpPr>
        <p:spPr>
          <a:xfrm>
            <a:off x="5547207" y="4572000"/>
            <a:ext cx="1097280" cy="64008"/>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011680" y="4846320"/>
            <a:ext cx="8168335" cy="822960"/>
          </a:xfrm>
          <a:prstGeom prst="rect">
            <a:avLst/>
          </a:prstGeom>
          <a:noFill/>
        </p:spPr>
        <p:txBody>
          <a:bodyPr wrap="square" lIns="0" tIns="0" rIns="0" bIns="0" anchor="t"/>
          <a:lstStyle/>
          <a:p>
            <a:pPr algn="ctr">
              <a:lnSpc>
                <a:spcPct val="105000"/>
              </a:lnSpc>
            </a:pPr>
            <a:r>
              <a:rPr sz="2200" b="0">
                <a:solidFill>
                  <a:srgbClr val="5F6E64"/>
                </a:solidFill>
                <a:latin typeface="Corbel"/>
              </a:rPr>
              <a:t>Определение, этиология, патогенез, диагностика, лечение, осложнения и профилактика</a:t>
            </a:r>
          </a:p>
        </p:txBody>
      </p:sp>
      <p:sp>
        <p:nvSpPr>
          <p:cNvPr id="11" name="TextBox 10"/>
          <p:cNvSpPr txBox="1"/>
          <p:nvPr/>
        </p:nvSpPr>
        <p:spPr>
          <a:xfrm>
            <a:off x="1280160" y="5806440"/>
            <a:ext cx="9631375" cy="320040"/>
          </a:xfrm>
          <a:prstGeom prst="rect">
            <a:avLst/>
          </a:prstGeom>
          <a:noFill/>
        </p:spPr>
        <p:txBody>
          <a:bodyPr wrap="square" lIns="0" tIns="0" rIns="0" bIns="0" anchor="t"/>
          <a:lstStyle/>
          <a:p>
            <a:pPr algn="ctr">
              <a:lnSpc>
                <a:spcPct val="105000"/>
              </a:lnSpc>
            </a:pPr>
            <a:r>
              <a:rPr sz="1300" b="0" dirty="0" err="1">
                <a:solidFill>
                  <a:srgbClr val="5F6E64"/>
                </a:solidFill>
                <a:latin typeface="Corbel"/>
              </a:rPr>
              <a:t>На</a:t>
            </a:r>
            <a:r>
              <a:rPr sz="1300" b="0" dirty="0">
                <a:solidFill>
                  <a:srgbClr val="5F6E64"/>
                </a:solidFill>
                <a:latin typeface="Corbel"/>
              </a:rPr>
              <a:t> </a:t>
            </a:r>
            <a:r>
              <a:rPr sz="1300" b="0" dirty="0" err="1">
                <a:solidFill>
                  <a:srgbClr val="5F6E64"/>
                </a:solidFill>
                <a:latin typeface="Corbel"/>
              </a:rPr>
              <a:t>основе</a:t>
            </a:r>
            <a:r>
              <a:rPr sz="1300" b="0" dirty="0">
                <a:solidFill>
                  <a:srgbClr val="5F6E64"/>
                </a:solidFill>
                <a:latin typeface="Corbel"/>
              </a:rPr>
              <a:t> </a:t>
            </a:r>
            <a:r>
              <a:rPr sz="1300" b="0" dirty="0" err="1">
                <a:solidFill>
                  <a:srgbClr val="5F6E64"/>
                </a:solidFill>
                <a:latin typeface="Corbel"/>
              </a:rPr>
              <a:t>клинических</a:t>
            </a:r>
            <a:r>
              <a:rPr sz="1300" b="0" dirty="0">
                <a:solidFill>
                  <a:srgbClr val="5F6E64"/>
                </a:solidFill>
                <a:latin typeface="Corbel"/>
              </a:rPr>
              <a:t> </a:t>
            </a:r>
            <a:r>
              <a:rPr sz="1300" b="0" dirty="0" err="1">
                <a:solidFill>
                  <a:srgbClr val="5F6E64"/>
                </a:solidFill>
                <a:latin typeface="Corbel"/>
              </a:rPr>
              <a:t>рекомендаций</a:t>
            </a:r>
            <a:r>
              <a:rPr sz="1300" b="0" dirty="0">
                <a:solidFill>
                  <a:srgbClr val="5F6E64"/>
                </a:solidFill>
                <a:latin typeface="Corbel"/>
              </a:rPr>
              <a:t> </a:t>
            </a:r>
            <a:r>
              <a:rPr sz="1300" b="0" dirty="0" err="1">
                <a:solidFill>
                  <a:srgbClr val="5F6E64"/>
                </a:solidFill>
                <a:latin typeface="Corbel"/>
              </a:rPr>
              <a:t>Минздрава</a:t>
            </a:r>
            <a:r>
              <a:rPr sz="1300" b="0" dirty="0">
                <a:solidFill>
                  <a:srgbClr val="5F6E64"/>
                </a:solidFill>
                <a:latin typeface="Corbel"/>
              </a:rPr>
              <a:t> </a:t>
            </a:r>
            <a:r>
              <a:rPr sz="1300" b="0" dirty="0" err="1">
                <a:solidFill>
                  <a:srgbClr val="5F6E64"/>
                </a:solidFill>
                <a:latin typeface="Corbel"/>
              </a:rPr>
              <a:t>России</a:t>
            </a:r>
            <a:endParaRPr sz="1300" b="0" dirty="0">
              <a:solidFill>
                <a:srgbClr val="5F6E64"/>
              </a:solidFill>
              <a:latin typeface="Corbe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0080" y="457200"/>
            <a:ext cx="685800" cy="310896"/>
          </a:xfrm>
          <a:prstGeom prst="roundRect">
            <a:avLst>
              <a:gd name="adj" fmla="val 30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FFFFFF"/>
                </a:solidFill>
                <a:latin typeface="Constantia"/>
              </a:rPr>
              <a:t>02</a:t>
            </a:r>
          </a:p>
        </p:txBody>
      </p:sp>
      <p:sp>
        <p:nvSpPr>
          <p:cNvPr id="28" name="TextBox 27"/>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1F2A24"/>
                </a:solidFill>
                <a:latin typeface="Constantia"/>
              </a:rPr>
              <a:t>Содержание</a:t>
            </a:r>
          </a:p>
        </p:txBody>
      </p:sp>
      <p:sp>
        <p:nvSpPr>
          <p:cNvPr id="29" name="Rectangle 28"/>
          <p:cNvSpPr/>
          <p:nvPr/>
        </p:nvSpPr>
        <p:spPr>
          <a:xfrm>
            <a:off x="640080" y="6254496"/>
            <a:ext cx="10911535" cy="13716"/>
          </a:xfrm>
          <a:prstGeom prst="rect">
            <a:avLst/>
          </a:prstGeom>
          <a:solidFill>
            <a:srgbClr val="5F6E64">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E64"/>
                </a:solidFill>
                <a:latin typeface="Corbel"/>
              </a:rPr>
              <a:t>Родовой травматизм в акушерстве</a:t>
            </a:r>
          </a:p>
        </p:txBody>
      </p:sp>
      <p:sp>
        <p:nvSpPr>
          <p:cNvPr id="31" name="TextBox 30"/>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5F6E64"/>
                </a:solidFill>
                <a:latin typeface="Corbel"/>
              </a:rPr>
              <a:t>2</a:t>
            </a:r>
          </a:p>
        </p:txBody>
      </p:sp>
      <p:sp>
        <p:nvSpPr>
          <p:cNvPr id="32" name="Rounded Rectangle 31"/>
          <p:cNvSpPr/>
          <p:nvPr/>
        </p:nvSpPr>
        <p:spPr>
          <a:xfrm>
            <a:off x="640080" y="1920239"/>
            <a:ext cx="548640" cy="548640"/>
          </a:xfrm>
          <a:prstGeom prst="roundRect">
            <a:avLst>
              <a:gd name="adj" fmla="val 28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640080" y="1920239"/>
            <a:ext cx="548640" cy="548640"/>
          </a:xfrm>
          <a:prstGeom prst="rect">
            <a:avLst/>
          </a:prstGeom>
          <a:noFill/>
        </p:spPr>
        <p:txBody>
          <a:bodyPr wrap="square" lIns="0" tIns="0" rIns="0" bIns="0" anchor="ctr"/>
          <a:lstStyle/>
          <a:p>
            <a:pPr algn="ctr">
              <a:lnSpc>
                <a:spcPct val="105000"/>
              </a:lnSpc>
            </a:pPr>
            <a:r>
              <a:rPr sz="1600" b="1">
                <a:solidFill>
                  <a:srgbClr val="FFFFFF"/>
                </a:solidFill>
                <a:latin typeface="Constantia"/>
              </a:rPr>
              <a:t>01</a:t>
            </a:r>
          </a:p>
        </p:txBody>
      </p:sp>
      <p:sp>
        <p:nvSpPr>
          <p:cNvPr id="34" name="TextBox 33"/>
          <p:cNvSpPr txBox="1"/>
          <p:nvPr/>
        </p:nvSpPr>
        <p:spPr>
          <a:xfrm>
            <a:off x="1417319" y="1874519"/>
            <a:ext cx="4404207" cy="640080"/>
          </a:xfrm>
          <a:prstGeom prst="rect">
            <a:avLst/>
          </a:prstGeom>
          <a:noFill/>
        </p:spPr>
        <p:txBody>
          <a:bodyPr wrap="square" lIns="0" tIns="0" rIns="0" bIns="0" anchor="ctr"/>
          <a:lstStyle/>
          <a:p>
            <a:pPr algn="l">
              <a:lnSpc>
                <a:spcPct val="105000"/>
              </a:lnSpc>
            </a:pPr>
            <a:r>
              <a:rPr sz="2400" b="0">
                <a:solidFill>
                  <a:srgbClr val="1F2A24"/>
                </a:solidFill>
                <a:latin typeface="Corbel"/>
              </a:rPr>
              <a:t>Определение и классификация</a:t>
            </a:r>
          </a:p>
        </p:txBody>
      </p:sp>
      <p:sp>
        <p:nvSpPr>
          <p:cNvPr id="35" name="Rounded Rectangle 34"/>
          <p:cNvSpPr/>
          <p:nvPr/>
        </p:nvSpPr>
        <p:spPr>
          <a:xfrm>
            <a:off x="640080" y="2834639"/>
            <a:ext cx="548640" cy="548640"/>
          </a:xfrm>
          <a:prstGeom prst="roundRect">
            <a:avLst>
              <a:gd name="adj" fmla="val 28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640080" y="2834639"/>
            <a:ext cx="548640" cy="548640"/>
          </a:xfrm>
          <a:prstGeom prst="rect">
            <a:avLst/>
          </a:prstGeom>
          <a:noFill/>
        </p:spPr>
        <p:txBody>
          <a:bodyPr wrap="square" lIns="0" tIns="0" rIns="0" bIns="0" anchor="ctr"/>
          <a:lstStyle/>
          <a:p>
            <a:pPr algn="ctr">
              <a:lnSpc>
                <a:spcPct val="105000"/>
              </a:lnSpc>
            </a:pPr>
            <a:r>
              <a:rPr sz="1600" b="1">
                <a:solidFill>
                  <a:srgbClr val="FFFFFF"/>
                </a:solidFill>
                <a:latin typeface="Constantia"/>
              </a:rPr>
              <a:t>02</a:t>
            </a:r>
          </a:p>
        </p:txBody>
      </p:sp>
      <p:sp>
        <p:nvSpPr>
          <p:cNvPr id="37" name="TextBox 36"/>
          <p:cNvSpPr txBox="1"/>
          <p:nvPr/>
        </p:nvSpPr>
        <p:spPr>
          <a:xfrm>
            <a:off x="1417319" y="2788920"/>
            <a:ext cx="4404207" cy="640080"/>
          </a:xfrm>
          <a:prstGeom prst="rect">
            <a:avLst/>
          </a:prstGeom>
          <a:noFill/>
        </p:spPr>
        <p:txBody>
          <a:bodyPr wrap="square" lIns="0" tIns="0" rIns="0" bIns="0" anchor="ctr"/>
          <a:lstStyle/>
          <a:p>
            <a:pPr algn="l">
              <a:lnSpc>
                <a:spcPct val="105000"/>
              </a:lnSpc>
            </a:pPr>
            <a:r>
              <a:rPr sz="2400" b="0">
                <a:solidFill>
                  <a:srgbClr val="1F2A24"/>
                </a:solidFill>
                <a:latin typeface="Corbel"/>
              </a:rPr>
              <a:t>Этиология и факторы риска</a:t>
            </a:r>
          </a:p>
        </p:txBody>
      </p:sp>
      <p:sp>
        <p:nvSpPr>
          <p:cNvPr id="38" name="Rounded Rectangle 37"/>
          <p:cNvSpPr/>
          <p:nvPr/>
        </p:nvSpPr>
        <p:spPr>
          <a:xfrm>
            <a:off x="640080" y="3749039"/>
            <a:ext cx="548640" cy="548640"/>
          </a:xfrm>
          <a:prstGeom prst="roundRect">
            <a:avLst>
              <a:gd name="adj" fmla="val 28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640080" y="3749039"/>
            <a:ext cx="548640" cy="548640"/>
          </a:xfrm>
          <a:prstGeom prst="rect">
            <a:avLst/>
          </a:prstGeom>
          <a:noFill/>
        </p:spPr>
        <p:txBody>
          <a:bodyPr wrap="square" lIns="0" tIns="0" rIns="0" bIns="0" anchor="ctr"/>
          <a:lstStyle/>
          <a:p>
            <a:pPr algn="ctr">
              <a:lnSpc>
                <a:spcPct val="105000"/>
              </a:lnSpc>
            </a:pPr>
            <a:r>
              <a:rPr sz="1600" b="1">
                <a:solidFill>
                  <a:srgbClr val="FFFFFF"/>
                </a:solidFill>
                <a:latin typeface="Constantia"/>
              </a:rPr>
              <a:t>03</a:t>
            </a:r>
          </a:p>
        </p:txBody>
      </p:sp>
      <p:sp>
        <p:nvSpPr>
          <p:cNvPr id="40" name="TextBox 39"/>
          <p:cNvSpPr txBox="1"/>
          <p:nvPr/>
        </p:nvSpPr>
        <p:spPr>
          <a:xfrm>
            <a:off x="1417319" y="3703320"/>
            <a:ext cx="4404207" cy="640080"/>
          </a:xfrm>
          <a:prstGeom prst="rect">
            <a:avLst/>
          </a:prstGeom>
          <a:noFill/>
        </p:spPr>
        <p:txBody>
          <a:bodyPr wrap="square" lIns="0" tIns="0" rIns="0" bIns="0" anchor="ctr"/>
          <a:lstStyle/>
          <a:p>
            <a:pPr algn="l">
              <a:lnSpc>
                <a:spcPct val="105000"/>
              </a:lnSpc>
            </a:pPr>
            <a:r>
              <a:rPr sz="2400" b="0">
                <a:solidFill>
                  <a:srgbClr val="1F2A24"/>
                </a:solidFill>
                <a:latin typeface="Corbel"/>
              </a:rPr>
              <a:t>Патогенез</a:t>
            </a:r>
          </a:p>
        </p:txBody>
      </p:sp>
      <p:sp>
        <p:nvSpPr>
          <p:cNvPr id="41" name="Rounded Rectangle 40"/>
          <p:cNvSpPr/>
          <p:nvPr/>
        </p:nvSpPr>
        <p:spPr>
          <a:xfrm>
            <a:off x="6370167" y="1920239"/>
            <a:ext cx="548640" cy="548640"/>
          </a:xfrm>
          <a:prstGeom prst="roundRect">
            <a:avLst>
              <a:gd name="adj" fmla="val 28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6370167" y="1920239"/>
            <a:ext cx="548640" cy="548640"/>
          </a:xfrm>
          <a:prstGeom prst="rect">
            <a:avLst/>
          </a:prstGeom>
          <a:noFill/>
        </p:spPr>
        <p:txBody>
          <a:bodyPr wrap="square" lIns="0" tIns="0" rIns="0" bIns="0" anchor="ctr"/>
          <a:lstStyle/>
          <a:p>
            <a:pPr algn="ctr">
              <a:lnSpc>
                <a:spcPct val="105000"/>
              </a:lnSpc>
            </a:pPr>
            <a:r>
              <a:rPr sz="1600" b="1">
                <a:solidFill>
                  <a:srgbClr val="FFFFFF"/>
                </a:solidFill>
                <a:latin typeface="Constantia"/>
              </a:rPr>
              <a:t>04</a:t>
            </a:r>
          </a:p>
        </p:txBody>
      </p:sp>
      <p:sp>
        <p:nvSpPr>
          <p:cNvPr id="43" name="TextBox 42"/>
          <p:cNvSpPr txBox="1"/>
          <p:nvPr/>
        </p:nvSpPr>
        <p:spPr>
          <a:xfrm>
            <a:off x="7147407" y="1874519"/>
            <a:ext cx="4404207" cy="640080"/>
          </a:xfrm>
          <a:prstGeom prst="rect">
            <a:avLst/>
          </a:prstGeom>
          <a:noFill/>
        </p:spPr>
        <p:txBody>
          <a:bodyPr wrap="square" lIns="0" tIns="0" rIns="0" bIns="0" anchor="ctr"/>
          <a:lstStyle/>
          <a:p>
            <a:pPr algn="l">
              <a:lnSpc>
                <a:spcPct val="105000"/>
              </a:lnSpc>
            </a:pPr>
            <a:r>
              <a:rPr sz="2400" b="0">
                <a:solidFill>
                  <a:srgbClr val="1F2A24"/>
                </a:solidFill>
                <a:latin typeface="Corbel"/>
              </a:rPr>
              <a:t>Диагностика</a:t>
            </a:r>
          </a:p>
        </p:txBody>
      </p:sp>
      <p:sp>
        <p:nvSpPr>
          <p:cNvPr id="44" name="Rounded Rectangle 43"/>
          <p:cNvSpPr/>
          <p:nvPr/>
        </p:nvSpPr>
        <p:spPr>
          <a:xfrm>
            <a:off x="6370167" y="2834639"/>
            <a:ext cx="548640" cy="548640"/>
          </a:xfrm>
          <a:prstGeom prst="roundRect">
            <a:avLst>
              <a:gd name="adj" fmla="val 28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6370167" y="2834639"/>
            <a:ext cx="548640" cy="548640"/>
          </a:xfrm>
          <a:prstGeom prst="rect">
            <a:avLst/>
          </a:prstGeom>
          <a:noFill/>
        </p:spPr>
        <p:txBody>
          <a:bodyPr wrap="square" lIns="0" tIns="0" rIns="0" bIns="0" anchor="ctr"/>
          <a:lstStyle/>
          <a:p>
            <a:pPr algn="ctr">
              <a:lnSpc>
                <a:spcPct val="105000"/>
              </a:lnSpc>
            </a:pPr>
            <a:r>
              <a:rPr sz="1600" b="1">
                <a:solidFill>
                  <a:srgbClr val="FFFFFF"/>
                </a:solidFill>
                <a:latin typeface="Constantia"/>
              </a:rPr>
              <a:t>05</a:t>
            </a:r>
          </a:p>
        </p:txBody>
      </p:sp>
      <p:sp>
        <p:nvSpPr>
          <p:cNvPr id="46" name="TextBox 45"/>
          <p:cNvSpPr txBox="1"/>
          <p:nvPr/>
        </p:nvSpPr>
        <p:spPr>
          <a:xfrm>
            <a:off x="7147407" y="2788920"/>
            <a:ext cx="4404207" cy="640080"/>
          </a:xfrm>
          <a:prstGeom prst="rect">
            <a:avLst/>
          </a:prstGeom>
          <a:noFill/>
        </p:spPr>
        <p:txBody>
          <a:bodyPr wrap="square" lIns="0" tIns="0" rIns="0" bIns="0" anchor="ctr"/>
          <a:lstStyle/>
          <a:p>
            <a:pPr algn="l">
              <a:lnSpc>
                <a:spcPct val="105000"/>
              </a:lnSpc>
            </a:pPr>
            <a:r>
              <a:rPr sz="2400" b="0">
                <a:solidFill>
                  <a:srgbClr val="1F2A24"/>
                </a:solidFill>
                <a:latin typeface="Corbel"/>
              </a:rPr>
              <a:t>Лечение и осложнения</a:t>
            </a:r>
          </a:p>
        </p:txBody>
      </p:sp>
      <p:sp>
        <p:nvSpPr>
          <p:cNvPr id="47" name="Rounded Rectangle 46"/>
          <p:cNvSpPr/>
          <p:nvPr/>
        </p:nvSpPr>
        <p:spPr>
          <a:xfrm>
            <a:off x="6370167" y="3749039"/>
            <a:ext cx="548640" cy="548640"/>
          </a:xfrm>
          <a:prstGeom prst="roundRect">
            <a:avLst>
              <a:gd name="adj" fmla="val 28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6370167" y="3749039"/>
            <a:ext cx="548640" cy="548640"/>
          </a:xfrm>
          <a:prstGeom prst="rect">
            <a:avLst/>
          </a:prstGeom>
          <a:noFill/>
        </p:spPr>
        <p:txBody>
          <a:bodyPr wrap="square" lIns="0" tIns="0" rIns="0" bIns="0" anchor="ctr"/>
          <a:lstStyle/>
          <a:p>
            <a:pPr algn="ctr">
              <a:lnSpc>
                <a:spcPct val="105000"/>
              </a:lnSpc>
            </a:pPr>
            <a:r>
              <a:rPr sz="1600" b="1">
                <a:solidFill>
                  <a:srgbClr val="FFFFFF"/>
                </a:solidFill>
                <a:latin typeface="Constantia"/>
              </a:rPr>
              <a:t>06</a:t>
            </a:r>
          </a:p>
        </p:txBody>
      </p:sp>
      <p:sp>
        <p:nvSpPr>
          <p:cNvPr id="49" name="TextBox 48"/>
          <p:cNvSpPr txBox="1"/>
          <p:nvPr/>
        </p:nvSpPr>
        <p:spPr>
          <a:xfrm>
            <a:off x="7147407" y="3703320"/>
            <a:ext cx="4404207" cy="640080"/>
          </a:xfrm>
          <a:prstGeom prst="rect">
            <a:avLst/>
          </a:prstGeom>
          <a:noFill/>
        </p:spPr>
        <p:txBody>
          <a:bodyPr wrap="square" lIns="0" tIns="0" rIns="0" bIns="0" anchor="ctr"/>
          <a:lstStyle/>
          <a:p>
            <a:pPr algn="l">
              <a:lnSpc>
                <a:spcPct val="105000"/>
              </a:lnSpc>
            </a:pPr>
            <a:r>
              <a:rPr sz="2400" b="0">
                <a:solidFill>
                  <a:srgbClr val="1F2A24"/>
                </a:solidFill>
                <a:latin typeface="Corbel"/>
              </a:rPr>
              <a:t>Профилактика</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TextBox 1"/>
          <p:cNvSpPr txBox="1"/>
          <p:nvPr/>
        </p:nvSpPr>
        <p:spPr>
          <a:xfrm>
            <a:off x="6522415" y="2194560"/>
            <a:ext cx="5120640" cy="5029200"/>
          </a:xfrm>
          <a:prstGeom prst="rect">
            <a:avLst/>
          </a:prstGeom>
          <a:noFill/>
        </p:spPr>
        <p:txBody>
          <a:bodyPr wrap="square" lIns="0" tIns="0" rIns="0" bIns="0" anchor="b"/>
          <a:lstStyle/>
          <a:p>
            <a:pPr algn="r">
              <a:lnSpc>
                <a:spcPct val="105000"/>
              </a:lnSpc>
            </a:pPr>
            <a:r>
              <a:rPr sz="23000" b="1">
                <a:solidFill>
                  <a:srgbClr val="D9E2D7"/>
                </a:solidFill>
                <a:latin typeface="Constantia"/>
              </a:rPr>
              <a:t>01</a:t>
            </a:r>
          </a:p>
        </p:txBody>
      </p:sp>
      <p:sp>
        <p:nvSpPr>
          <p:cNvPr id="3" name="Rectangle 2"/>
          <p:cNvSpPr/>
          <p:nvPr/>
        </p:nvSpPr>
        <p:spPr>
          <a:xfrm>
            <a:off x="640080" y="1554480"/>
            <a:ext cx="91440" cy="2103120"/>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19" y="1463040"/>
            <a:ext cx="7772400" cy="2286000"/>
          </a:xfrm>
          <a:prstGeom prst="rect">
            <a:avLst/>
          </a:prstGeom>
          <a:noFill/>
        </p:spPr>
        <p:txBody>
          <a:bodyPr wrap="square" lIns="0" tIns="0" rIns="0" bIns="0" anchor="ctr"/>
          <a:lstStyle/>
          <a:p>
            <a:pPr algn="l">
              <a:lnSpc>
                <a:spcPct val="105000"/>
              </a:lnSpc>
            </a:pPr>
            <a:r>
              <a:rPr sz="4800" b="1">
                <a:solidFill>
                  <a:srgbClr val="1F2A24"/>
                </a:solidFill>
                <a:latin typeface="Constantia"/>
              </a:rPr>
              <a:t>Определение и классификация</a:t>
            </a:r>
          </a:p>
        </p:txBody>
      </p:sp>
      <p:sp>
        <p:nvSpPr>
          <p:cNvPr id="5" name="TextBox 4"/>
          <p:cNvSpPr txBox="1"/>
          <p:nvPr/>
        </p:nvSpPr>
        <p:spPr>
          <a:xfrm>
            <a:off x="960119" y="3931920"/>
            <a:ext cx="6858000" cy="1097280"/>
          </a:xfrm>
          <a:prstGeom prst="rect">
            <a:avLst/>
          </a:prstGeom>
          <a:noFill/>
        </p:spPr>
        <p:txBody>
          <a:bodyPr wrap="square" lIns="0" tIns="0" rIns="0" bIns="0" anchor="t"/>
          <a:lstStyle/>
          <a:p>
            <a:pPr algn="l">
              <a:lnSpc>
                <a:spcPct val="105000"/>
              </a:lnSpc>
            </a:pPr>
            <a:r>
              <a:rPr sz="2200" b="0">
                <a:solidFill>
                  <a:srgbClr val="5F6E64"/>
                </a:solidFill>
                <a:latin typeface="Corbel"/>
              </a:rPr>
              <a:t>Что понимают под родовой травмой</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0080" y="457200"/>
            <a:ext cx="685800" cy="310896"/>
          </a:xfrm>
          <a:prstGeom prst="roundRect">
            <a:avLst>
              <a:gd name="adj" fmla="val 30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FFFFFF"/>
                </a:solidFill>
                <a:latin typeface="Constantia"/>
              </a:rPr>
              <a:t>04</a:t>
            </a:r>
          </a:p>
        </p:txBody>
      </p:sp>
      <p:sp>
        <p:nvSpPr>
          <p:cNvPr id="28" name="TextBox 27"/>
          <p:cNvSpPr txBox="1"/>
          <p:nvPr/>
        </p:nvSpPr>
        <p:spPr>
          <a:xfrm>
            <a:off x="640080" y="896112"/>
            <a:ext cx="10911535" cy="822960"/>
          </a:xfrm>
          <a:prstGeom prst="rect">
            <a:avLst/>
          </a:prstGeom>
          <a:noFill/>
        </p:spPr>
        <p:txBody>
          <a:bodyPr wrap="square" lIns="0" tIns="0" rIns="0" bIns="0" anchor="t"/>
          <a:lstStyle/>
          <a:p>
            <a:pPr algn="l">
              <a:lnSpc>
                <a:spcPct val="105000"/>
              </a:lnSpc>
            </a:pPr>
            <a:r>
              <a:rPr sz="2600" b="1">
                <a:solidFill>
                  <a:srgbClr val="1F2A24"/>
                </a:solidFill>
                <a:latin typeface="Constantia"/>
              </a:rPr>
              <a:t>Родовая травма — повреждение органов вследствие механических причин во время родов</a:t>
            </a:r>
          </a:p>
        </p:txBody>
      </p:sp>
      <p:sp>
        <p:nvSpPr>
          <p:cNvPr id="29" name="Rectangle 28"/>
          <p:cNvSpPr/>
          <p:nvPr/>
        </p:nvSpPr>
        <p:spPr>
          <a:xfrm>
            <a:off x="640080" y="6254496"/>
            <a:ext cx="10911535" cy="13716"/>
          </a:xfrm>
          <a:prstGeom prst="rect">
            <a:avLst/>
          </a:prstGeom>
          <a:solidFill>
            <a:srgbClr val="5F6E64">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E64"/>
                </a:solidFill>
                <a:latin typeface="Corbel"/>
              </a:rPr>
              <a:t>Родовой травматизм в акушерстве</a:t>
            </a:r>
          </a:p>
        </p:txBody>
      </p:sp>
      <p:sp>
        <p:nvSpPr>
          <p:cNvPr id="31" name="TextBox 30"/>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5F6E64"/>
                </a:solidFill>
                <a:latin typeface="Corbel"/>
              </a:rPr>
              <a:t>4</a:t>
            </a:r>
          </a:p>
        </p:txBody>
      </p:sp>
      <p:sp>
        <p:nvSpPr>
          <p:cNvPr id="32" name="Rounded Rectangle 31"/>
          <p:cNvSpPr/>
          <p:nvPr/>
        </p:nvSpPr>
        <p:spPr>
          <a:xfrm>
            <a:off x="640080" y="1920240"/>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914400" y="243596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100" b="0">
                <a:solidFill>
                  <a:srgbClr val="1F2A24"/>
                </a:solidFill>
                <a:latin typeface="Corbel"/>
              </a:rPr>
              <a:t>Родовая травма — повреждение органов и тканей плода, возникающее в ходе родового акта</a:t>
            </a:r>
          </a:p>
        </p:txBody>
      </p:sp>
      <p:sp>
        <p:nvSpPr>
          <p:cNvPr id="35" name="Rounded Rectangle 34"/>
          <p:cNvSpPr/>
          <p:nvPr/>
        </p:nvSpPr>
        <p:spPr>
          <a:xfrm>
            <a:off x="640080" y="3322320"/>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p:cNvSpPr/>
          <p:nvPr/>
        </p:nvSpPr>
        <p:spPr>
          <a:xfrm>
            <a:off x="914400" y="383804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100" b="0">
                <a:solidFill>
                  <a:srgbClr val="1F2A24"/>
                </a:solidFill>
                <a:latin typeface="Corbel"/>
              </a:rPr>
              <a:t>Механические и гипоксические повреждения</a:t>
            </a:r>
          </a:p>
        </p:txBody>
      </p:sp>
      <p:sp>
        <p:nvSpPr>
          <p:cNvPr id="38" name="Rounded Rectangle 37"/>
          <p:cNvSpPr/>
          <p:nvPr/>
        </p:nvSpPr>
        <p:spPr>
          <a:xfrm>
            <a:off x="640080" y="4724399"/>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914400" y="524012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100" b="0">
                <a:solidFill>
                  <a:srgbClr val="1F2A24"/>
                </a:solidFill>
                <a:latin typeface="Corbel"/>
              </a:rPr>
              <a:t>Травмы черепа: кефалогематома, родовая опухоль, переломы костей черепа</a:t>
            </a:r>
          </a:p>
        </p:txBody>
      </p:sp>
      <p:sp>
        <p:nvSpPr>
          <p:cNvPr id="41" name="Rounded Rectangle 40"/>
          <p:cNvSpPr/>
          <p:nvPr/>
        </p:nvSpPr>
        <p:spPr>
          <a:xfrm>
            <a:off x="6415887" y="1920240"/>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p:cNvSpPr/>
          <p:nvPr/>
        </p:nvSpPr>
        <p:spPr>
          <a:xfrm>
            <a:off x="6690207" y="243596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100" b="0">
                <a:solidFill>
                  <a:srgbClr val="1F2A24"/>
                </a:solidFill>
                <a:latin typeface="Corbel"/>
              </a:rPr>
              <a:t>Травмы скелета: перелом ключицы, плечевой и бедренной кости</a:t>
            </a:r>
          </a:p>
        </p:txBody>
      </p:sp>
      <p:sp>
        <p:nvSpPr>
          <p:cNvPr id="44" name="Rounded Rectangle 43"/>
          <p:cNvSpPr/>
          <p:nvPr/>
        </p:nvSpPr>
        <p:spPr>
          <a:xfrm>
            <a:off x="6415887" y="3322320"/>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Rectangle 44"/>
          <p:cNvSpPr/>
          <p:nvPr/>
        </p:nvSpPr>
        <p:spPr>
          <a:xfrm>
            <a:off x="6690207" y="383804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100" b="0">
                <a:solidFill>
                  <a:srgbClr val="1F2A24"/>
                </a:solidFill>
                <a:latin typeface="Corbel"/>
              </a:rPr>
              <a:t>Повреждения нервной системы: парез лицевого нерва, плексопатия</a:t>
            </a:r>
          </a:p>
        </p:txBody>
      </p:sp>
      <p:sp>
        <p:nvSpPr>
          <p:cNvPr id="47" name="Rounded Rectangle 46"/>
          <p:cNvSpPr/>
          <p:nvPr/>
        </p:nvSpPr>
        <p:spPr>
          <a:xfrm>
            <a:off x="6415887" y="4724399"/>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ectangle 47"/>
          <p:cNvSpPr/>
          <p:nvPr/>
        </p:nvSpPr>
        <p:spPr>
          <a:xfrm>
            <a:off x="6690207" y="524012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7147407" y="4724399"/>
            <a:ext cx="4221327" cy="1177747"/>
          </a:xfrm>
          <a:prstGeom prst="rect">
            <a:avLst/>
          </a:prstGeom>
          <a:noFill/>
        </p:spPr>
        <p:txBody>
          <a:bodyPr wrap="square" lIns="0" tIns="0" rIns="0" bIns="0" anchor="ctr"/>
          <a:lstStyle/>
          <a:p>
            <a:pPr algn="l">
              <a:lnSpc>
                <a:spcPct val="105000"/>
              </a:lnSpc>
            </a:pPr>
            <a:r>
              <a:rPr sz="2100" b="0">
                <a:solidFill>
                  <a:srgbClr val="1F2A24"/>
                </a:solidFill>
                <a:latin typeface="Corbel"/>
              </a:rPr>
              <a:t>Акушерский травматизм: разрывы промежности, влагалища, шейки и тела матки</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TextBox 1"/>
          <p:cNvSpPr txBox="1"/>
          <p:nvPr/>
        </p:nvSpPr>
        <p:spPr>
          <a:xfrm>
            <a:off x="6522415" y="2194560"/>
            <a:ext cx="5120640" cy="5029200"/>
          </a:xfrm>
          <a:prstGeom prst="rect">
            <a:avLst/>
          </a:prstGeom>
          <a:noFill/>
        </p:spPr>
        <p:txBody>
          <a:bodyPr wrap="square" lIns="0" tIns="0" rIns="0" bIns="0" anchor="b"/>
          <a:lstStyle/>
          <a:p>
            <a:pPr algn="r">
              <a:lnSpc>
                <a:spcPct val="105000"/>
              </a:lnSpc>
            </a:pPr>
            <a:r>
              <a:rPr sz="23000" b="1">
                <a:solidFill>
                  <a:srgbClr val="D9E2D7"/>
                </a:solidFill>
                <a:latin typeface="Constantia"/>
              </a:rPr>
              <a:t>02</a:t>
            </a:r>
          </a:p>
        </p:txBody>
      </p:sp>
      <p:sp>
        <p:nvSpPr>
          <p:cNvPr id="3" name="Rectangle 2"/>
          <p:cNvSpPr/>
          <p:nvPr/>
        </p:nvSpPr>
        <p:spPr>
          <a:xfrm>
            <a:off x="640080" y="1554480"/>
            <a:ext cx="91440" cy="2103120"/>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19" y="1463040"/>
            <a:ext cx="7772400" cy="2286000"/>
          </a:xfrm>
          <a:prstGeom prst="rect">
            <a:avLst/>
          </a:prstGeom>
          <a:noFill/>
        </p:spPr>
        <p:txBody>
          <a:bodyPr wrap="square" lIns="0" tIns="0" rIns="0" bIns="0" anchor="ctr"/>
          <a:lstStyle/>
          <a:p>
            <a:pPr algn="l">
              <a:lnSpc>
                <a:spcPct val="105000"/>
              </a:lnSpc>
            </a:pPr>
            <a:r>
              <a:rPr sz="4800" b="1">
                <a:solidFill>
                  <a:srgbClr val="1F2A24"/>
                </a:solidFill>
                <a:latin typeface="Constantia"/>
              </a:rPr>
              <a:t>Этиология и факторы риска</a:t>
            </a:r>
          </a:p>
        </p:txBody>
      </p:sp>
      <p:sp>
        <p:nvSpPr>
          <p:cNvPr id="5" name="TextBox 4"/>
          <p:cNvSpPr txBox="1"/>
          <p:nvPr/>
        </p:nvSpPr>
        <p:spPr>
          <a:xfrm>
            <a:off x="960119" y="3931920"/>
            <a:ext cx="6858000" cy="1097280"/>
          </a:xfrm>
          <a:prstGeom prst="rect">
            <a:avLst/>
          </a:prstGeom>
          <a:noFill/>
        </p:spPr>
        <p:txBody>
          <a:bodyPr wrap="square" lIns="0" tIns="0" rIns="0" bIns="0" anchor="t"/>
          <a:lstStyle/>
          <a:p>
            <a:pPr algn="l">
              <a:lnSpc>
                <a:spcPct val="105000"/>
              </a:lnSpc>
            </a:pPr>
            <a:r>
              <a:rPr sz="2200" b="0">
                <a:solidFill>
                  <a:srgbClr val="5F6E64"/>
                </a:solidFill>
                <a:latin typeface="Corbel"/>
              </a:rPr>
              <a:t>Причины и предрасполагающие факторы</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0080" y="457200"/>
            <a:ext cx="685800" cy="310896"/>
          </a:xfrm>
          <a:prstGeom prst="roundRect">
            <a:avLst>
              <a:gd name="adj" fmla="val 30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FFFFFF"/>
                </a:solidFill>
                <a:latin typeface="Constantia"/>
              </a:rPr>
              <a:t>06</a:t>
            </a:r>
          </a:p>
        </p:txBody>
      </p:sp>
      <p:sp>
        <p:nvSpPr>
          <p:cNvPr id="28" name="TextBox 27"/>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1F2A24"/>
                </a:solidFill>
                <a:latin typeface="Constantia"/>
              </a:rPr>
              <a:t>Факторы риска родовой травмы новорождённого</a:t>
            </a:r>
          </a:p>
        </p:txBody>
      </p:sp>
      <p:sp>
        <p:nvSpPr>
          <p:cNvPr id="29" name="Rectangle 28"/>
          <p:cNvSpPr/>
          <p:nvPr/>
        </p:nvSpPr>
        <p:spPr>
          <a:xfrm>
            <a:off x="640080" y="6254496"/>
            <a:ext cx="10911535" cy="13716"/>
          </a:xfrm>
          <a:prstGeom prst="rect">
            <a:avLst/>
          </a:prstGeom>
          <a:solidFill>
            <a:srgbClr val="5F6E64">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E64"/>
                </a:solidFill>
                <a:latin typeface="Corbel"/>
              </a:rPr>
              <a:t>Родовой травматизм в акушерстве</a:t>
            </a:r>
          </a:p>
        </p:txBody>
      </p:sp>
      <p:sp>
        <p:nvSpPr>
          <p:cNvPr id="31" name="TextBox 30"/>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5F6E64"/>
                </a:solidFill>
                <a:latin typeface="Corbel"/>
              </a:rPr>
              <a:t>6</a:t>
            </a:r>
          </a:p>
        </p:txBody>
      </p:sp>
      <p:sp>
        <p:nvSpPr>
          <p:cNvPr id="32" name="Rounded Rectangle 31"/>
          <p:cNvSpPr/>
          <p:nvPr/>
        </p:nvSpPr>
        <p:spPr>
          <a:xfrm>
            <a:off x="640080" y="1920240"/>
            <a:ext cx="2487853" cy="4160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p:cNvSpPr/>
          <p:nvPr/>
        </p:nvSpPr>
        <p:spPr>
          <a:xfrm>
            <a:off x="914400" y="2194560"/>
            <a:ext cx="502920" cy="502920"/>
          </a:xfrm>
          <a:prstGeom prst="roundRect">
            <a:avLst>
              <a:gd name="adj" fmla="val 28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914400"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Constantia"/>
              </a:rPr>
              <a:t>1</a:t>
            </a:r>
          </a:p>
        </p:txBody>
      </p:sp>
      <p:sp>
        <p:nvSpPr>
          <p:cNvPr id="35" name="TextBox 34"/>
          <p:cNvSpPr txBox="1"/>
          <p:nvPr/>
        </p:nvSpPr>
        <p:spPr>
          <a:xfrm>
            <a:off x="914400" y="2834640"/>
            <a:ext cx="1939213" cy="822960"/>
          </a:xfrm>
          <a:prstGeom prst="rect">
            <a:avLst/>
          </a:prstGeom>
          <a:noFill/>
        </p:spPr>
        <p:txBody>
          <a:bodyPr wrap="square" lIns="0" tIns="0" rIns="0" bIns="0" anchor="t"/>
          <a:lstStyle/>
          <a:p>
            <a:pPr algn="l">
              <a:lnSpc>
                <a:spcPct val="105000"/>
              </a:lnSpc>
            </a:pPr>
            <a:r>
              <a:rPr sz="2400" b="1">
                <a:solidFill>
                  <a:srgbClr val="1F2A24"/>
                </a:solidFill>
                <a:latin typeface="Constantia"/>
              </a:rPr>
              <a:t>Со стороны матери</a:t>
            </a:r>
          </a:p>
        </p:txBody>
      </p:sp>
      <p:sp>
        <p:nvSpPr>
          <p:cNvPr id="36" name="TextBox 35"/>
          <p:cNvSpPr txBox="1"/>
          <p:nvPr/>
        </p:nvSpPr>
        <p:spPr>
          <a:xfrm>
            <a:off x="914400" y="3703320"/>
            <a:ext cx="1939213" cy="2240279"/>
          </a:xfrm>
          <a:prstGeom prst="rect">
            <a:avLst/>
          </a:prstGeom>
          <a:noFill/>
        </p:spPr>
        <p:txBody>
          <a:bodyPr wrap="square" lIns="0" tIns="0" rIns="0" bIns="0" anchor="t"/>
          <a:lstStyle/>
          <a:p>
            <a:pPr algn="l">
              <a:lnSpc>
                <a:spcPct val="105000"/>
              </a:lnSpc>
            </a:pPr>
            <a:r>
              <a:rPr sz="1800" b="0">
                <a:solidFill>
                  <a:srgbClr val="5F6E64"/>
                </a:solidFill>
                <a:latin typeface="Corbel"/>
              </a:rPr>
              <a:t>Возраст до 16 или старше 35 лет, аномалии таза, хронические заболевания, инфантилизм, сахарный диабет</a:t>
            </a:r>
          </a:p>
        </p:txBody>
      </p:sp>
      <p:sp>
        <p:nvSpPr>
          <p:cNvPr id="37" name="Rounded Rectangle 36"/>
          <p:cNvSpPr/>
          <p:nvPr/>
        </p:nvSpPr>
        <p:spPr>
          <a:xfrm>
            <a:off x="3447973" y="1920240"/>
            <a:ext cx="2487853" cy="4160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ounded Rectangle 37"/>
          <p:cNvSpPr/>
          <p:nvPr/>
        </p:nvSpPr>
        <p:spPr>
          <a:xfrm>
            <a:off x="3722293" y="2194560"/>
            <a:ext cx="502920" cy="502920"/>
          </a:xfrm>
          <a:prstGeom prst="roundRect">
            <a:avLst>
              <a:gd name="adj" fmla="val 28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3722293"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Constantia"/>
              </a:rPr>
              <a:t>2</a:t>
            </a:r>
          </a:p>
        </p:txBody>
      </p:sp>
      <p:sp>
        <p:nvSpPr>
          <p:cNvPr id="40" name="TextBox 39"/>
          <p:cNvSpPr txBox="1"/>
          <p:nvPr/>
        </p:nvSpPr>
        <p:spPr>
          <a:xfrm>
            <a:off x="3722293" y="2834640"/>
            <a:ext cx="1939213" cy="822960"/>
          </a:xfrm>
          <a:prstGeom prst="rect">
            <a:avLst/>
          </a:prstGeom>
          <a:noFill/>
        </p:spPr>
        <p:txBody>
          <a:bodyPr wrap="square" lIns="0" tIns="0" rIns="0" bIns="0" anchor="t"/>
          <a:lstStyle/>
          <a:p>
            <a:pPr algn="l">
              <a:lnSpc>
                <a:spcPct val="105000"/>
              </a:lnSpc>
            </a:pPr>
            <a:r>
              <a:rPr sz="2400" b="1">
                <a:solidFill>
                  <a:srgbClr val="1F2A24"/>
                </a:solidFill>
                <a:latin typeface="Constantia"/>
              </a:rPr>
              <a:t>Со стороны плода</a:t>
            </a:r>
          </a:p>
        </p:txBody>
      </p:sp>
      <p:sp>
        <p:nvSpPr>
          <p:cNvPr id="41" name="TextBox 40"/>
          <p:cNvSpPr txBox="1"/>
          <p:nvPr/>
        </p:nvSpPr>
        <p:spPr>
          <a:xfrm>
            <a:off x="3722293" y="3703320"/>
            <a:ext cx="1939213" cy="2240279"/>
          </a:xfrm>
          <a:prstGeom prst="rect">
            <a:avLst/>
          </a:prstGeom>
          <a:noFill/>
        </p:spPr>
        <p:txBody>
          <a:bodyPr wrap="square" lIns="0" tIns="0" rIns="0" bIns="0" anchor="t"/>
          <a:lstStyle/>
          <a:p>
            <a:pPr algn="l">
              <a:lnSpc>
                <a:spcPct val="105000"/>
              </a:lnSpc>
            </a:pPr>
            <a:r>
              <a:rPr sz="1800" b="0">
                <a:solidFill>
                  <a:srgbClr val="5F6E64"/>
                </a:solidFill>
                <a:latin typeface="Corbel"/>
              </a:rPr>
              <a:t>Крупный плод, диабетическая фетопатия, аномалии положения и вставления головки, недоношенность</a:t>
            </a:r>
          </a:p>
        </p:txBody>
      </p:sp>
      <p:sp>
        <p:nvSpPr>
          <p:cNvPr id="42" name="Rounded Rectangle 41"/>
          <p:cNvSpPr/>
          <p:nvPr/>
        </p:nvSpPr>
        <p:spPr>
          <a:xfrm>
            <a:off x="6255867" y="1920240"/>
            <a:ext cx="2487853" cy="4160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ounded Rectangle 42"/>
          <p:cNvSpPr/>
          <p:nvPr/>
        </p:nvSpPr>
        <p:spPr>
          <a:xfrm>
            <a:off x="6530187" y="2194560"/>
            <a:ext cx="502920" cy="502920"/>
          </a:xfrm>
          <a:prstGeom prst="roundRect">
            <a:avLst>
              <a:gd name="adj" fmla="val 28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6530187"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Constantia"/>
              </a:rPr>
              <a:t>3</a:t>
            </a:r>
          </a:p>
        </p:txBody>
      </p:sp>
      <p:sp>
        <p:nvSpPr>
          <p:cNvPr id="45" name="TextBox 44"/>
          <p:cNvSpPr txBox="1"/>
          <p:nvPr/>
        </p:nvSpPr>
        <p:spPr>
          <a:xfrm>
            <a:off x="6530187" y="2834640"/>
            <a:ext cx="1939213" cy="822960"/>
          </a:xfrm>
          <a:prstGeom prst="rect">
            <a:avLst/>
          </a:prstGeom>
          <a:noFill/>
        </p:spPr>
        <p:txBody>
          <a:bodyPr wrap="square" lIns="0" tIns="0" rIns="0" bIns="0" anchor="t"/>
          <a:lstStyle/>
          <a:p>
            <a:pPr algn="l">
              <a:lnSpc>
                <a:spcPct val="105000"/>
              </a:lnSpc>
            </a:pPr>
            <a:r>
              <a:rPr sz="2400" b="1">
                <a:solidFill>
                  <a:srgbClr val="1F2A24"/>
                </a:solidFill>
                <a:latin typeface="Constantia"/>
              </a:rPr>
              <a:t>Со стороны родов</a:t>
            </a:r>
          </a:p>
        </p:txBody>
      </p:sp>
      <p:sp>
        <p:nvSpPr>
          <p:cNvPr id="46" name="TextBox 45"/>
          <p:cNvSpPr txBox="1"/>
          <p:nvPr/>
        </p:nvSpPr>
        <p:spPr>
          <a:xfrm>
            <a:off x="6530187" y="3703320"/>
            <a:ext cx="1939213" cy="2240279"/>
          </a:xfrm>
          <a:prstGeom prst="rect">
            <a:avLst/>
          </a:prstGeom>
          <a:noFill/>
        </p:spPr>
        <p:txBody>
          <a:bodyPr wrap="square" lIns="0" tIns="0" rIns="0" bIns="0" anchor="t"/>
          <a:lstStyle/>
          <a:p>
            <a:pPr algn="l">
              <a:lnSpc>
                <a:spcPct val="105000"/>
              </a:lnSpc>
            </a:pPr>
            <a:r>
              <a:rPr sz="1800" b="0">
                <a:solidFill>
                  <a:srgbClr val="5F6E64"/>
                </a:solidFill>
                <a:latin typeface="Corbel"/>
              </a:rPr>
              <a:t>Стремительные или затяжные роды, маловодие, применение акушерских щипцов, аномалии родовой деятельности</a:t>
            </a:r>
          </a:p>
        </p:txBody>
      </p:sp>
      <p:sp>
        <p:nvSpPr>
          <p:cNvPr id="47" name="Rounded Rectangle 46"/>
          <p:cNvSpPr/>
          <p:nvPr/>
        </p:nvSpPr>
        <p:spPr>
          <a:xfrm>
            <a:off x="9063761" y="1920240"/>
            <a:ext cx="2487853" cy="4160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ounded Rectangle 47"/>
          <p:cNvSpPr/>
          <p:nvPr/>
        </p:nvSpPr>
        <p:spPr>
          <a:xfrm>
            <a:off x="9338081" y="2194560"/>
            <a:ext cx="502920" cy="502920"/>
          </a:xfrm>
          <a:prstGeom prst="roundRect">
            <a:avLst>
              <a:gd name="adj" fmla="val 28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9338081"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Constantia"/>
              </a:rPr>
              <a:t>4</a:t>
            </a:r>
          </a:p>
        </p:txBody>
      </p:sp>
      <p:sp>
        <p:nvSpPr>
          <p:cNvPr id="50" name="TextBox 49"/>
          <p:cNvSpPr txBox="1"/>
          <p:nvPr/>
        </p:nvSpPr>
        <p:spPr>
          <a:xfrm>
            <a:off x="9338081" y="2834640"/>
            <a:ext cx="1939213" cy="822960"/>
          </a:xfrm>
          <a:prstGeom prst="rect">
            <a:avLst/>
          </a:prstGeom>
          <a:noFill/>
        </p:spPr>
        <p:txBody>
          <a:bodyPr wrap="square" lIns="0" tIns="0" rIns="0" bIns="0" anchor="t"/>
          <a:lstStyle/>
          <a:p>
            <a:pPr algn="l">
              <a:lnSpc>
                <a:spcPct val="105000"/>
              </a:lnSpc>
            </a:pPr>
            <a:r>
              <a:rPr sz="2400" b="1">
                <a:solidFill>
                  <a:srgbClr val="1F2A24"/>
                </a:solidFill>
                <a:latin typeface="Constantia"/>
              </a:rPr>
              <a:t>Ятрогенные факторы</a:t>
            </a:r>
          </a:p>
        </p:txBody>
      </p:sp>
      <p:sp>
        <p:nvSpPr>
          <p:cNvPr id="51" name="TextBox 50"/>
          <p:cNvSpPr txBox="1"/>
          <p:nvPr/>
        </p:nvSpPr>
        <p:spPr>
          <a:xfrm>
            <a:off x="9338081" y="3703320"/>
            <a:ext cx="1939213" cy="2240279"/>
          </a:xfrm>
          <a:prstGeom prst="rect">
            <a:avLst/>
          </a:prstGeom>
          <a:noFill/>
        </p:spPr>
        <p:txBody>
          <a:bodyPr wrap="square" lIns="0" tIns="0" rIns="0" bIns="0" anchor="t"/>
          <a:lstStyle/>
          <a:p>
            <a:pPr algn="l">
              <a:lnSpc>
                <a:spcPct val="105000"/>
              </a:lnSpc>
            </a:pPr>
            <a:r>
              <a:rPr sz="1800" b="0">
                <a:solidFill>
                  <a:srgbClr val="5F6E64"/>
                </a:solidFill>
                <a:latin typeface="Corbel"/>
              </a:rPr>
              <a:t>Ошибки при оказании акушерских пособий, некорректное ведение родов, квалификация персонала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TextBox 1"/>
          <p:cNvSpPr txBox="1"/>
          <p:nvPr/>
        </p:nvSpPr>
        <p:spPr>
          <a:xfrm>
            <a:off x="6522415" y="1633245"/>
            <a:ext cx="5120640" cy="5029200"/>
          </a:xfrm>
          <a:prstGeom prst="rect">
            <a:avLst/>
          </a:prstGeom>
          <a:noFill/>
        </p:spPr>
        <p:txBody>
          <a:bodyPr wrap="square" lIns="0" tIns="0" rIns="0" bIns="0" anchor="b"/>
          <a:lstStyle/>
          <a:p>
            <a:pPr algn="r">
              <a:lnSpc>
                <a:spcPct val="105000"/>
              </a:lnSpc>
            </a:pPr>
            <a:r>
              <a:rPr sz="23000" b="1" dirty="0">
                <a:solidFill>
                  <a:srgbClr val="D9E2D7"/>
                </a:solidFill>
                <a:latin typeface="Constantia"/>
              </a:rPr>
              <a:t>03</a:t>
            </a:r>
          </a:p>
        </p:txBody>
      </p:sp>
      <p:sp>
        <p:nvSpPr>
          <p:cNvPr id="3" name="Rectangle 2"/>
          <p:cNvSpPr/>
          <p:nvPr/>
        </p:nvSpPr>
        <p:spPr>
          <a:xfrm>
            <a:off x="640080" y="1554480"/>
            <a:ext cx="91440" cy="2103120"/>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19" y="1463040"/>
            <a:ext cx="7772400" cy="2286000"/>
          </a:xfrm>
          <a:prstGeom prst="rect">
            <a:avLst/>
          </a:prstGeom>
          <a:noFill/>
        </p:spPr>
        <p:txBody>
          <a:bodyPr wrap="square" lIns="0" tIns="0" rIns="0" bIns="0" anchor="ctr"/>
          <a:lstStyle/>
          <a:p>
            <a:pPr algn="l">
              <a:lnSpc>
                <a:spcPct val="105000"/>
              </a:lnSpc>
            </a:pPr>
            <a:r>
              <a:rPr sz="4800" b="1">
                <a:solidFill>
                  <a:srgbClr val="1F2A24"/>
                </a:solidFill>
                <a:latin typeface="Constantia"/>
              </a:rPr>
              <a:t>Патогенез</a:t>
            </a:r>
          </a:p>
        </p:txBody>
      </p:sp>
      <p:sp>
        <p:nvSpPr>
          <p:cNvPr id="5" name="TextBox 4"/>
          <p:cNvSpPr txBox="1"/>
          <p:nvPr/>
        </p:nvSpPr>
        <p:spPr>
          <a:xfrm>
            <a:off x="960119" y="3931920"/>
            <a:ext cx="6858000" cy="1097280"/>
          </a:xfrm>
          <a:prstGeom prst="rect">
            <a:avLst/>
          </a:prstGeom>
          <a:noFill/>
        </p:spPr>
        <p:txBody>
          <a:bodyPr wrap="square" lIns="0" tIns="0" rIns="0" bIns="0" anchor="t"/>
          <a:lstStyle/>
          <a:p>
            <a:pPr algn="l">
              <a:lnSpc>
                <a:spcPct val="105000"/>
              </a:lnSpc>
            </a:pPr>
            <a:r>
              <a:rPr sz="2200" b="0">
                <a:solidFill>
                  <a:srgbClr val="5F6E64"/>
                </a:solidFill>
                <a:latin typeface="Corbel"/>
              </a:rPr>
              <a:t>Механизмы развития родовой травмы</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0080" y="457200"/>
            <a:ext cx="685800" cy="310896"/>
          </a:xfrm>
          <a:prstGeom prst="roundRect">
            <a:avLst>
              <a:gd name="adj" fmla="val 30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FFFFFF"/>
                </a:solidFill>
                <a:latin typeface="Constantia"/>
              </a:rPr>
              <a:t>08</a:t>
            </a:r>
          </a:p>
        </p:txBody>
      </p:sp>
      <p:sp>
        <p:nvSpPr>
          <p:cNvPr id="28" name="TextBox 27"/>
          <p:cNvSpPr txBox="1"/>
          <p:nvPr/>
        </p:nvSpPr>
        <p:spPr>
          <a:xfrm>
            <a:off x="640080" y="896112"/>
            <a:ext cx="10911535" cy="822960"/>
          </a:xfrm>
          <a:prstGeom prst="rect">
            <a:avLst/>
          </a:prstGeom>
          <a:noFill/>
        </p:spPr>
        <p:txBody>
          <a:bodyPr wrap="square" lIns="0" tIns="0" rIns="0" bIns="0" anchor="t"/>
          <a:lstStyle/>
          <a:p>
            <a:pPr algn="l">
              <a:lnSpc>
                <a:spcPct val="105000"/>
              </a:lnSpc>
            </a:pPr>
            <a:r>
              <a:rPr sz="2600" b="1">
                <a:solidFill>
                  <a:srgbClr val="1F2A24"/>
                </a:solidFill>
                <a:latin typeface="Constantia"/>
              </a:rPr>
              <a:t>В основе патогенеза — несоответствие между размерами плода и родовых путей</a:t>
            </a:r>
          </a:p>
        </p:txBody>
      </p:sp>
      <p:sp>
        <p:nvSpPr>
          <p:cNvPr id="29" name="Rectangle 28"/>
          <p:cNvSpPr/>
          <p:nvPr/>
        </p:nvSpPr>
        <p:spPr>
          <a:xfrm>
            <a:off x="640080" y="6254496"/>
            <a:ext cx="10911535" cy="13716"/>
          </a:xfrm>
          <a:prstGeom prst="rect">
            <a:avLst/>
          </a:prstGeom>
          <a:solidFill>
            <a:srgbClr val="5F6E64">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E64"/>
                </a:solidFill>
                <a:latin typeface="Corbel"/>
              </a:rPr>
              <a:t>Родовой травматизм в акушерстве</a:t>
            </a:r>
          </a:p>
        </p:txBody>
      </p:sp>
      <p:sp>
        <p:nvSpPr>
          <p:cNvPr id="31" name="TextBox 30"/>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5F6E64"/>
                </a:solidFill>
                <a:latin typeface="Corbel"/>
              </a:rPr>
              <a:t>8</a:t>
            </a:r>
          </a:p>
        </p:txBody>
      </p:sp>
      <p:sp>
        <p:nvSpPr>
          <p:cNvPr id="32" name="Rounded Rectangle 31"/>
          <p:cNvSpPr/>
          <p:nvPr/>
        </p:nvSpPr>
        <p:spPr>
          <a:xfrm>
            <a:off x="640080" y="1920240"/>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914400" y="243596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1F2A24"/>
                </a:solidFill>
                <a:latin typeface="Corbel"/>
              </a:rPr>
              <a:t>Механическое воздействие: сдавление, растяжение, размозжение тканей</a:t>
            </a:r>
          </a:p>
        </p:txBody>
      </p:sp>
      <p:sp>
        <p:nvSpPr>
          <p:cNvPr id="35" name="Rounded Rectangle 34"/>
          <p:cNvSpPr/>
          <p:nvPr/>
        </p:nvSpPr>
        <p:spPr>
          <a:xfrm>
            <a:off x="640080" y="3322320"/>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p:cNvSpPr/>
          <p:nvPr/>
        </p:nvSpPr>
        <p:spPr>
          <a:xfrm>
            <a:off x="914400" y="383804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1F2A24"/>
                </a:solidFill>
                <a:latin typeface="Corbel"/>
              </a:rPr>
              <a:t>Гипоксический компонент: хроническая и острая гипоксия плода</a:t>
            </a:r>
          </a:p>
        </p:txBody>
      </p:sp>
      <p:sp>
        <p:nvSpPr>
          <p:cNvPr id="38" name="Rounded Rectangle 37"/>
          <p:cNvSpPr/>
          <p:nvPr/>
        </p:nvSpPr>
        <p:spPr>
          <a:xfrm>
            <a:off x="640080" y="4724399"/>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914400" y="524012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1F2A24"/>
                </a:solidFill>
                <a:latin typeface="Corbel"/>
              </a:rPr>
              <a:t>Нарушение компенсаторно-адаптационных механизмов плода</a:t>
            </a:r>
          </a:p>
        </p:txBody>
      </p:sp>
      <p:sp>
        <p:nvSpPr>
          <p:cNvPr id="41" name="Rounded Rectangle 40"/>
          <p:cNvSpPr/>
          <p:nvPr/>
        </p:nvSpPr>
        <p:spPr>
          <a:xfrm>
            <a:off x="6415887" y="1920240"/>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p:cNvSpPr/>
          <p:nvPr/>
        </p:nvSpPr>
        <p:spPr>
          <a:xfrm>
            <a:off x="6690207" y="243596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1F2A24"/>
                </a:solidFill>
                <a:latin typeface="Corbel"/>
              </a:rPr>
              <a:t>Фетоплацентарная недостаточность как фоновое состояние</a:t>
            </a:r>
          </a:p>
        </p:txBody>
      </p:sp>
      <p:sp>
        <p:nvSpPr>
          <p:cNvPr id="44" name="Rounded Rectangle 43"/>
          <p:cNvSpPr/>
          <p:nvPr/>
        </p:nvSpPr>
        <p:spPr>
          <a:xfrm>
            <a:off x="6415887" y="3322320"/>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Rectangle 44"/>
          <p:cNvSpPr/>
          <p:nvPr/>
        </p:nvSpPr>
        <p:spPr>
          <a:xfrm>
            <a:off x="6690207" y="383804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1F2A24"/>
                </a:solidFill>
                <a:latin typeface="Corbel"/>
              </a:rPr>
              <a:t>Нарушение конфигурации головки — ранний предиктор травмы</a:t>
            </a:r>
          </a:p>
        </p:txBody>
      </p:sp>
      <p:sp>
        <p:nvSpPr>
          <p:cNvPr id="47" name="Rounded Rectangle 46"/>
          <p:cNvSpPr/>
          <p:nvPr/>
        </p:nvSpPr>
        <p:spPr>
          <a:xfrm>
            <a:off x="6415887" y="4724399"/>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ectangle 47"/>
          <p:cNvSpPr/>
          <p:nvPr/>
        </p:nvSpPr>
        <p:spPr>
          <a:xfrm>
            <a:off x="6690207" y="524012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7147407" y="4724399"/>
            <a:ext cx="4221327" cy="1177747"/>
          </a:xfrm>
          <a:prstGeom prst="rect">
            <a:avLst/>
          </a:prstGeom>
          <a:noFill/>
        </p:spPr>
        <p:txBody>
          <a:bodyPr wrap="square" lIns="0" tIns="0" rIns="0" bIns="0" anchor="ctr"/>
          <a:lstStyle/>
          <a:p>
            <a:pPr algn="l">
              <a:lnSpc>
                <a:spcPct val="105000"/>
              </a:lnSpc>
            </a:pPr>
            <a:r>
              <a:rPr sz="2400" b="0">
                <a:solidFill>
                  <a:srgbClr val="1F2A24"/>
                </a:solidFill>
                <a:latin typeface="Corbel"/>
              </a:rPr>
              <a:t>Системная реакция организма новорождённого на травму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TextBox 1"/>
          <p:cNvSpPr txBox="1"/>
          <p:nvPr/>
        </p:nvSpPr>
        <p:spPr>
          <a:xfrm>
            <a:off x="6522415" y="1669459"/>
            <a:ext cx="5120640" cy="5029200"/>
          </a:xfrm>
          <a:prstGeom prst="rect">
            <a:avLst/>
          </a:prstGeom>
          <a:noFill/>
        </p:spPr>
        <p:txBody>
          <a:bodyPr wrap="square" lIns="0" tIns="0" rIns="0" bIns="0" anchor="b"/>
          <a:lstStyle/>
          <a:p>
            <a:pPr algn="r">
              <a:lnSpc>
                <a:spcPct val="105000"/>
              </a:lnSpc>
            </a:pPr>
            <a:r>
              <a:rPr sz="23000" b="1" dirty="0">
                <a:solidFill>
                  <a:srgbClr val="D9E2D7"/>
                </a:solidFill>
                <a:latin typeface="Constantia"/>
              </a:rPr>
              <a:t>04</a:t>
            </a:r>
          </a:p>
        </p:txBody>
      </p:sp>
      <p:sp>
        <p:nvSpPr>
          <p:cNvPr id="3" name="Rectangle 2"/>
          <p:cNvSpPr/>
          <p:nvPr/>
        </p:nvSpPr>
        <p:spPr>
          <a:xfrm>
            <a:off x="640080" y="1554480"/>
            <a:ext cx="91440" cy="2103120"/>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19" y="1463040"/>
            <a:ext cx="7772400" cy="2286000"/>
          </a:xfrm>
          <a:prstGeom prst="rect">
            <a:avLst/>
          </a:prstGeom>
          <a:noFill/>
        </p:spPr>
        <p:txBody>
          <a:bodyPr wrap="square" lIns="0" tIns="0" rIns="0" bIns="0" anchor="ctr"/>
          <a:lstStyle/>
          <a:p>
            <a:pPr algn="l">
              <a:lnSpc>
                <a:spcPct val="105000"/>
              </a:lnSpc>
            </a:pPr>
            <a:r>
              <a:rPr sz="4800" b="1">
                <a:solidFill>
                  <a:srgbClr val="1F2A24"/>
                </a:solidFill>
                <a:latin typeface="Constantia"/>
              </a:rPr>
              <a:t>Диагностика</a:t>
            </a:r>
          </a:p>
        </p:txBody>
      </p:sp>
      <p:sp>
        <p:nvSpPr>
          <p:cNvPr id="5" name="TextBox 4"/>
          <p:cNvSpPr txBox="1"/>
          <p:nvPr/>
        </p:nvSpPr>
        <p:spPr>
          <a:xfrm>
            <a:off x="960119" y="3931920"/>
            <a:ext cx="6858000" cy="1097280"/>
          </a:xfrm>
          <a:prstGeom prst="rect">
            <a:avLst/>
          </a:prstGeom>
          <a:noFill/>
        </p:spPr>
        <p:txBody>
          <a:bodyPr wrap="square" lIns="0" tIns="0" rIns="0" bIns="0" anchor="t"/>
          <a:lstStyle/>
          <a:p>
            <a:pPr algn="l">
              <a:lnSpc>
                <a:spcPct val="105000"/>
              </a:lnSpc>
            </a:pPr>
            <a:r>
              <a:rPr sz="2200" b="0">
                <a:solidFill>
                  <a:srgbClr val="5F6E64"/>
                </a:solidFill>
                <a:latin typeface="Corbel"/>
              </a:rPr>
              <a:t>Современные методы выявления родовых травм</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0080" y="457200"/>
            <a:ext cx="685800" cy="310896"/>
          </a:xfrm>
          <a:prstGeom prst="roundRect">
            <a:avLst>
              <a:gd name="adj" fmla="val 30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FFFFFF"/>
                </a:solidFill>
                <a:latin typeface="Constantia"/>
              </a:rPr>
              <a:t>10</a:t>
            </a:r>
          </a:p>
        </p:txBody>
      </p:sp>
      <p:sp>
        <p:nvSpPr>
          <p:cNvPr id="28" name="TextBox 27"/>
          <p:cNvSpPr txBox="1"/>
          <p:nvPr/>
        </p:nvSpPr>
        <p:spPr>
          <a:xfrm>
            <a:off x="640080" y="896112"/>
            <a:ext cx="10911535" cy="822960"/>
          </a:xfrm>
          <a:prstGeom prst="rect">
            <a:avLst/>
          </a:prstGeom>
          <a:noFill/>
        </p:spPr>
        <p:txBody>
          <a:bodyPr wrap="square" lIns="0" tIns="0" rIns="0" bIns="0" anchor="t"/>
          <a:lstStyle/>
          <a:p>
            <a:pPr algn="l">
              <a:lnSpc>
                <a:spcPct val="105000"/>
              </a:lnSpc>
            </a:pPr>
            <a:r>
              <a:rPr sz="2900" b="1">
                <a:solidFill>
                  <a:srgbClr val="1F2A24"/>
                </a:solidFill>
                <a:latin typeface="Constantia"/>
              </a:rPr>
              <a:t>Алгоритм диагностики родовой травмы новорождённого</a:t>
            </a:r>
          </a:p>
        </p:txBody>
      </p:sp>
      <p:sp>
        <p:nvSpPr>
          <p:cNvPr id="29" name="Rectangle 28"/>
          <p:cNvSpPr/>
          <p:nvPr/>
        </p:nvSpPr>
        <p:spPr>
          <a:xfrm>
            <a:off x="640080" y="6254496"/>
            <a:ext cx="10911535" cy="13716"/>
          </a:xfrm>
          <a:prstGeom prst="rect">
            <a:avLst/>
          </a:prstGeom>
          <a:solidFill>
            <a:srgbClr val="5F6E64">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0080" y="6492240"/>
            <a:ext cx="7315200" cy="274320"/>
          </a:xfrm>
          <a:prstGeom prst="rect">
            <a:avLst/>
          </a:prstGeom>
          <a:noFill/>
        </p:spPr>
        <p:txBody>
          <a:bodyPr wrap="square" lIns="0" tIns="0" rIns="0" bIns="0" anchor="t"/>
          <a:lstStyle/>
          <a:p>
            <a:pPr algn="l">
              <a:lnSpc>
                <a:spcPct val="105000"/>
              </a:lnSpc>
            </a:pPr>
            <a:r>
              <a:rPr sz="1100" b="0" dirty="0" err="1">
                <a:solidFill>
                  <a:srgbClr val="5F6E64"/>
                </a:solidFill>
                <a:latin typeface="Corbel"/>
              </a:rPr>
              <a:t>Родовой</a:t>
            </a:r>
            <a:r>
              <a:rPr sz="1100" b="0" dirty="0">
                <a:solidFill>
                  <a:srgbClr val="5F6E64"/>
                </a:solidFill>
                <a:latin typeface="Corbel"/>
              </a:rPr>
              <a:t> </a:t>
            </a:r>
            <a:r>
              <a:rPr sz="1100" b="0" dirty="0" err="1">
                <a:solidFill>
                  <a:srgbClr val="5F6E64"/>
                </a:solidFill>
                <a:latin typeface="Corbel"/>
              </a:rPr>
              <a:t>травматизм</a:t>
            </a:r>
            <a:r>
              <a:rPr sz="1100" b="0" dirty="0">
                <a:solidFill>
                  <a:srgbClr val="5F6E64"/>
                </a:solidFill>
                <a:latin typeface="Corbel"/>
              </a:rPr>
              <a:t> в </a:t>
            </a:r>
            <a:r>
              <a:rPr sz="1100" b="0" dirty="0" err="1">
                <a:solidFill>
                  <a:srgbClr val="5F6E64"/>
                </a:solidFill>
                <a:latin typeface="Corbel"/>
              </a:rPr>
              <a:t>акушерстве</a:t>
            </a:r>
            <a:endParaRPr sz="1100" b="0" dirty="0">
              <a:solidFill>
                <a:srgbClr val="5F6E64"/>
              </a:solidFill>
              <a:latin typeface="Corbel"/>
            </a:endParaRPr>
          </a:p>
        </p:txBody>
      </p:sp>
      <p:sp>
        <p:nvSpPr>
          <p:cNvPr id="31" name="TextBox 30"/>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5F6E64"/>
                </a:solidFill>
                <a:latin typeface="Corbel"/>
              </a:rPr>
              <a:t>10</a:t>
            </a:r>
          </a:p>
        </p:txBody>
      </p:sp>
      <p:sp>
        <p:nvSpPr>
          <p:cNvPr id="32" name="Pentagon 31"/>
          <p:cNvSpPr/>
          <p:nvPr/>
        </p:nvSpPr>
        <p:spPr>
          <a:xfrm>
            <a:off x="685800" y="1965960"/>
            <a:ext cx="2136587" cy="914400"/>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516002" y="1980446"/>
            <a:ext cx="1267907" cy="914400"/>
          </a:xfrm>
          <a:prstGeom prst="rect">
            <a:avLst/>
          </a:prstGeom>
          <a:noFill/>
        </p:spPr>
        <p:txBody>
          <a:bodyPr wrap="square" lIns="0" tIns="0" rIns="0" bIns="0" anchor="ctr"/>
          <a:lstStyle/>
          <a:p>
            <a:pPr algn="l">
              <a:lnSpc>
                <a:spcPct val="105000"/>
              </a:lnSpc>
            </a:pPr>
            <a:r>
              <a:rPr sz="2800" b="1" dirty="0">
                <a:solidFill>
                  <a:srgbClr val="FFFFFF"/>
                </a:solidFill>
                <a:latin typeface="Constantia"/>
              </a:rPr>
              <a:t>01</a:t>
            </a:r>
          </a:p>
        </p:txBody>
      </p:sp>
      <p:sp>
        <p:nvSpPr>
          <p:cNvPr id="34" name="TextBox 33"/>
          <p:cNvSpPr txBox="1"/>
          <p:nvPr/>
        </p:nvSpPr>
        <p:spPr>
          <a:xfrm>
            <a:off x="731519" y="3246120"/>
            <a:ext cx="1816547" cy="822960"/>
          </a:xfrm>
          <a:prstGeom prst="rect">
            <a:avLst/>
          </a:prstGeom>
          <a:noFill/>
        </p:spPr>
        <p:txBody>
          <a:bodyPr wrap="square" lIns="0" tIns="0" rIns="0" bIns="0" anchor="t"/>
          <a:lstStyle/>
          <a:p>
            <a:pPr algn="l">
              <a:lnSpc>
                <a:spcPct val="105000"/>
              </a:lnSpc>
            </a:pPr>
            <a:r>
              <a:rPr sz="2100" b="1">
                <a:solidFill>
                  <a:srgbClr val="1F2A24"/>
                </a:solidFill>
                <a:latin typeface="Constantia"/>
              </a:rPr>
              <a:t>Клинический осмотр</a:t>
            </a:r>
          </a:p>
        </p:txBody>
      </p:sp>
      <p:sp>
        <p:nvSpPr>
          <p:cNvPr id="35" name="TextBox 34"/>
          <p:cNvSpPr txBox="1"/>
          <p:nvPr/>
        </p:nvSpPr>
        <p:spPr>
          <a:xfrm>
            <a:off x="731519" y="4160520"/>
            <a:ext cx="1816547" cy="2011680"/>
          </a:xfrm>
          <a:prstGeom prst="rect">
            <a:avLst/>
          </a:prstGeom>
          <a:noFill/>
        </p:spPr>
        <p:txBody>
          <a:bodyPr wrap="square" lIns="0" tIns="0" rIns="0" bIns="0" anchor="t"/>
          <a:lstStyle/>
          <a:p>
            <a:pPr algn="l">
              <a:lnSpc>
                <a:spcPct val="105000"/>
              </a:lnSpc>
            </a:pPr>
            <a:r>
              <a:rPr sz="1600" b="0" dirty="0" err="1">
                <a:solidFill>
                  <a:srgbClr val="5F6E64"/>
                </a:solidFill>
                <a:latin typeface="Corbel"/>
              </a:rPr>
              <a:t>Оценка</a:t>
            </a:r>
            <a:r>
              <a:rPr sz="1600" b="0" dirty="0">
                <a:solidFill>
                  <a:srgbClr val="5F6E64"/>
                </a:solidFill>
                <a:latin typeface="Corbel"/>
              </a:rPr>
              <a:t> </a:t>
            </a:r>
            <a:r>
              <a:rPr sz="1600" b="0" dirty="0" err="1">
                <a:solidFill>
                  <a:srgbClr val="5F6E64"/>
                </a:solidFill>
                <a:latin typeface="Corbel"/>
              </a:rPr>
              <a:t>состояния</a:t>
            </a:r>
            <a:r>
              <a:rPr sz="1600" b="0" dirty="0">
                <a:solidFill>
                  <a:srgbClr val="5F6E64"/>
                </a:solidFill>
                <a:latin typeface="Corbel"/>
              </a:rPr>
              <a:t>, </a:t>
            </a:r>
            <a:r>
              <a:rPr sz="1600" b="0" dirty="0" err="1">
                <a:solidFill>
                  <a:srgbClr val="5F6E64"/>
                </a:solidFill>
                <a:latin typeface="Corbel"/>
              </a:rPr>
              <a:t>визуальный</a:t>
            </a:r>
            <a:r>
              <a:rPr sz="1600" b="0" dirty="0">
                <a:solidFill>
                  <a:srgbClr val="5F6E64"/>
                </a:solidFill>
                <a:latin typeface="Corbel"/>
              </a:rPr>
              <a:t> </a:t>
            </a:r>
            <a:r>
              <a:rPr sz="1600" b="0" dirty="0" err="1">
                <a:solidFill>
                  <a:srgbClr val="5F6E64"/>
                </a:solidFill>
                <a:latin typeface="Corbel"/>
              </a:rPr>
              <a:t>осмотр</a:t>
            </a:r>
            <a:r>
              <a:rPr sz="1600" b="0" dirty="0">
                <a:solidFill>
                  <a:srgbClr val="5F6E64"/>
                </a:solidFill>
                <a:latin typeface="Corbel"/>
              </a:rPr>
              <a:t>, </a:t>
            </a:r>
            <a:r>
              <a:rPr sz="1600" b="0" dirty="0" err="1">
                <a:solidFill>
                  <a:srgbClr val="5F6E64"/>
                </a:solidFill>
                <a:latin typeface="Corbel"/>
              </a:rPr>
              <a:t>измерение</a:t>
            </a:r>
            <a:r>
              <a:rPr sz="1600" b="0" dirty="0">
                <a:solidFill>
                  <a:srgbClr val="5F6E64"/>
                </a:solidFill>
                <a:latin typeface="Corbel"/>
              </a:rPr>
              <a:t> </a:t>
            </a:r>
            <a:r>
              <a:rPr sz="1600" b="0" dirty="0" err="1">
                <a:solidFill>
                  <a:srgbClr val="5F6E64"/>
                </a:solidFill>
                <a:latin typeface="Corbel"/>
              </a:rPr>
              <a:t>размеров</a:t>
            </a:r>
            <a:r>
              <a:rPr sz="1600" b="0" dirty="0">
                <a:solidFill>
                  <a:srgbClr val="5F6E64"/>
                </a:solidFill>
                <a:latin typeface="Corbel"/>
              </a:rPr>
              <a:t> и </a:t>
            </a:r>
            <a:r>
              <a:rPr sz="1600" b="0" dirty="0" err="1">
                <a:solidFill>
                  <a:srgbClr val="5F6E64"/>
                </a:solidFill>
                <a:latin typeface="Corbel"/>
              </a:rPr>
              <a:t>плотности</a:t>
            </a:r>
            <a:r>
              <a:rPr sz="1600" b="0" dirty="0">
                <a:solidFill>
                  <a:srgbClr val="5F6E64"/>
                </a:solidFill>
                <a:latin typeface="Corbel"/>
              </a:rPr>
              <a:t> </a:t>
            </a:r>
            <a:r>
              <a:rPr sz="1600" b="0" dirty="0" err="1">
                <a:solidFill>
                  <a:srgbClr val="5F6E64"/>
                </a:solidFill>
                <a:latin typeface="Corbel"/>
              </a:rPr>
              <a:t>образований</a:t>
            </a:r>
            <a:r>
              <a:rPr sz="1600" b="0" dirty="0">
                <a:solidFill>
                  <a:srgbClr val="5F6E64"/>
                </a:solidFill>
                <a:latin typeface="Corbel"/>
              </a:rPr>
              <a:t>, </a:t>
            </a:r>
            <a:r>
              <a:rPr sz="1600" b="0" dirty="0" err="1">
                <a:solidFill>
                  <a:srgbClr val="5F6E64"/>
                </a:solidFill>
                <a:latin typeface="Corbel"/>
              </a:rPr>
              <a:t>оценка</a:t>
            </a:r>
            <a:r>
              <a:rPr sz="1600" b="0" dirty="0">
                <a:solidFill>
                  <a:srgbClr val="5F6E64"/>
                </a:solidFill>
                <a:latin typeface="Corbel"/>
              </a:rPr>
              <a:t> </a:t>
            </a:r>
            <a:r>
              <a:rPr sz="1600" b="0" dirty="0" err="1">
                <a:solidFill>
                  <a:srgbClr val="5F6E64"/>
                </a:solidFill>
                <a:latin typeface="Corbel"/>
              </a:rPr>
              <a:t>неврологического</a:t>
            </a:r>
            <a:r>
              <a:rPr sz="1600" b="0" dirty="0">
                <a:solidFill>
                  <a:srgbClr val="5F6E64"/>
                </a:solidFill>
                <a:latin typeface="Corbel"/>
              </a:rPr>
              <a:t> </a:t>
            </a:r>
            <a:r>
              <a:rPr sz="1600" b="0" dirty="0" err="1">
                <a:solidFill>
                  <a:srgbClr val="5F6E64"/>
                </a:solidFill>
                <a:latin typeface="Corbel"/>
              </a:rPr>
              <a:t>статуса</a:t>
            </a:r>
            <a:endParaRPr sz="1600" b="0" dirty="0">
              <a:solidFill>
                <a:srgbClr val="5F6E64"/>
              </a:solidFill>
              <a:latin typeface="Corbel"/>
            </a:endParaRPr>
          </a:p>
        </p:txBody>
      </p:sp>
      <p:sp>
        <p:nvSpPr>
          <p:cNvPr id="36" name="Chevron 35"/>
          <p:cNvSpPr/>
          <p:nvPr/>
        </p:nvSpPr>
        <p:spPr>
          <a:xfrm>
            <a:off x="2822387" y="1965960"/>
            <a:ext cx="2273747" cy="914400"/>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3659831" y="1965960"/>
            <a:ext cx="1267907" cy="914400"/>
          </a:xfrm>
          <a:prstGeom prst="rect">
            <a:avLst/>
          </a:prstGeom>
          <a:noFill/>
        </p:spPr>
        <p:txBody>
          <a:bodyPr wrap="square" lIns="0" tIns="0" rIns="0" bIns="0" anchor="ctr"/>
          <a:lstStyle/>
          <a:p>
            <a:pPr algn="l">
              <a:lnSpc>
                <a:spcPct val="105000"/>
              </a:lnSpc>
            </a:pPr>
            <a:r>
              <a:rPr sz="2800" b="1">
                <a:solidFill>
                  <a:srgbClr val="0B0B0B"/>
                </a:solidFill>
                <a:latin typeface="Constantia"/>
              </a:rPr>
              <a:t>02</a:t>
            </a:r>
          </a:p>
        </p:txBody>
      </p:sp>
      <p:sp>
        <p:nvSpPr>
          <p:cNvPr id="38" name="TextBox 37"/>
          <p:cNvSpPr txBox="1"/>
          <p:nvPr/>
        </p:nvSpPr>
        <p:spPr>
          <a:xfrm>
            <a:off x="2913827" y="3246120"/>
            <a:ext cx="1816547" cy="822960"/>
          </a:xfrm>
          <a:prstGeom prst="rect">
            <a:avLst/>
          </a:prstGeom>
          <a:noFill/>
        </p:spPr>
        <p:txBody>
          <a:bodyPr wrap="square" lIns="0" tIns="0" rIns="0" bIns="0" anchor="t"/>
          <a:lstStyle/>
          <a:p>
            <a:pPr algn="l">
              <a:lnSpc>
                <a:spcPct val="105000"/>
              </a:lnSpc>
            </a:pPr>
            <a:r>
              <a:rPr sz="2100" b="1">
                <a:solidFill>
                  <a:srgbClr val="1F2A24"/>
                </a:solidFill>
                <a:latin typeface="Constantia"/>
              </a:rPr>
              <a:t>Нейросонография</a:t>
            </a:r>
          </a:p>
        </p:txBody>
      </p:sp>
      <p:sp>
        <p:nvSpPr>
          <p:cNvPr id="39" name="TextBox 38"/>
          <p:cNvSpPr txBox="1"/>
          <p:nvPr/>
        </p:nvSpPr>
        <p:spPr>
          <a:xfrm>
            <a:off x="2913827" y="4160520"/>
            <a:ext cx="1816547" cy="2011680"/>
          </a:xfrm>
          <a:prstGeom prst="rect">
            <a:avLst/>
          </a:prstGeom>
          <a:noFill/>
        </p:spPr>
        <p:txBody>
          <a:bodyPr wrap="square" lIns="0" tIns="0" rIns="0" bIns="0" anchor="t"/>
          <a:lstStyle/>
          <a:p>
            <a:pPr algn="l">
              <a:lnSpc>
                <a:spcPct val="105000"/>
              </a:lnSpc>
            </a:pPr>
            <a:r>
              <a:rPr sz="1600" b="0">
                <a:solidFill>
                  <a:srgbClr val="5F6E64"/>
                </a:solidFill>
                <a:latin typeface="Corbel"/>
              </a:rPr>
              <a:t>УЗИ головного мозга для исключения внутричерепных кровоизлияний и оценки структур</a:t>
            </a:r>
          </a:p>
        </p:txBody>
      </p:sp>
      <p:sp>
        <p:nvSpPr>
          <p:cNvPr id="40" name="Chevron 39"/>
          <p:cNvSpPr/>
          <p:nvPr/>
        </p:nvSpPr>
        <p:spPr>
          <a:xfrm>
            <a:off x="5004694" y="1965960"/>
            <a:ext cx="2273747" cy="914400"/>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5842138" y="1965960"/>
            <a:ext cx="1267907" cy="914400"/>
          </a:xfrm>
          <a:prstGeom prst="rect">
            <a:avLst/>
          </a:prstGeom>
          <a:noFill/>
        </p:spPr>
        <p:txBody>
          <a:bodyPr wrap="square" lIns="0" tIns="0" rIns="0" bIns="0" anchor="ctr"/>
          <a:lstStyle/>
          <a:p>
            <a:pPr algn="l">
              <a:lnSpc>
                <a:spcPct val="105000"/>
              </a:lnSpc>
            </a:pPr>
            <a:r>
              <a:rPr sz="2800" b="1">
                <a:solidFill>
                  <a:srgbClr val="FFFFFF"/>
                </a:solidFill>
                <a:latin typeface="Constantia"/>
              </a:rPr>
              <a:t>03</a:t>
            </a:r>
          </a:p>
        </p:txBody>
      </p:sp>
      <p:sp>
        <p:nvSpPr>
          <p:cNvPr id="42" name="TextBox 41"/>
          <p:cNvSpPr txBox="1"/>
          <p:nvPr/>
        </p:nvSpPr>
        <p:spPr>
          <a:xfrm>
            <a:off x="5096134" y="3246120"/>
            <a:ext cx="1816547" cy="822960"/>
          </a:xfrm>
          <a:prstGeom prst="rect">
            <a:avLst/>
          </a:prstGeom>
          <a:noFill/>
        </p:spPr>
        <p:txBody>
          <a:bodyPr wrap="square" lIns="0" tIns="0" rIns="0" bIns="0" anchor="t"/>
          <a:lstStyle/>
          <a:p>
            <a:pPr algn="l">
              <a:lnSpc>
                <a:spcPct val="105000"/>
              </a:lnSpc>
            </a:pPr>
            <a:r>
              <a:rPr sz="2100" b="1">
                <a:solidFill>
                  <a:srgbClr val="1F2A24"/>
                </a:solidFill>
                <a:latin typeface="Constantia"/>
              </a:rPr>
              <a:t>Рентгенография</a:t>
            </a:r>
          </a:p>
        </p:txBody>
      </p:sp>
      <p:sp>
        <p:nvSpPr>
          <p:cNvPr id="43" name="TextBox 42"/>
          <p:cNvSpPr txBox="1"/>
          <p:nvPr/>
        </p:nvSpPr>
        <p:spPr>
          <a:xfrm>
            <a:off x="5096134" y="4160520"/>
            <a:ext cx="1816547" cy="2011680"/>
          </a:xfrm>
          <a:prstGeom prst="rect">
            <a:avLst/>
          </a:prstGeom>
          <a:noFill/>
        </p:spPr>
        <p:txBody>
          <a:bodyPr wrap="square" lIns="0" tIns="0" rIns="0" bIns="0" anchor="t"/>
          <a:lstStyle/>
          <a:p>
            <a:pPr algn="l">
              <a:lnSpc>
                <a:spcPct val="105000"/>
              </a:lnSpc>
            </a:pPr>
            <a:r>
              <a:rPr sz="1600" b="0">
                <a:solidFill>
                  <a:srgbClr val="5F6E64"/>
                </a:solidFill>
                <a:latin typeface="Corbel"/>
              </a:rPr>
              <a:t>При подозрении на переломы костей черепа, ключицы, плечевой или бедренной кости</a:t>
            </a:r>
          </a:p>
        </p:txBody>
      </p:sp>
      <p:sp>
        <p:nvSpPr>
          <p:cNvPr id="44" name="Chevron 43"/>
          <p:cNvSpPr/>
          <p:nvPr/>
        </p:nvSpPr>
        <p:spPr>
          <a:xfrm>
            <a:off x="7187001" y="1965960"/>
            <a:ext cx="2273747" cy="914400"/>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8024445" y="1965960"/>
            <a:ext cx="1267907" cy="914400"/>
          </a:xfrm>
          <a:prstGeom prst="rect">
            <a:avLst/>
          </a:prstGeom>
          <a:noFill/>
        </p:spPr>
        <p:txBody>
          <a:bodyPr wrap="square" lIns="0" tIns="0" rIns="0" bIns="0" anchor="ctr"/>
          <a:lstStyle/>
          <a:p>
            <a:pPr algn="l">
              <a:lnSpc>
                <a:spcPct val="105000"/>
              </a:lnSpc>
            </a:pPr>
            <a:r>
              <a:rPr sz="2800" b="1">
                <a:solidFill>
                  <a:srgbClr val="0B0B0B"/>
                </a:solidFill>
                <a:latin typeface="Constantia"/>
              </a:rPr>
              <a:t>04</a:t>
            </a:r>
          </a:p>
        </p:txBody>
      </p:sp>
      <p:sp>
        <p:nvSpPr>
          <p:cNvPr id="46" name="TextBox 45"/>
          <p:cNvSpPr txBox="1"/>
          <p:nvPr/>
        </p:nvSpPr>
        <p:spPr>
          <a:xfrm>
            <a:off x="7278441" y="3246120"/>
            <a:ext cx="1816547" cy="822960"/>
          </a:xfrm>
          <a:prstGeom prst="rect">
            <a:avLst/>
          </a:prstGeom>
          <a:noFill/>
        </p:spPr>
        <p:txBody>
          <a:bodyPr wrap="square" lIns="0" tIns="0" rIns="0" bIns="0" anchor="t"/>
          <a:lstStyle/>
          <a:p>
            <a:pPr algn="l">
              <a:lnSpc>
                <a:spcPct val="105000"/>
              </a:lnSpc>
            </a:pPr>
            <a:r>
              <a:rPr sz="2100" b="1">
                <a:solidFill>
                  <a:srgbClr val="1F2A24"/>
                </a:solidFill>
                <a:latin typeface="Constantia"/>
              </a:rPr>
              <a:t>КТ и МРТ</a:t>
            </a:r>
          </a:p>
        </p:txBody>
      </p:sp>
      <p:sp>
        <p:nvSpPr>
          <p:cNvPr id="47" name="TextBox 46"/>
          <p:cNvSpPr txBox="1"/>
          <p:nvPr/>
        </p:nvSpPr>
        <p:spPr>
          <a:xfrm>
            <a:off x="7278441" y="4160520"/>
            <a:ext cx="1816547" cy="2011680"/>
          </a:xfrm>
          <a:prstGeom prst="rect">
            <a:avLst/>
          </a:prstGeom>
          <a:noFill/>
        </p:spPr>
        <p:txBody>
          <a:bodyPr wrap="square" lIns="0" tIns="0" rIns="0" bIns="0" anchor="t"/>
          <a:lstStyle/>
          <a:p>
            <a:pPr algn="l">
              <a:lnSpc>
                <a:spcPct val="105000"/>
              </a:lnSpc>
            </a:pPr>
            <a:r>
              <a:rPr sz="1600" b="0">
                <a:solidFill>
                  <a:srgbClr val="5F6E64"/>
                </a:solidFill>
                <a:latin typeface="Corbel"/>
              </a:rPr>
              <a:t>При необходимости уточнения характера и объёма повреждений ЦНС</a:t>
            </a:r>
          </a:p>
        </p:txBody>
      </p:sp>
      <p:sp>
        <p:nvSpPr>
          <p:cNvPr id="48" name="Chevron 47"/>
          <p:cNvSpPr/>
          <p:nvPr/>
        </p:nvSpPr>
        <p:spPr>
          <a:xfrm>
            <a:off x="9369308" y="1965960"/>
            <a:ext cx="2273747" cy="914400"/>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10206752" y="1965960"/>
            <a:ext cx="1267907" cy="914400"/>
          </a:xfrm>
          <a:prstGeom prst="rect">
            <a:avLst/>
          </a:prstGeom>
          <a:noFill/>
        </p:spPr>
        <p:txBody>
          <a:bodyPr wrap="square" lIns="0" tIns="0" rIns="0" bIns="0" anchor="ctr"/>
          <a:lstStyle/>
          <a:p>
            <a:pPr algn="l">
              <a:lnSpc>
                <a:spcPct val="105000"/>
              </a:lnSpc>
            </a:pPr>
            <a:r>
              <a:rPr sz="2800" b="1">
                <a:solidFill>
                  <a:srgbClr val="FFFFFF"/>
                </a:solidFill>
                <a:latin typeface="Constantia"/>
              </a:rPr>
              <a:t>05</a:t>
            </a:r>
          </a:p>
        </p:txBody>
      </p:sp>
      <p:sp>
        <p:nvSpPr>
          <p:cNvPr id="50" name="TextBox 49"/>
          <p:cNvSpPr txBox="1"/>
          <p:nvPr/>
        </p:nvSpPr>
        <p:spPr>
          <a:xfrm>
            <a:off x="9460748" y="3246120"/>
            <a:ext cx="1816547" cy="822960"/>
          </a:xfrm>
          <a:prstGeom prst="rect">
            <a:avLst/>
          </a:prstGeom>
          <a:noFill/>
        </p:spPr>
        <p:txBody>
          <a:bodyPr wrap="square" lIns="0" tIns="0" rIns="0" bIns="0" anchor="t"/>
          <a:lstStyle/>
          <a:p>
            <a:pPr algn="l">
              <a:lnSpc>
                <a:spcPct val="105000"/>
              </a:lnSpc>
            </a:pPr>
            <a:r>
              <a:rPr sz="2100" b="1">
                <a:solidFill>
                  <a:srgbClr val="1F2A24"/>
                </a:solidFill>
                <a:latin typeface="Constantia"/>
              </a:rPr>
              <a:t>Лабораторная диагностика</a:t>
            </a:r>
          </a:p>
        </p:txBody>
      </p:sp>
      <p:sp>
        <p:nvSpPr>
          <p:cNvPr id="51" name="TextBox 50"/>
          <p:cNvSpPr txBox="1"/>
          <p:nvPr/>
        </p:nvSpPr>
        <p:spPr>
          <a:xfrm>
            <a:off x="9460748" y="4160520"/>
            <a:ext cx="1816547" cy="2011680"/>
          </a:xfrm>
          <a:prstGeom prst="rect">
            <a:avLst/>
          </a:prstGeom>
          <a:noFill/>
        </p:spPr>
        <p:txBody>
          <a:bodyPr wrap="square" lIns="0" tIns="0" rIns="0" bIns="0" anchor="t"/>
          <a:lstStyle/>
          <a:p>
            <a:pPr algn="l">
              <a:lnSpc>
                <a:spcPct val="105000"/>
              </a:lnSpc>
            </a:pPr>
            <a:r>
              <a:rPr sz="1600" b="0">
                <a:solidFill>
                  <a:srgbClr val="5F6E64"/>
                </a:solidFill>
                <a:latin typeface="Corbel"/>
              </a:rPr>
              <a:t>Контроль гемоглобина, билирубина, показателей гемостаза</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TextBox 1"/>
          <p:cNvSpPr txBox="1"/>
          <p:nvPr/>
        </p:nvSpPr>
        <p:spPr>
          <a:xfrm>
            <a:off x="6431280" y="1633245"/>
            <a:ext cx="5120640" cy="5029200"/>
          </a:xfrm>
          <a:prstGeom prst="rect">
            <a:avLst/>
          </a:prstGeom>
          <a:noFill/>
        </p:spPr>
        <p:txBody>
          <a:bodyPr wrap="square" lIns="0" tIns="0" rIns="0" bIns="0" anchor="b"/>
          <a:lstStyle/>
          <a:p>
            <a:pPr algn="r">
              <a:lnSpc>
                <a:spcPct val="105000"/>
              </a:lnSpc>
            </a:pPr>
            <a:r>
              <a:rPr sz="23000" b="1" dirty="0">
                <a:solidFill>
                  <a:srgbClr val="D9E2D7"/>
                </a:solidFill>
                <a:latin typeface="Constantia"/>
              </a:rPr>
              <a:t>05</a:t>
            </a:r>
          </a:p>
        </p:txBody>
      </p:sp>
      <p:sp>
        <p:nvSpPr>
          <p:cNvPr id="3" name="Rectangle 2"/>
          <p:cNvSpPr/>
          <p:nvPr/>
        </p:nvSpPr>
        <p:spPr>
          <a:xfrm>
            <a:off x="640080" y="1554480"/>
            <a:ext cx="91440" cy="2103120"/>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19" y="1463040"/>
            <a:ext cx="7772400" cy="2286000"/>
          </a:xfrm>
          <a:prstGeom prst="rect">
            <a:avLst/>
          </a:prstGeom>
          <a:noFill/>
        </p:spPr>
        <p:txBody>
          <a:bodyPr wrap="square" lIns="0" tIns="0" rIns="0" bIns="0" anchor="ctr"/>
          <a:lstStyle/>
          <a:p>
            <a:pPr algn="l">
              <a:lnSpc>
                <a:spcPct val="105000"/>
              </a:lnSpc>
            </a:pPr>
            <a:r>
              <a:rPr sz="4800" b="1">
                <a:solidFill>
                  <a:srgbClr val="1F2A24"/>
                </a:solidFill>
                <a:latin typeface="Constantia"/>
              </a:rPr>
              <a:t>Лечение и осложнения</a:t>
            </a:r>
          </a:p>
        </p:txBody>
      </p:sp>
      <p:sp>
        <p:nvSpPr>
          <p:cNvPr id="5" name="TextBox 4"/>
          <p:cNvSpPr txBox="1"/>
          <p:nvPr/>
        </p:nvSpPr>
        <p:spPr>
          <a:xfrm>
            <a:off x="960119" y="3931920"/>
            <a:ext cx="6858000" cy="1097280"/>
          </a:xfrm>
          <a:prstGeom prst="rect">
            <a:avLst/>
          </a:prstGeom>
          <a:noFill/>
        </p:spPr>
        <p:txBody>
          <a:bodyPr wrap="square" lIns="0" tIns="0" rIns="0" bIns="0" anchor="t"/>
          <a:lstStyle/>
          <a:p>
            <a:pPr algn="l">
              <a:lnSpc>
                <a:spcPct val="105000"/>
              </a:lnSpc>
            </a:pPr>
            <a:r>
              <a:rPr sz="2200" b="0">
                <a:solidFill>
                  <a:srgbClr val="5F6E64"/>
                </a:solidFill>
                <a:latin typeface="Corbel"/>
              </a:rPr>
              <a:t>Терапевтические подходы и возможные последствия</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0080" y="457200"/>
            <a:ext cx="685800" cy="310896"/>
          </a:xfrm>
          <a:prstGeom prst="roundRect">
            <a:avLst>
              <a:gd name="adj" fmla="val 30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FFFFFF"/>
                </a:solidFill>
                <a:latin typeface="Constantia"/>
              </a:rPr>
              <a:t>12</a:t>
            </a:r>
          </a:p>
        </p:txBody>
      </p:sp>
      <p:sp>
        <p:nvSpPr>
          <p:cNvPr id="28" name="TextBox 27"/>
          <p:cNvSpPr txBox="1"/>
          <p:nvPr/>
        </p:nvSpPr>
        <p:spPr>
          <a:xfrm>
            <a:off x="640080" y="896112"/>
            <a:ext cx="10911535" cy="822960"/>
          </a:xfrm>
          <a:prstGeom prst="rect">
            <a:avLst/>
          </a:prstGeom>
          <a:noFill/>
        </p:spPr>
        <p:txBody>
          <a:bodyPr wrap="square" lIns="0" tIns="0" rIns="0" bIns="0" anchor="t"/>
          <a:lstStyle/>
          <a:p>
            <a:pPr algn="l">
              <a:lnSpc>
                <a:spcPct val="105000"/>
              </a:lnSpc>
            </a:pPr>
            <a:r>
              <a:rPr sz="3000" b="1">
                <a:solidFill>
                  <a:srgbClr val="1F2A24"/>
                </a:solidFill>
                <a:latin typeface="Constantia"/>
              </a:rPr>
              <a:t>Тактика ведения при различных видах родовой травмы</a:t>
            </a:r>
          </a:p>
        </p:txBody>
      </p:sp>
      <p:sp>
        <p:nvSpPr>
          <p:cNvPr id="29" name="Rectangle 28"/>
          <p:cNvSpPr/>
          <p:nvPr/>
        </p:nvSpPr>
        <p:spPr>
          <a:xfrm>
            <a:off x="640080" y="6254496"/>
            <a:ext cx="10911535" cy="13716"/>
          </a:xfrm>
          <a:prstGeom prst="rect">
            <a:avLst/>
          </a:prstGeom>
          <a:solidFill>
            <a:srgbClr val="5F6E64">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E64"/>
                </a:solidFill>
                <a:latin typeface="Corbel"/>
              </a:rPr>
              <a:t>Родовой травматизм в акушерстве</a:t>
            </a:r>
          </a:p>
        </p:txBody>
      </p:sp>
      <p:sp>
        <p:nvSpPr>
          <p:cNvPr id="31" name="TextBox 30"/>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5F6E64"/>
                </a:solidFill>
                <a:latin typeface="Corbel"/>
              </a:rPr>
              <a:t>12</a:t>
            </a:r>
          </a:p>
        </p:txBody>
      </p:sp>
      <p:sp>
        <p:nvSpPr>
          <p:cNvPr id="32" name="Rounded Rectangle 31"/>
          <p:cNvSpPr/>
          <p:nvPr/>
        </p:nvSpPr>
        <p:spPr>
          <a:xfrm>
            <a:off x="640080" y="1920240"/>
            <a:ext cx="5227167" cy="411480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p:cNvSpPr/>
          <p:nvPr/>
        </p:nvSpPr>
        <p:spPr>
          <a:xfrm>
            <a:off x="640080" y="1920240"/>
            <a:ext cx="5227167" cy="731520"/>
          </a:xfrm>
          <a:prstGeom prst="roundRect">
            <a:avLst>
              <a:gd name="adj" fmla="val 5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914400" y="1920240"/>
            <a:ext cx="4678527" cy="731520"/>
          </a:xfrm>
          <a:prstGeom prst="rect">
            <a:avLst/>
          </a:prstGeom>
          <a:noFill/>
        </p:spPr>
        <p:txBody>
          <a:bodyPr wrap="square" lIns="0" tIns="0" rIns="0" bIns="0" anchor="ctr"/>
          <a:lstStyle/>
          <a:p>
            <a:pPr algn="l">
              <a:lnSpc>
                <a:spcPct val="105000"/>
              </a:lnSpc>
            </a:pPr>
            <a:r>
              <a:rPr sz="2400" b="1">
                <a:solidFill>
                  <a:srgbClr val="FFFFFF"/>
                </a:solidFill>
                <a:latin typeface="Constantia"/>
              </a:rPr>
              <a:t>Кефалогематома</a:t>
            </a:r>
          </a:p>
        </p:txBody>
      </p:sp>
      <p:sp>
        <p:nvSpPr>
          <p:cNvPr id="35" name="Rectangle 34"/>
          <p:cNvSpPr/>
          <p:nvPr/>
        </p:nvSpPr>
        <p:spPr>
          <a:xfrm>
            <a:off x="914400" y="2990088"/>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1371600" y="2880360"/>
            <a:ext cx="4221327" cy="559612"/>
          </a:xfrm>
          <a:prstGeom prst="rect">
            <a:avLst/>
          </a:prstGeom>
          <a:noFill/>
        </p:spPr>
        <p:txBody>
          <a:bodyPr wrap="square" lIns="0" tIns="0" rIns="0" bIns="0" anchor="t"/>
          <a:lstStyle/>
          <a:p>
            <a:pPr algn="l">
              <a:lnSpc>
                <a:spcPct val="105000"/>
              </a:lnSpc>
            </a:pPr>
            <a:r>
              <a:rPr sz="1700" b="0">
                <a:solidFill>
                  <a:srgbClr val="1F2A24"/>
                </a:solidFill>
                <a:latin typeface="Corbel"/>
              </a:rPr>
              <a:t>В большинстве случаев — консервативное наблюдение</a:t>
            </a:r>
          </a:p>
        </p:txBody>
      </p:sp>
      <p:sp>
        <p:nvSpPr>
          <p:cNvPr id="37" name="Rectangle 36"/>
          <p:cNvSpPr/>
          <p:nvPr/>
        </p:nvSpPr>
        <p:spPr>
          <a:xfrm>
            <a:off x="914400" y="3611880"/>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1371600" y="3502152"/>
            <a:ext cx="4221327" cy="559612"/>
          </a:xfrm>
          <a:prstGeom prst="rect">
            <a:avLst/>
          </a:prstGeom>
          <a:noFill/>
        </p:spPr>
        <p:txBody>
          <a:bodyPr wrap="square" lIns="0" tIns="0" rIns="0" bIns="0" anchor="t"/>
          <a:lstStyle/>
          <a:p>
            <a:pPr algn="l">
              <a:lnSpc>
                <a:spcPct val="105000"/>
              </a:lnSpc>
            </a:pPr>
            <a:r>
              <a:rPr sz="1700" b="0">
                <a:solidFill>
                  <a:srgbClr val="1F2A24"/>
                </a:solidFill>
                <a:latin typeface="Corbel"/>
              </a:rPr>
              <a:t>Пункция при напряжённой гематоме или инфицировании</a:t>
            </a:r>
          </a:p>
        </p:txBody>
      </p:sp>
      <p:sp>
        <p:nvSpPr>
          <p:cNvPr id="39" name="Rectangle 38"/>
          <p:cNvSpPr/>
          <p:nvPr/>
        </p:nvSpPr>
        <p:spPr>
          <a:xfrm>
            <a:off x="914400" y="4233672"/>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1371600" y="4123944"/>
            <a:ext cx="4221327" cy="559612"/>
          </a:xfrm>
          <a:prstGeom prst="rect">
            <a:avLst/>
          </a:prstGeom>
          <a:noFill/>
        </p:spPr>
        <p:txBody>
          <a:bodyPr wrap="square" lIns="0" tIns="0" rIns="0" bIns="0" anchor="t"/>
          <a:lstStyle/>
          <a:p>
            <a:pPr algn="l">
              <a:lnSpc>
                <a:spcPct val="105000"/>
              </a:lnSpc>
            </a:pPr>
            <a:r>
              <a:rPr sz="1700" b="0">
                <a:solidFill>
                  <a:srgbClr val="1F2A24"/>
                </a:solidFill>
                <a:latin typeface="Corbel"/>
              </a:rPr>
              <a:t>Хирургическое вскрытие при нагноении</a:t>
            </a:r>
          </a:p>
        </p:txBody>
      </p:sp>
      <p:sp>
        <p:nvSpPr>
          <p:cNvPr id="41" name="Rectangle 40"/>
          <p:cNvSpPr/>
          <p:nvPr/>
        </p:nvSpPr>
        <p:spPr>
          <a:xfrm>
            <a:off x="914400" y="4855464"/>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1371600" y="4745736"/>
            <a:ext cx="4221327" cy="559612"/>
          </a:xfrm>
          <a:prstGeom prst="rect">
            <a:avLst/>
          </a:prstGeom>
          <a:noFill/>
        </p:spPr>
        <p:txBody>
          <a:bodyPr wrap="square" lIns="0" tIns="0" rIns="0" bIns="0" anchor="t"/>
          <a:lstStyle/>
          <a:p>
            <a:pPr algn="l">
              <a:lnSpc>
                <a:spcPct val="105000"/>
              </a:lnSpc>
            </a:pPr>
            <a:r>
              <a:rPr sz="1700" b="0">
                <a:solidFill>
                  <a:srgbClr val="1F2A24"/>
                </a:solidFill>
                <a:latin typeface="Corbel"/>
              </a:rPr>
              <a:t>Контроль размеров и состояния новорождённого</a:t>
            </a:r>
          </a:p>
        </p:txBody>
      </p:sp>
      <p:sp>
        <p:nvSpPr>
          <p:cNvPr id="43" name="Rectangle 42"/>
          <p:cNvSpPr/>
          <p:nvPr/>
        </p:nvSpPr>
        <p:spPr>
          <a:xfrm>
            <a:off x="914400" y="5477255"/>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1371600" y="5367527"/>
            <a:ext cx="4221327" cy="559612"/>
          </a:xfrm>
          <a:prstGeom prst="rect">
            <a:avLst/>
          </a:prstGeom>
          <a:noFill/>
        </p:spPr>
        <p:txBody>
          <a:bodyPr wrap="square" lIns="0" tIns="0" rIns="0" bIns="0" anchor="t"/>
          <a:lstStyle/>
          <a:p>
            <a:pPr algn="l">
              <a:lnSpc>
                <a:spcPct val="105000"/>
              </a:lnSpc>
            </a:pPr>
            <a:r>
              <a:rPr sz="1700" b="0">
                <a:solidFill>
                  <a:srgbClr val="1F2A24"/>
                </a:solidFill>
                <a:latin typeface="Corbel"/>
              </a:rPr>
              <a:t>Прогноз чаще благоприятный</a:t>
            </a:r>
          </a:p>
        </p:txBody>
      </p:sp>
      <p:sp>
        <p:nvSpPr>
          <p:cNvPr id="45" name="Rounded Rectangle 44"/>
          <p:cNvSpPr/>
          <p:nvPr/>
        </p:nvSpPr>
        <p:spPr>
          <a:xfrm>
            <a:off x="6324447" y="1920240"/>
            <a:ext cx="5227167" cy="411480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Rounded Rectangle 45"/>
          <p:cNvSpPr/>
          <p:nvPr/>
        </p:nvSpPr>
        <p:spPr>
          <a:xfrm>
            <a:off x="6324447" y="1920240"/>
            <a:ext cx="5227167" cy="731520"/>
          </a:xfrm>
          <a:prstGeom prst="roundRect">
            <a:avLst>
              <a:gd name="adj" fmla="val 5000"/>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6598767" y="1920240"/>
            <a:ext cx="4678527" cy="731520"/>
          </a:xfrm>
          <a:prstGeom prst="rect">
            <a:avLst/>
          </a:prstGeom>
          <a:noFill/>
        </p:spPr>
        <p:txBody>
          <a:bodyPr wrap="square" lIns="0" tIns="0" rIns="0" bIns="0" anchor="ctr"/>
          <a:lstStyle/>
          <a:p>
            <a:pPr algn="l">
              <a:lnSpc>
                <a:spcPct val="105000"/>
              </a:lnSpc>
            </a:pPr>
            <a:r>
              <a:rPr sz="2400" b="1">
                <a:solidFill>
                  <a:srgbClr val="0B0B0B"/>
                </a:solidFill>
                <a:latin typeface="Constantia"/>
              </a:rPr>
              <a:t>Акушерские травмы матери</a:t>
            </a:r>
          </a:p>
        </p:txBody>
      </p:sp>
      <p:sp>
        <p:nvSpPr>
          <p:cNvPr id="48" name="Rectangle 47"/>
          <p:cNvSpPr/>
          <p:nvPr/>
        </p:nvSpPr>
        <p:spPr>
          <a:xfrm>
            <a:off x="6598767" y="2990088"/>
            <a:ext cx="146304" cy="146304"/>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7055967" y="2880360"/>
            <a:ext cx="4221327" cy="559612"/>
          </a:xfrm>
          <a:prstGeom prst="rect">
            <a:avLst/>
          </a:prstGeom>
          <a:noFill/>
        </p:spPr>
        <p:txBody>
          <a:bodyPr wrap="square" lIns="0" tIns="0" rIns="0" bIns="0" anchor="t"/>
          <a:lstStyle/>
          <a:p>
            <a:pPr algn="l">
              <a:lnSpc>
                <a:spcPct val="105000"/>
              </a:lnSpc>
            </a:pPr>
            <a:r>
              <a:rPr sz="1700" b="0">
                <a:solidFill>
                  <a:srgbClr val="1F2A24"/>
                </a:solidFill>
                <a:latin typeface="Corbel"/>
              </a:rPr>
              <a:t>Ушивание разрывов промежности и влагалища</a:t>
            </a:r>
          </a:p>
        </p:txBody>
      </p:sp>
      <p:sp>
        <p:nvSpPr>
          <p:cNvPr id="50" name="Rectangle 49"/>
          <p:cNvSpPr/>
          <p:nvPr/>
        </p:nvSpPr>
        <p:spPr>
          <a:xfrm>
            <a:off x="6598767" y="3611880"/>
            <a:ext cx="146304" cy="146304"/>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7055967" y="3502152"/>
            <a:ext cx="4221327" cy="559612"/>
          </a:xfrm>
          <a:prstGeom prst="rect">
            <a:avLst/>
          </a:prstGeom>
          <a:noFill/>
        </p:spPr>
        <p:txBody>
          <a:bodyPr wrap="square" lIns="0" tIns="0" rIns="0" bIns="0" anchor="t"/>
          <a:lstStyle/>
          <a:p>
            <a:pPr algn="l">
              <a:lnSpc>
                <a:spcPct val="105000"/>
              </a:lnSpc>
            </a:pPr>
            <a:r>
              <a:rPr sz="1700" b="0">
                <a:solidFill>
                  <a:srgbClr val="1F2A24"/>
                </a:solidFill>
                <a:latin typeface="Corbel"/>
              </a:rPr>
              <a:t>Гемостаз при кровотечениях</a:t>
            </a:r>
          </a:p>
        </p:txBody>
      </p:sp>
      <p:sp>
        <p:nvSpPr>
          <p:cNvPr id="52" name="Rectangle 51"/>
          <p:cNvSpPr/>
          <p:nvPr/>
        </p:nvSpPr>
        <p:spPr>
          <a:xfrm>
            <a:off x="6598767" y="4233672"/>
            <a:ext cx="146304" cy="146304"/>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7055967" y="4123944"/>
            <a:ext cx="4221327" cy="559612"/>
          </a:xfrm>
          <a:prstGeom prst="rect">
            <a:avLst/>
          </a:prstGeom>
          <a:noFill/>
        </p:spPr>
        <p:txBody>
          <a:bodyPr wrap="square" lIns="0" tIns="0" rIns="0" bIns="0" anchor="t"/>
          <a:lstStyle/>
          <a:p>
            <a:pPr algn="l">
              <a:lnSpc>
                <a:spcPct val="105000"/>
              </a:lnSpc>
            </a:pPr>
            <a:r>
              <a:rPr sz="1700" b="0">
                <a:solidFill>
                  <a:srgbClr val="1F2A24"/>
                </a:solidFill>
                <a:latin typeface="Corbel"/>
              </a:rPr>
              <a:t>Постельный режим при диастазе лонного сочленения</a:t>
            </a:r>
          </a:p>
        </p:txBody>
      </p:sp>
      <p:sp>
        <p:nvSpPr>
          <p:cNvPr id="54" name="Rectangle 53"/>
          <p:cNvSpPr/>
          <p:nvPr/>
        </p:nvSpPr>
        <p:spPr>
          <a:xfrm>
            <a:off x="6598767" y="4855464"/>
            <a:ext cx="146304" cy="146304"/>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7055967" y="4745736"/>
            <a:ext cx="4221327" cy="559612"/>
          </a:xfrm>
          <a:prstGeom prst="rect">
            <a:avLst/>
          </a:prstGeom>
          <a:noFill/>
        </p:spPr>
        <p:txBody>
          <a:bodyPr wrap="square" lIns="0" tIns="0" rIns="0" bIns="0" anchor="t"/>
          <a:lstStyle/>
          <a:p>
            <a:pPr algn="l">
              <a:lnSpc>
                <a:spcPct val="105000"/>
              </a:lnSpc>
            </a:pPr>
            <a:r>
              <a:rPr sz="1700" b="0">
                <a:solidFill>
                  <a:srgbClr val="1F2A24"/>
                </a:solidFill>
                <a:latin typeface="Corbel"/>
              </a:rPr>
              <a:t>Хирургическое лечение при разрыве лонного сочленения</a:t>
            </a:r>
          </a:p>
        </p:txBody>
      </p:sp>
      <p:sp>
        <p:nvSpPr>
          <p:cNvPr id="56" name="Rectangle 55"/>
          <p:cNvSpPr/>
          <p:nvPr/>
        </p:nvSpPr>
        <p:spPr>
          <a:xfrm>
            <a:off x="6598767" y="5477255"/>
            <a:ext cx="146304" cy="146304"/>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p:cNvSpPr txBox="1"/>
          <p:nvPr/>
        </p:nvSpPr>
        <p:spPr>
          <a:xfrm>
            <a:off x="7055967" y="5367527"/>
            <a:ext cx="4221327" cy="559612"/>
          </a:xfrm>
          <a:prstGeom prst="rect">
            <a:avLst/>
          </a:prstGeom>
          <a:noFill/>
        </p:spPr>
        <p:txBody>
          <a:bodyPr wrap="square" lIns="0" tIns="0" rIns="0" bIns="0" anchor="t"/>
          <a:lstStyle/>
          <a:p>
            <a:pPr algn="l">
              <a:lnSpc>
                <a:spcPct val="105000"/>
              </a:lnSpc>
            </a:pPr>
            <a:r>
              <a:rPr sz="1700" b="0">
                <a:solidFill>
                  <a:srgbClr val="1F2A24"/>
                </a:solidFill>
                <a:latin typeface="Corbel"/>
              </a:rPr>
              <a:t>Физиотерапия в восстановительном периоде</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0080" y="457200"/>
            <a:ext cx="685800" cy="310896"/>
          </a:xfrm>
          <a:prstGeom prst="roundRect">
            <a:avLst>
              <a:gd name="adj" fmla="val 30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FFFFFF"/>
                </a:solidFill>
                <a:latin typeface="Constantia"/>
              </a:rPr>
              <a:t>13</a:t>
            </a:r>
          </a:p>
        </p:txBody>
      </p:sp>
      <p:sp>
        <p:nvSpPr>
          <p:cNvPr id="28" name="TextBox 27"/>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1F2A24"/>
                </a:solidFill>
                <a:latin typeface="Constantia"/>
              </a:rPr>
              <a:t>Осложнения родовой травмы</a:t>
            </a:r>
          </a:p>
        </p:txBody>
      </p:sp>
      <p:sp>
        <p:nvSpPr>
          <p:cNvPr id="29" name="Rectangle 28"/>
          <p:cNvSpPr/>
          <p:nvPr/>
        </p:nvSpPr>
        <p:spPr>
          <a:xfrm>
            <a:off x="640080" y="6254496"/>
            <a:ext cx="10911535" cy="13716"/>
          </a:xfrm>
          <a:prstGeom prst="rect">
            <a:avLst/>
          </a:prstGeom>
          <a:solidFill>
            <a:srgbClr val="5F6E64">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E64"/>
                </a:solidFill>
                <a:latin typeface="Corbel"/>
              </a:rPr>
              <a:t>Родовой травматизм в акушерстве</a:t>
            </a:r>
          </a:p>
        </p:txBody>
      </p:sp>
      <p:sp>
        <p:nvSpPr>
          <p:cNvPr id="31" name="TextBox 30"/>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5F6E64"/>
                </a:solidFill>
                <a:latin typeface="Corbel"/>
              </a:rPr>
              <a:t>13</a:t>
            </a:r>
          </a:p>
        </p:txBody>
      </p:sp>
      <p:sp>
        <p:nvSpPr>
          <p:cNvPr id="32" name="Rounded Rectangle 31"/>
          <p:cNvSpPr/>
          <p:nvPr/>
        </p:nvSpPr>
        <p:spPr>
          <a:xfrm>
            <a:off x="640080" y="1920240"/>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914400" y="243596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1F2A24"/>
                </a:solidFill>
                <a:latin typeface="Corbel"/>
              </a:rPr>
              <a:t>Инфицирование гематомы, ossификация</a:t>
            </a:r>
          </a:p>
        </p:txBody>
      </p:sp>
      <p:sp>
        <p:nvSpPr>
          <p:cNvPr id="35" name="Rounded Rectangle 34"/>
          <p:cNvSpPr/>
          <p:nvPr/>
        </p:nvSpPr>
        <p:spPr>
          <a:xfrm>
            <a:off x="640080" y="3322320"/>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p:cNvSpPr/>
          <p:nvPr/>
        </p:nvSpPr>
        <p:spPr>
          <a:xfrm>
            <a:off x="914400" y="383804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1F2A24"/>
                </a:solidFill>
                <a:latin typeface="Corbel"/>
              </a:rPr>
              <a:t>Анемия и гипербилирубинемия у новорождённого</a:t>
            </a:r>
          </a:p>
        </p:txBody>
      </p:sp>
      <p:sp>
        <p:nvSpPr>
          <p:cNvPr id="38" name="Rounded Rectangle 37"/>
          <p:cNvSpPr/>
          <p:nvPr/>
        </p:nvSpPr>
        <p:spPr>
          <a:xfrm>
            <a:off x="640080" y="4724399"/>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914400" y="524012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1F2A24"/>
                </a:solidFill>
                <a:latin typeface="Corbel"/>
              </a:rPr>
              <a:t>Нарушения гемостаза</a:t>
            </a:r>
          </a:p>
        </p:txBody>
      </p:sp>
      <p:sp>
        <p:nvSpPr>
          <p:cNvPr id="41" name="Rounded Rectangle 40"/>
          <p:cNvSpPr/>
          <p:nvPr/>
        </p:nvSpPr>
        <p:spPr>
          <a:xfrm>
            <a:off x="6415887" y="1920240"/>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p:cNvSpPr/>
          <p:nvPr/>
        </p:nvSpPr>
        <p:spPr>
          <a:xfrm>
            <a:off x="6690207" y="243596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1F2A24"/>
                </a:solidFill>
                <a:latin typeface="Corbel"/>
              </a:rPr>
              <a:t>Неврологические нарушения: парезы, параличи, задержка развития</a:t>
            </a:r>
          </a:p>
        </p:txBody>
      </p:sp>
      <p:sp>
        <p:nvSpPr>
          <p:cNvPr id="44" name="Rounded Rectangle 43"/>
          <p:cNvSpPr/>
          <p:nvPr/>
        </p:nvSpPr>
        <p:spPr>
          <a:xfrm>
            <a:off x="6415887" y="3322320"/>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Rectangle 44"/>
          <p:cNvSpPr/>
          <p:nvPr/>
        </p:nvSpPr>
        <p:spPr>
          <a:xfrm>
            <a:off x="6690207" y="383804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1F2A24"/>
                </a:solidFill>
                <a:latin typeface="Corbel"/>
              </a:rPr>
              <a:t>Инвалидизация при тяжёлых повреждениях ЦНС</a:t>
            </a:r>
          </a:p>
        </p:txBody>
      </p:sp>
      <p:sp>
        <p:nvSpPr>
          <p:cNvPr id="47" name="Rounded Rectangle 46"/>
          <p:cNvSpPr/>
          <p:nvPr/>
        </p:nvSpPr>
        <p:spPr>
          <a:xfrm>
            <a:off x="6415887" y="4724399"/>
            <a:ext cx="5135727" cy="1177747"/>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ectangle 47"/>
          <p:cNvSpPr/>
          <p:nvPr/>
        </p:nvSpPr>
        <p:spPr>
          <a:xfrm>
            <a:off x="6690207" y="5240121"/>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7147407" y="4724399"/>
            <a:ext cx="4221327" cy="1177747"/>
          </a:xfrm>
          <a:prstGeom prst="rect">
            <a:avLst/>
          </a:prstGeom>
          <a:noFill/>
        </p:spPr>
        <p:txBody>
          <a:bodyPr wrap="square" lIns="0" tIns="0" rIns="0" bIns="0" anchor="ctr"/>
          <a:lstStyle/>
          <a:p>
            <a:pPr algn="l">
              <a:lnSpc>
                <a:spcPct val="105000"/>
              </a:lnSpc>
            </a:pPr>
            <a:r>
              <a:rPr sz="2400" b="0">
                <a:solidFill>
                  <a:srgbClr val="1F2A24"/>
                </a:solidFill>
                <a:latin typeface="Corbel"/>
              </a:rPr>
              <a:t>Послеродовые осложнения у матери: кровотечения, инфекции</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TextBox 1"/>
          <p:cNvSpPr txBox="1"/>
          <p:nvPr/>
        </p:nvSpPr>
        <p:spPr>
          <a:xfrm>
            <a:off x="6522415" y="2194560"/>
            <a:ext cx="5120640" cy="5029200"/>
          </a:xfrm>
          <a:prstGeom prst="rect">
            <a:avLst/>
          </a:prstGeom>
          <a:noFill/>
        </p:spPr>
        <p:txBody>
          <a:bodyPr wrap="square" lIns="0" tIns="0" rIns="0" bIns="0" anchor="b"/>
          <a:lstStyle/>
          <a:p>
            <a:pPr algn="r">
              <a:lnSpc>
                <a:spcPct val="105000"/>
              </a:lnSpc>
            </a:pPr>
            <a:r>
              <a:rPr sz="23000" b="1">
                <a:solidFill>
                  <a:srgbClr val="D9E2D7"/>
                </a:solidFill>
                <a:latin typeface="Constantia"/>
              </a:rPr>
              <a:t>06</a:t>
            </a:r>
          </a:p>
        </p:txBody>
      </p:sp>
      <p:sp>
        <p:nvSpPr>
          <p:cNvPr id="3" name="Rectangle 2"/>
          <p:cNvSpPr/>
          <p:nvPr/>
        </p:nvSpPr>
        <p:spPr>
          <a:xfrm>
            <a:off x="640080" y="1554480"/>
            <a:ext cx="91440" cy="2103120"/>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19" y="1463040"/>
            <a:ext cx="7772400" cy="2286000"/>
          </a:xfrm>
          <a:prstGeom prst="rect">
            <a:avLst/>
          </a:prstGeom>
          <a:noFill/>
        </p:spPr>
        <p:txBody>
          <a:bodyPr wrap="square" lIns="0" tIns="0" rIns="0" bIns="0" anchor="ctr"/>
          <a:lstStyle/>
          <a:p>
            <a:pPr algn="l">
              <a:lnSpc>
                <a:spcPct val="105000"/>
              </a:lnSpc>
            </a:pPr>
            <a:r>
              <a:rPr sz="4800" b="1">
                <a:solidFill>
                  <a:srgbClr val="1F2A24"/>
                </a:solidFill>
                <a:latin typeface="Constantia"/>
              </a:rPr>
              <a:t>Профилактика</a:t>
            </a:r>
          </a:p>
        </p:txBody>
      </p:sp>
      <p:sp>
        <p:nvSpPr>
          <p:cNvPr id="5" name="TextBox 4"/>
          <p:cNvSpPr txBox="1"/>
          <p:nvPr/>
        </p:nvSpPr>
        <p:spPr>
          <a:xfrm>
            <a:off x="960119" y="3931920"/>
            <a:ext cx="6858000" cy="1097280"/>
          </a:xfrm>
          <a:prstGeom prst="rect">
            <a:avLst/>
          </a:prstGeom>
          <a:noFill/>
        </p:spPr>
        <p:txBody>
          <a:bodyPr wrap="square" lIns="0" tIns="0" rIns="0" bIns="0" anchor="t"/>
          <a:lstStyle/>
          <a:p>
            <a:pPr algn="l">
              <a:lnSpc>
                <a:spcPct val="105000"/>
              </a:lnSpc>
            </a:pPr>
            <a:r>
              <a:rPr sz="2200" b="0">
                <a:solidFill>
                  <a:srgbClr val="5F6E64"/>
                </a:solidFill>
                <a:latin typeface="Corbel"/>
              </a:rPr>
              <a:t>Меры предупреждения родового травматизма</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0080" y="457200"/>
            <a:ext cx="685800" cy="310896"/>
          </a:xfrm>
          <a:prstGeom prst="roundRect">
            <a:avLst>
              <a:gd name="adj" fmla="val 30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FFFFFF"/>
                </a:solidFill>
                <a:latin typeface="Constantia"/>
              </a:rPr>
              <a:t>15</a:t>
            </a:r>
          </a:p>
        </p:txBody>
      </p:sp>
      <p:sp>
        <p:nvSpPr>
          <p:cNvPr id="28" name="TextBox 27"/>
          <p:cNvSpPr txBox="1"/>
          <p:nvPr/>
        </p:nvSpPr>
        <p:spPr>
          <a:xfrm>
            <a:off x="640080" y="896112"/>
            <a:ext cx="10911535" cy="822960"/>
          </a:xfrm>
          <a:prstGeom prst="rect">
            <a:avLst/>
          </a:prstGeom>
          <a:noFill/>
        </p:spPr>
        <p:txBody>
          <a:bodyPr wrap="square" lIns="0" tIns="0" rIns="0" bIns="0" anchor="t"/>
          <a:lstStyle/>
          <a:p>
            <a:pPr algn="l">
              <a:lnSpc>
                <a:spcPct val="105000"/>
              </a:lnSpc>
            </a:pPr>
            <a:r>
              <a:rPr sz="3000" b="1">
                <a:solidFill>
                  <a:srgbClr val="1F2A24"/>
                </a:solidFill>
                <a:latin typeface="Constantia"/>
              </a:rPr>
              <a:t>Профилактика родовой травмы — комплексный подход</a:t>
            </a:r>
          </a:p>
        </p:txBody>
      </p:sp>
      <p:sp>
        <p:nvSpPr>
          <p:cNvPr id="29" name="Rectangle 28"/>
          <p:cNvSpPr/>
          <p:nvPr/>
        </p:nvSpPr>
        <p:spPr>
          <a:xfrm>
            <a:off x="640080" y="6254496"/>
            <a:ext cx="10911535" cy="13716"/>
          </a:xfrm>
          <a:prstGeom prst="rect">
            <a:avLst/>
          </a:prstGeom>
          <a:solidFill>
            <a:srgbClr val="5F6E64">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E64"/>
                </a:solidFill>
                <a:latin typeface="Corbel"/>
              </a:rPr>
              <a:t>Родовой травматизм в акушерстве</a:t>
            </a:r>
          </a:p>
        </p:txBody>
      </p:sp>
      <p:sp>
        <p:nvSpPr>
          <p:cNvPr id="31" name="TextBox 30"/>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5F6E64"/>
                </a:solidFill>
                <a:latin typeface="Corbel"/>
              </a:rPr>
              <a:t>15</a:t>
            </a:r>
          </a:p>
        </p:txBody>
      </p:sp>
      <p:sp>
        <p:nvSpPr>
          <p:cNvPr id="32" name="Rounded Rectangle 31"/>
          <p:cNvSpPr/>
          <p:nvPr/>
        </p:nvSpPr>
        <p:spPr>
          <a:xfrm>
            <a:off x="640080" y="1920240"/>
            <a:ext cx="5135727" cy="88331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914400" y="2288743"/>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1371600" y="1920240"/>
            <a:ext cx="4221327" cy="883310"/>
          </a:xfrm>
          <a:prstGeom prst="rect">
            <a:avLst/>
          </a:prstGeom>
          <a:noFill/>
        </p:spPr>
        <p:txBody>
          <a:bodyPr wrap="square" lIns="0" tIns="0" rIns="0" bIns="0" anchor="ctr"/>
          <a:lstStyle/>
          <a:p>
            <a:pPr algn="l">
              <a:lnSpc>
                <a:spcPct val="105000"/>
              </a:lnSpc>
            </a:pPr>
            <a:r>
              <a:rPr sz="1800" b="0">
                <a:solidFill>
                  <a:srgbClr val="1F2A24"/>
                </a:solidFill>
                <a:latin typeface="Corbel"/>
              </a:rPr>
              <a:t>Ведение беременности у женщин групп риска: юных, с инфантилизмом, сахарным диабетом</a:t>
            </a:r>
          </a:p>
        </p:txBody>
      </p:sp>
      <p:sp>
        <p:nvSpPr>
          <p:cNvPr id="35" name="Rounded Rectangle 34"/>
          <p:cNvSpPr/>
          <p:nvPr/>
        </p:nvSpPr>
        <p:spPr>
          <a:xfrm>
            <a:off x="640080" y="2971800"/>
            <a:ext cx="5135727" cy="88331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p:cNvSpPr/>
          <p:nvPr/>
        </p:nvSpPr>
        <p:spPr>
          <a:xfrm>
            <a:off x="914400" y="3340303"/>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1371600" y="2971800"/>
            <a:ext cx="4221327" cy="883310"/>
          </a:xfrm>
          <a:prstGeom prst="rect">
            <a:avLst/>
          </a:prstGeom>
          <a:noFill/>
        </p:spPr>
        <p:txBody>
          <a:bodyPr wrap="square" lIns="0" tIns="0" rIns="0" bIns="0" anchor="ctr"/>
          <a:lstStyle/>
          <a:p>
            <a:pPr algn="l">
              <a:lnSpc>
                <a:spcPct val="105000"/>
              </a:lnSpc>
            </a:pPr>
            <a:r>
              <a:rPr sz="1800" b="0">
                <a:solidFill>
                  <a:srgbClr val="1F2A24"/>
                </a:solidFill>
                <a:latin typeface="Corbel"/>
              </a:rPr>
              <a:t>Осторожное назначение антитромботических средств при беременности</a:t>
            </a:r>
          </a:p>
        </p:txBody>
      </p:sp>
      <p:sp>
        <p:nvSpPr>
          <p:cNvPr id="38" name="Rounded Rectangle 37"/>
          <p:cNvSpPr/>
          <p:nvPr/>
        </p:nvSpPr>
        <p:spPr>
          <a:xfrm>
            <a:off x="640080" y="4023360"/>
            <a:ext cx="5135727" cy="88331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914400" y="4391863"/>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1371600" y="4023360"/>
            <a:ext cx="4221327" cy="883310"/>
          </a:xfrm>
          <a:prstGeom prst="rect">
            <a:avLst/>
          </a:prstGeom>
          <a:noFill/>
        </p:spPr>
        <p:txBody>
          <a:bodyPr wrap="square" lIns="0" tIns="0" rIns="0" bIns="0" anchor="ctr"/>
          <a:lstStyle/>
          <a:p>
            <a:pPr algn="l">
              <a:lnSpc>
                <a:spcPct val="105000"/>
              </a:lnSpc>
            </a:pPr>
            <a:r>
              <a:rPr sz="1800" b="0">
                <a:solidFill>
                  <a:srgbClr val="1F2A24"/>
                </a:solidFill>
                <a:latin typeface="Corbel"/>
              </a:rPr>
              <a:t>Контроль состояния родовых путей, темпов и механики родов</a:t>
            </a:r>
          </a:p>
        </p:txBody>
      </p:sp>
      <p:sp>
        <p:nvSpPr>
          <p:cNvPr id="41" name="Rounded Rectangle 40"/>
          <p:cNvSpPr/>
          <p:nvPr/>
        </p:nvSpPr>
        <p:spPr>
          <a:xfrm>
            <a:off x="640080" y="5074920"/>
            <a:ext cx="5135727" cy="88331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p:cNvSpPr/>
          <p:nvPr/>
        </p:nvSpPr>
        <p:spPr>
          <a:xfrm>
            <a:off x="914400" y="5443423"/>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1371600" y="5074920"/>
            <a:ext cx="4221327" cy="883310"/>
          </a:xfrm>
          <a:prstGeom prst="rect">
            <a:avLst/>
          </a:prstGeom>
          <a:noFill/>
        </p:spPr>
        <p:txBody>
          <a:bodyPr wrap="square" lIns="0" tIns="0" rIns="0" bIns="0" anchor="ctr"/>
          <a:lstStyle/>
          <a:p>
            <a:pPr algn="l">
              <a:lnSpc>
                <a:spcPct val="105000"/>
              </a:lnSpc>
            </a:pPr>
            <a:r>
              <a:rPr sz="1800" b="0">
                <a:solidFill>
                  <a:srgbClr val="1F2A24"/>
                </a:solidFill>
                <a:latin typeface="Corbel"/>
              </a:rPr>
              <a:t>Повышение квалификации персонала, оказывающего акушерские пособия</a:t>
            </a:r>
          </a:p>
        </p:txBody>
      </p:sp>
      <p:sp>
        <p:nvSpPr>
          <p:cNvPr id="44" name="Rounded Rectangle 43"/>
          <p:cNvSpPr/>
          <p:nvPr/>
        </p:nvSpPr>
        <p:spPr>
          <a:xfrm>
            <a:off x="6415887" y="1920240"/>
            <a:ext cx="5135727" cy="88331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Rectangle 44"/>
          <p:cNvSpPr/>
          <p:nvPr/>
        </p:nvSpPr>
        <p:spPr>
          <a:xfrm>
            <a:off x="6690207" y="2288743"/>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7147407" y="1920240"/>
            <a:ext cx="4221327" cy="883310"/>
          </a:xfrm>
          <a:prstGeom prst="rect">
            <a:avLst/>
          </a:prstGeom>
          <a:noFill/>
        </p:spPr>
        <p:txBody>
          <a:bodyPr wrap="square" lIns="0" tIns="0" rIns="0" bIns="0" anchor="ctr"/>
          <a:lstStyle/>
          <a:p>
            <a:pPr algn="l">
              <a:lnSpc>
                <a:spcPct val="105000"/>
              </a:lnSpc>
            </a:pPr>
            <a:r>
              <a:rPr sz="1800" b="0">
                <a:solidFill>
                  <a:srgbClr val="1F2A24"/>
                </a:solidFill>
                <a:latin typeface="Corbel"/>
              </a:rPr>
              <a:t>Профилактика недоношенности и переношенности</a:t>
            </a:r>
          </a:p>
        </p:txBody>
      </p:sp>
      <p:sp>
        <p:nvSpPr>
          <p:cNvPr id="47" name="Rounded Rectangle 46"/>
          <p:cNvSpPr/>
          <p:nvPr/>
        </p:nvSpPr>
        <p:spPr>
          <a:xfrm>
            <a:off x="6415887" y="2971800"/>
            <a:ext cx="5135727" cy="88331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ectangle 47"/>
          <p:cNvSpPr/>
          <p:nvPr/>
        </p:nvSpPr>
        <p:spPr>
          <a:xfrm>
            <a:off x="6690207" y="3340303"/>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7147407" y="2971800"/>
            <a:ext cx="4221327" cy="883310"/>
          </a:xfrm>
          <a:prstGeom prst="rect">
            <a:avLst/>
          </a:prstGeom>
          <a:noFill/>
        </p:spPr>
        <p:txBody>
          <a:bodyPr wrap="square" lIns="0" tIns="0" rIns="0" bIns="0" anchor="ctr"/>
          <a:lstStyle/>
          <a:p>
            <a:pPr algn="l">
              <a:lnSpc>
                <a:spcPct val="105000"/>
              </a:lnSpc>
            </a:pPr>
            <a:r>
              <a:rPr sz="1800" b="0">
                <a:solidFill>
                  <a:srgbClr val="1F2A24"/>
                </a:solidFill>
                <a:latin typeface="Corbel"/>
              </a:rPr>
              <a:t>Корректное ведение родов при тазовых предлежаниях</a:t>
            </a:r>
          </a:p>
        </p:txBody>
      </p:sp>
      <p:sp>
        <p:nvSpPr>
          <p:cNvPr id="50" name="Rounded Rectangle 49"/>
          <p:cNvSpPr/>
          <p:nvPr/>
        </p:nvSpPr>
        <p:spPr>
          <a:xfrm>
            <a:off x="6415887" y="4023360"/>
            <a:ext cx="5135727" cy="88331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Rectangle 50"/>
          <p:cNvSpPr/>
          <p:nvPr/>
        </p:nvSpPr>
        <p:spPr>
          <a:xfrm>
            <a:off x="6690207" y="4391863"/>
            <a:ext cx="146304" cy="146304"/>
          </a:xfrm>
          <a:prstGeom prst="rect">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7147407" y="4023360"/>
            <a:ext cx="4221327" cy="883310"/>
          </a:xfrm>
          <a:prstGeom prst="rect">
            <a:avLst/>
          </a:prstGeom>
          <a:noFill/>
        </p:spPr>
        <p:txBody>
          <a:bodyPr wrap="square" lIns="0" tIns="0" rIns="0" bIns="0" anchor="ctr"/>
          <a:lstStyle/>
          <a:p>
            <a:pPr algn="l">
              <a:lnSpc>
                <a:spcPct val="105000"/>
              </a:lnSpc>
            </a:pPr>
            <a:r>
              <a:rPr sz="1800" b="0">
                <a:solidFill>
                  <a:srgbClr val="1F2A24"/>
                </a:solidFill>
                <a:latin typeface="Corbel"/>
              </a:rPr>
              <a:t>Своевременная диагностика и коррекция коагулопатий</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0080" y="457200"/>
            <a:ext cx="685800" cy="310896"/>
          </a:xfrm>
          <a:prstGeom prst="roundRect">
            <a:avLst>
              <a:gd name="adj" fmla="val 30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FFFFFF"/>
                </a:solidFill>
                <a:latin typeface="Constantia"/>
              </a:rPr>
              <a:t>16</a:t>
            </a:r>
          </a:p>
        </p:txBody>
      </p:sp>
      <p:sp>
        <p:nvSpPr>
          <p:cNvPr id="28" name="TextBox 27"/>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1F2A24"/>
                </a:solidFill>
                <a:latin typeface="Constantia"/>
              </a:rPr>
              <a:t>Ключевые цифры</a:t>
            </a:r>
          </a:p>
        </p:txBody>
      </p:sp>
      <p:sp>
        <p:nvSpPr>
          <p:cNvPr id="29" name="Rectangle 28"/>
          <p:cNvSpPr/>
          <p:nvPr/>
        </p:nvSpPr>
        <p:spPr>
          <a:xfrm>
            <a:off x="640080" y="6254496"/>
            <a:ext cx="10911535" cy="13716"/>
          </a:xfrm>
          <a:prstGeom prst="rect">
            <a:avLst/>
          </a:prstGeom>
          <a:solidFill>
            <a:srgbClr val="5F6E64">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E64"/>
                </a:solidFill>
                <a:latin typeface="Corbel"/>
              </a:rPr>
              <a:t>Родовой травматизм в акушерстве</a:t>
            </a:r>
          </a:p>
        </p:txBody>
      </p:sp>
      <p:sp>
        <p:nvSpPr>
          <p:cNvPr id="31" name="TextBox 30"/>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5F6E64"/>
                </a:solidFill>
                <a:latin typeface="Corbel"/>
              </a:rPr>
              <a:t>16</a:t>
            </a:r>
          </a:p>
        </p:txBody>
      </p:sp>
      <p:sp>
        <p:nvSpPr>
          <p:cNvPr id="32" name="Rounded Rectangle 31"/>
          <p:cNvSpPr/>
          <p:nvPr/>
        </p:nvSpPr>
        <p:spPr>
          <a:xfrm>
            <a:off x="640080" y="1920240"/>
            <a:ext cx="3423818" cy="338328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914400" y="2240280"/>
            <a:ext cx="2875178" cy="1280160"/>
          </a:xfrm>
          <a:prstGeom prst="rect">
            <a:avLst/>
          </a:prstGeom>
          <a:noFill/>
        </p:spPr>
        <p:txBody>
          <a:bodyPr wrap="square" lIns="0" tIns="0" rIns="0" bIns="0" anchor="ctr"/>
          <a:lstStyle/>
          <a:p>
            <a:pPr algn="l">
              <a:lnSpc>
                <a:spcPct val="105000"/>
              </a:lnSpc>
            </a:pPr>
            <a:r>
              <a:rPr sz="7200" b="1">
                <a:solidFill>
                  <a:srgbClr val="4F7F5A"/>
                </a:solidFill>
                <a:latin typeface="Constantia"/>
              </a:rPr>
              <a:t>2,2–7%</a:t>
            </a:r>
          </a:p>
        </p:txBody>
      </p:sp>
      <p:sp>
        <p:nvSpPr>
          <p:cNvPr id="34" name="Rectangle 33"/>
          <p:cNvSpPr/>
          <p:nvPr/>
        </p:nvSpPr>
        <p:spPr>
          <a:xfrm>
            <a:off x="914400" y="3657600"/>
            <a:ext cx="457200" cy="45720"/>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914400" y="3840480"/>
            <a:ext cx="2875178" cy="960120"/>
          </a:xfrm>
          <a:prstGeom prst="rect">
            <a:avLst/>
          </a:prstGeom>
          <a:noFill/>
        </p:spPr>
        <p:txBody>
          <a:bodyPr wrap="square" lIns="0" tIns="0" rIns="0" bIns="0" anchor="t"/>
          <a:lstStyle/>
          <a:p>
            <a:pPr algn="l">
              <a:lnSpc>
                <a:spcPct val="105000"/>
              </a:lnSpc>
            </a:pPr>
            <a:r>
              <a:rPr sz="2000" b="0">
                <a:solidFill>
                  <a:srgbClr val="1F2A24"/>
                </a:solidFill>
                <a:latin typeface="Corbel"/>
              </a:rPr>
              <a:t>новорождённых получают родовую травму</a:t>
            </a:r>
          </a:p>
        </p:txBody>
      </p:sp>
      <p:sp>
        <p:nvSpPr>
          <p:cNvPr id="36" name="TextBox 35"/>
          <p:cNvSpPr txBox="1"/>
          <p:nvPr/>
        </p:nvSpPr>
        <p:spPr>
          <a:xfrm>
            <a:off x="914400" y="4892040"/>
            <a:ext cx="2875178" cy="320040"/>
          </a:xfrm>
          <a:prstGeom prst="rect">
            <a:avLst/>
          </a:prstGeom>
          <a:noFill/>
        </p:spPr>
        <p:txBody>
          <a:bodyPr wrap="square" lIns="0" tIns="0" rIns="0" bIns="0" anchor="t"/>
          <a:lstStyle/>
          <a:p>
            <a:pPr algn="l">
              <a:lnSpc>
                <a:spcPct val="105000"/>
              </a:lnSpc>
            </a:pPr>
            <a:r>
              <a:rPr sz="1100" b="0">
                <a:solidFill>
                  <a:srgbClr val="5F6E64"/>
                </a:solidFill>
                <a:latin typeface="Corbel"/>
              </a:rPr>
              <a:t>Источник: Акушерство и гинекология, 2007</a:t>
            </a:r>
          </a:p>
        </p:txBody>
      </p:sp>
      <p:sp>
        <p:nvSpPr>
          <p:cNvPr id="37" name="Rounded Rectangle 36"/>
          <p:cNvSpPr/>
          <p:nvPr/>
        </p:nvSpPr>
        <p:spPr>
          <a:xfrm>
            <a:off x="4383938" y="1920240"/>
            <a:ext cx="3423818" cy="338328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4658258" y="2240280"/>
            <a:ext cx="2875178" cy="1280160"/>
          </a:xfrm>
          <a:prstGeom prst="rect">
            <a:avLst/>
          </a:prstGeom>
          <a:noFill/>
        </p:spPr>
        <p:txBody>
          <a:bodyPr wrap="square" lIns="0" tIns="0" rIns="0" bIns="0" anchor="ctr"/>
          <a:lstStyle/>
          <a:p>
            <a:pPr algn="l">
              <a:lnSpc>
                <a:spcPct val="105000"/>
              </a:lnSpc>
            </a:pPr>
            <a:r>
              <a:rPr sz="7200" b="1">
                <a:solidFill>
                  <a:srgbClr val="4F7F5A"/>
                </a:solidFill>
                <a:latin typeface="Constantia"/>
              </a:rPr>
              <a:t>84%</a:t>
            </a:r>
          </a:p>
        </p:txBody>
      </p:sp>
      <p:sp>
        <p:nvSpPr>
          <p:cNvPr id="39" name="Rectangle 38"/>
          <p:cNvSpPr/>
          <p:nvPr/>
        </p:nvSpPr>
        <p:spPr>
          <a:xfrm>
            <a:off x="4658258" y="3657600"/>
            <a:ext cx="457200" cy="45720"/>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4658258" y="3840480"/>
            <a:ext cx="2875178" cy="960120"/>
          </a:xfrm>
          <a:prstGeom prst="rect">
            <a:avLst/>
          </a:prstGeom>
          <a:noFill/>
        </p:spPr>
        <p:txBody>
          <a:bodyPr wrap="square" lIns="0" tIns="0" rIns="0" bIns="0" anchor="t"/>
          <a:lstStyle/>
          <a:p>
            <a:pPr algn="l">
              <a:lnSpc>
                <a:spcPct val="105000"/>
              </a:lnSpc>
            </a:pPr>
            <a:r>
              <a:rPr sz="2000" b="0">
                <a:solidFill>
                  <a:srgbClr val="1F2A24"/>
                </a:solidFill>
                <a:latin typeface="Corbel"/>
              </a:rPr>
              <a:t>случаев родовых травм составляет кефалогематома</a:t>
            </a:r>
          </a:p>
        </p:txBody>
      </p:sp>
      <p:sp>
        <p:nvSpPr>
          <p:cNvPr id="41" name="TextBox 40"/>
          <p:cNvSpPr txBox="1"/>
          <p:nvPr/>
        </p:nvSpPr>
        <p:spPr>
          <a:xfrm>
            <a:off x="4658258" y="4892040"/>
            <a:ext cx="2875178" cy="320040"/>
          </a:xfrm>
          <a:prstGeom prst="rect">
            <a:avLst/>
          </a:prstGeom>
          <a:noFill/>
        </p:spPr>
        <p:txBody>
          <a:bodyPr wrap="square" lIns="0" tIns="0" rIns="0" bIns="0" anchor="t"/>
          <a:lstStyle/>
          <a:p>
            <a:pPr algn="l">
              <a:lnSpc>
                <a:spcPct val="105000"/>
              </a:lnSpc>
            </a:pPr>
            <a:r>
              <a:rPr sz="1100" b="0">
                <a:solidFill>
                  <a:srgbClr val="5F6E64"/>
                </a:solidFill>
                <a:latin typeface="Corbel"/>
              </a:rPr>
              <a:t>Источник: Гомельский ГМУ, 2020</a:t>
            </a:r>
          </a:p>
        </p:txBody>
      </p:sp>
      <p:sp>
        <p:nvSpPr>
          <p:cNvPr id="42" name="Rounded Rectangle 41"/>
          <p:cNvSpPr/>
          <p:nvPr/>
        </p:nvSpPr>
        <p:spPr>
          <a:xfrm>
            <a:off x="8127796" y="1920240"/>
            <a:ext cx="3423818" cy="338328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8402116" y="2240280"/>
            <a:ext cx="2875178" cy="1280160"/>
          </a:xfrm>
          <a:prstGeom prst="rect">
            <a:avLst/>
          </a:prstGeom>
          <a:noFill/>
        </p:spPr>
        <p:txBody>
          <a:bodyPr wrap="square" lIns="0" tIns="0" rIns="0" bIns="0" anchor="ctr"/>
          <a:lstStyle/>
          <a:p>
            <a:pPr algn="l">
              <a:lnSpc>
                <a:spcPct val="105000"/>
              </a:lnSpc>
            </a:pPr>
            <a:r>
              <a:rPr sz="7200" b="1">
                <a:solidFill>
                  <a:srgbClr val="4F7F5A"/>
                </a:solidFill>
                <a:latin typeface="Constantia"/>
              </a:rPr>
              <a:t>31,9%</a:t>
            </a:r>
          </a:p>
        </p:txBody>
      </p:sp>
      <p:sp>
        <p:nvSpPr>
          <p:cNvPr id="44" name="Rectangle 43"/>
          <p:cNvSpPr/>
          <p:nvPr/>
        </p:nvSpPr>
        <p:spPr>
          <a:xfrm>
            <a:off x="8402116" y="3657600"/>
            <a:ext cx="457200" cy="45720"/>
          </a:xfrm>
          <a:prstGeom prst="rect">
            <a:avLst/>
          </a:prstGeom>
          <a:solidFill>
            <a:srgbClr val="D98E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8402116" y="3840480"/>
            <a:ext cx="2875178" cy="960120"/>
          </a:xfrm>
          <a:prstGeom prst="rect">
            <a:avLst/>
          </a:prstGeom>
          <a:noFill/>
        </p:spPr>
        <p:txBody>
          <a:bodyPr wrap="square" lIns="0" tIns="0" rIns="0" bIns="0" anchor="t"/>
          <a:lstStyle/>
          <a:p>
            <a:pPr algn="l">
              <a:lnSpc>
                <a:spcPct val="105000"/>
              </a:lnSpc>
            </a:pPr>
            <a:r>
              <a:rPr sz="2000" b="0">
                <a:solidFill>
                  <a:srgbClr val="1F2A24"/>
                </a:solidFill>
                <a:latin typeface="Corbel"/>
              </a:rPr>
              <a:t>частота кесарева сечения в России в 2023 году</a:t>
            </a:r>
          </a:p>
        </p:txBody>
      </p:sp>
      <p:sp>
        <p:nvSpPr>
          <p:cNvPr id="46" name="TextBox 45"/>
          <p:cNvSpPr txBox="1"/>
          <p:nvPr/>
        </p:nvSpPr>
        <p:spPr>
          <a:xfrm>
            <a:off x="8402116" y="4892040"/>
            <a:ext cx="2875178" cy="320040"/>
          </a:xfrm>
          <a:prstGeom prst="rect">
            <a:avLst/>
          </a:prstGeom>
          <a:noFill/>
        </p:spPr>
        <p:txBody>
          <a:bodyPr wrap="square" lIns="0" tIns="0" rIns="0" bIns="0" anchor="t"/>
          <a:lstStyle/>
          <a:p>
            <a:pPr algn="l">
              <a:lnSpc>
                <a:spcPct val="105000"/>
              </a:lnSpc>
            </a:pPr>
            <a:r>
              <a:rPr sz="1100" b="0">
                <a:solidFill>
                  <a:srgbClr val="5F6E64"/>
                </a:solidFill>
                <a:latin typeface="Corbel"/>
              </a:rPr>
              <a:t>Источник: Journal of Experimental and Clinical Surgery, 2025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0080" y="457200"/>
            <a:ext cx="685800" cy="310896"/>
          </a:xfrm>
          <a:prstGeom prst="roundRect">
            <a:avLst>
              <a:gd name="adj" fmla="val 30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FFFFFF"/>
                </a:solidFill>
                <a:latin typeface="Constantia"/>
              </a:rPr>
              <a:t>17</a:t>
            </a:r>
          </a:p>
        </p:txBody>
      </p:sp>
      <p:sp>
        <p:nvSpPr>
          <p:cNvPr id="28" name="TextBox 27"/>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1F2A24"/>
                </a:solidFill>
                <a:latin typeface="Constantia"/>
              </a:rPr>
              <a:t>Ключевые выводы</a:t>
            </a:r>
          </a:p>
        </p:txBody>
      </p:sp>
      <p:sp>
        <p:nvSpPr>
          <p:cNvPr id="29" name="Rectangle 28"/>
          <p:cNvSpPr/>
          <p:nvPr/>
        </p:nvSpPr>
        <p:spPr>
          <a:xfrm>
            <a:off x="640080" y="6254496"/>
            <a:ext cx="10911535" cy="13716"/>
          </a:xfrm>
          <a:prstGeom prst="rect">
            <a:avLst/>
          </a:prstGeom>
          <a:solidFill>
            <a:srgbClr val="5F6E64">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E64"/>
                </a:solidFill>
                <a:latin typeface="Corbel"/>
              </a:rPr>
              <a:t>Родовой травматизм в акушерстве</a:t>
            </a:r>
          </a:p>
        </p:txBody>
      </p:sp>
      <p:sp>
        <p:nvSpPr>
          <p:cNvPr id="31" name="TextBox 30"/>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5F6E64"/>
                </a:solidFill>
                <a:latin typeface="Corbel"/>
              </a:rPr>
              <a:t>17</a:t>
            </a:r>
          </a:p>
        </p:txBody>
      </p:sp>
      <p:sp>
        <p:nvSpPr>
          <p:cNvPr id="32" name="TextBox 31"/>
          <p:cNvSpPr txBox="1"/>
          <p:nvPr/>
        </p:nvSpPr>
        <p:spPr>
          <a:xfrm>
            <a:off x="640080" y="1874519"/>
            <a:ext cx="1005840" cy="668426"/>
          </a:xfrm>
          <a:prstGeom prst="rect">
            <a:avLst/>
          </a:prstGeom>
          <a:noFill/>
        </p:spPr>
        <p:txBody>
          <a:bodyPr wrap="square" lIns="0" tIns="0" rIns="0" bIns="0" anchor="ctr"/>
          <a:lstStyle/>
          <a:p>
            <a:pPr algn="l">
              <a:lnSpc>
                <a:spcPct val="105000"/>
              </a:lnSpc>
            </a:pPr>
            <a:r>
              <a:rPr sz="3600" b="1">
                <a:solidFill>
                  <a:srgbClr val="4F7F5A"/>
                </a:solidFill>
                <a:latin typeface="Constantia"/>
              </a:rPr>
              <a:t>01</a:t>
            </a:r>
          </a:p>
        </p:txBody>
      </p:sp>
      <p:sp>
        <p:nvSpPr>
          <p:cNvPr id="33" name="TextBox 32"/>
          <p:cNvSpPr txBox="1"/>
          <p:nvPr/>
        </p:nvSpPr>
        <p:spPr>
          <a:xfrm>
            <a:off x="1920239" y="1874519"/>
            <a:ext cx="9631375" cy="668426"/>
          </a:xfrm>
          <a:prstGeom prst="rect">
            <a:avLst/>
          </a:prstGeom>
          <a:noFill/>
        </p:spPr>
        <p:txBody>
          <a:bodyPr wrap="square" lIns="0" tIns="0" rIns="0" bIns="0" anchor="ctr"/>
          <a:lstStyle/>
          <a:p>
            <a:pPr algn="l">
              <a:lnSpc>
                <a:spcPct val="105000"/>
              </a:lnSpc>
            </a:pPr>
            <a:r>
              <a:rPr sz="2000" b="0">
                <a:solidFill>
                  <a:srgbClr val="1F2A24"/>
                </a:solidFill>
                <a:latin typeface="Corbel"/>
              </a:rPr>
              <a:t>Родовой травматизм остаётся актуальной проблемой современного акушерства</a:t>
            </a:r>
          </a:p>
        </p:txBody>
      </p:sp>
      <p:sp>
        <p:nvSpPr>
          <p:cNvPr id="34" name="Rectangle 33"/>
          <p:cNvSpPr/>
          <p:nvPr/>
        </p:nvSpPr>
        <p:spPr>
          <a:xfrm>
            <a:off x="1920239" y="2597993"/>
            <a:ext cx="9631375" cy="13716"/>
          </a:xfrm>
          <a:prstGeom prst="rect">
            <a:avLst/>
          </a:prstGeom>
          <a:solidFill>
            <a:srgbClr val="5F6E64">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40080" y="2660903"/>
            <a:ext cx="1005840" cy="668426"/>
          </a:xfrm>
          <a:prstGeom prst="rect">
            <a:avLst/>
          </a:prstGeom>
          <a:noFill/>
        </p:spPr>
        <p:txBody>
          <a:bodyPr wrap="square" lIns="0" tIns="0" rIns="0" bIns="0" anchor="ctr"/>
          <a:lstStyle/>
          <a:p>
            <a:pPr algn="l">
              <a:lnSpc>
                <a:spcPct val="105000"/>
              </a:lnSpc>
            </a:pPr>
            <a:r>
              <a:rPr sz="3600" b="1">
                <a:solidFill>
                  <a:srgbClr val="4F7F5A"/>
                </a:solidFill>
                <a:latin typeface="Constantia"/>
              </a:rPr>
              <a:t>02</a:t>
            </a:r>
          </a:p>
        </p:txBody>
      </p:sp>
      <p:sp>
        <p:nvSpPr>
          <p:cNvPr id="36" name="TextBox 35"/>
          <p:cNvSpPr txBox="1"/>
          <p:nvPr/>
        </p:nvSpPr>
        <p:spPr>
          <a:xfrm>
            <a:off x="1920239" y="2660903"/>
            <a:ext cx="9631375" cy="668426"/>
          </a:xfrm>
          <a:prstGeom prst="rect">
            <a:avLst/>
          </a:prstGeom>
          <a:noFill/>
        </p:spPr>
        <p:txBody>
          <a:bodyPr wrap="square" lIns="0" tIns="0" rIns="0" bIns="0" anchor="ctr"/>
          <a:lstStyle/>
          <a:p>
            <a:pPr algn="l">
              <a:lnSpc>
                <a:spcPct val="105000"/>
              </a:lnSpc>
            </a:pPr>
            <a:r>
              <a:rPr sz="2000" b="0">
                <a:solidFill>
                  <a:srgbClr val="1F2A24"/>
                </a:solidFill>
                <a:latin typeface="Corbel"/>
              </a:rPr>
              <a:t>В основе патогенеза — несоответствие размеров плода и родовых путей, усугубляемое гипоксией</a:t>
            </a:r>
          </a:p>
        </p:txBody>
      </p:sp>
      <p:sp>
        <p:nvSpPr>
          <p:cNvPr id="37" name="Rectangle 36"/>
          <p:cNvSpPr/>
          <p:nvPr/>
        </p:nvSpPr>
        <p:spPr>
          <a:xfrm>
            <a:off x="1920239" y="3384377"/>
            <a:ext cx="9631375" cy="13716"/>
          </a:xfrm>
          <a:prstGeom prst="rect">
            <a:avLst/>
          </a:prstGeom>
          <a:solidFill>
            <a:srgbClr val="5F6E64">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40080" y="3447287"/>
            <a:ext cx="1005840" cy="668426"/>
          </a:xfrm>
          <a:prstGeom prst="rect">
            <a:avLst/>
          </a:prstGeom>
          <a:noFill/>
        </p:spPr>
        <p:txBody>
          <a:bodyPr wrap="square" lIns="0" tIns="0" rIns="0" bIns="0" anchor="ctr"/>
          <a:lstStyle/>
          <a:p>
            <a:pPr algn="l">
              <a:lnSpc>
                <a:spcPct val="105000"/>
              </a:lnSpc>
            </a:pPr>
            <a:r>
              <a:rPr sz="3600" b="1">
                <a:solidFill>
                  <a:srgbClr val="4F7F5A"/>
                </a:solidFill>
                <a:latin typeface="Constantia"/>
              </a:rPr>
              <a:t>03</a:t>
            </a:r>
          </a:p>
        </p:txBody>
      </p:sp>
      <p:sp>
        <p:nvSpPr>
          <p:cNvPr id="39" name="TextBox 38"/>
          <p:cNvSpPr txBox="1"/>
          <p:nvPr/>
        </p:nvSpPr>
        <p:spPr>
          <a:xfrm>
            <a:off x="1920239" y="3447287"/>
            <a:ext cx="9631375" cy="668426"/>
          </a:xfrm>
          <a:prstGeom prst="rect">
            <a:avLst/>
          </a:prstGeom>
          <a:noFill/>
        </p:spPr>
        <p:txBody>
          <a:bodyPr wrap="square" lIns="0" tIns="0" rIns="0" bIns="0" anchor="ctr"/>
          <a:lstStyle/>
          <a:p>
            <a:pPr algn="l">
              <a:lnSpc>
                <a:spcPct val="105000"/>
              </a:lnSpc>
            </a:pPr>
            <a:r>
              <a:rPr sz="2000" b="0">
                <a:solidFill>
                  <a:srgbClr val="1F2A24"/>
                </a:solidFill>
                <a:latin typeface="Corbel"/>
              </a:rPr>
              <a:t>Диагностика включает клинический осмотр, нейросонографию, рентгенографию и лабораторный контроль</a:t>
            </a:r>
          </a:p>
        </p:txBody>
      </p:sp>
      <p:sp>
        <p:nvSpPr>
          <p:cNvPr id="40" name="Rectangle 39"/>
          <p:cNvSpPr/>
          <p:nvPr/>
        </p:nvSpPr>
        <p:spPr>
          <a:xfrm>
            <a:off x="1920239" y="4170761"/>
            <a:ext cx="9631375" cy="13716"/>
          </a:xfrm>
          <a:prstGeom prst="rect">
            <a:avLst/>
          </a:prstGeom>
          <a:solidFill>
            <a:srgbClr val="5F6E64">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40080" y="4233672"/>
            <a:ext cx="1005840" cy="668426"/>
          </a:xfrm>
          <a:prstGeom prst="rect">
            <a:avLst/>
          </a:prstGeom>
          <a:noFill/>
        </p:spPr>
        <p:txBody>
          <a:bodyPr wrap="square" lIns="0" tIns="0" rIns="0" bIns="0" anchor="ctr"/>
          <a:lstStyle/>
          <a:p>
            <a:pPr algn="l">
              <a:lnSpc>
                <a:spcPct val="105000"/>
              </a:lnSpc>
            </a:pPr>
            <a:r>
              <a:rPr sz="3600" b="1">
                <a:solidFill>
                  <a:srgbClr val="4F7F5A"/>
                </a:solidFill>
                <a:latin typeface="Constantia"/>
              </a:rPr>
              <a:t>04</a:t>
            </a:r>
          </a:p>
        </p:txBody>
      </p:sp>
      <p:sp>
        <p:nvSpPr>
          <p:cNvPr id="42" name="TextBox 41"/>
          <p:cNvSpPr txBox="1"/>
          <p:nvPr/>
        </p:nvSpPr>
        <p:spPr>
          <a:xfrm>
            <a:off x="1920239" y="4233672"/>
            <a:ext cx="9631375" cy="668426"/>
          </a:xfrm>
          <a:prstGeom prst="rect">
            <a:avLst/>
          </a:prstGeom>
          <a:noFill/>
        </p:spPr>
        <p:txBody>
          <a:bodyPr wrap="square" lIns="0" tIns="0" rIns="0" bIns="0" anchor="ctr"/>
          <a:lstStyle/>
          <a:p>
            <a:pPr algn="l">
              <a:lnSpc>
                <a:spcPct val="105000"/>
              </a:lnSpc>
            </a:pPr>
            <a:r>
              <a:rPr sz="2000" b="0">
                <a:solidFill>
                  <a:srgbClr val="1F2A24"/>
                </a:solidFill>
                <a:latin typeface="Corbel"/>
              </a:rPr>
              <a:t>Профилактика требует комплексного подхода и высокой квалификации персонала</a:t>
            </a:r>
          </a:p>
        </p:txBody>
      </p:sp>
      <p:sp>
        <p:nvSpPr>
          <p:cNvPr id="43" name="Rectangle 42"/>
          <p:cNvSpPr/>
          <p:nvPr/>
        </p:nvSpPr>
        <p:spPr>
          <a:xfrm>
            <a:off x="1920239" y="4957145"/>
            <a:ext cx="9631375" cy="13716"/>
          </a:xfrm>
          <a:prstGeom prst="rect">
            <a:avLst/>
          </a:prstGeom>
          <a:solidFill>
            <a:srgbClr val="5F6E64">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640080" y="5020056"/>
            <a:ext cx="1005840" cy="668426"/>
          </a:xfrm>
          <a:prstGeom prst="rect">
            <a:avLst/>
          </a:prstGeom>
          <a:noFill/>
        </p:spPr>
        <p:txBody>
          <a:bodyPr wrap="square" lIns="0" tIns="0" rIns="0" bIns="0" anchor="ctr"/>
          <a:lstStyle/>
          <a:p>
            <a:pPr algn="l">
              <a:lnSpc>
                <a:spcPct val="105000"/>
              </a:lnSpc>
            </a:pPr>
            <a:r>
              <a:rPr sz="3600" b="1">
                <a:solidFill>
                  <a:srgbClr val="4F7F5A"/>
                </a:solidFill>
                <a:latin typeface="Constantia"/>
              </a:rPr>
              <a:t>05</a:t>
            </a:r>
          </a:p>
        </p:txBody>
      </p:sp>
      <p:sp>
        <p:nvSpPr>
          <p:cNvPr id="45" name="TextBox 44"/>
          <p:cNvSpPr txBox="1"/>
          <p:nvPr/>
        </p:nvSpPr>
        <p:spPr>
          <a:xfrm>
            <a:off x="1920239" y="5020056"/>
            <a:ext cx="9631375" cy="668426"/>
          </a:xfrm>
          <a:prstGeom prst="rect">
            <a:avLst/>
          </a:prstGeom>
          <a:noFill/>
        </p:spPr>
        <p:txBody>
          <a:bodyPr wrap="square" lIns="0" tIns="0" rIns="0" bIns="0" anchor="ctr"/>
          <a:lstStyle/>
          <a:p>
            <a:pPr algn="l">
              <a:lnSpc>
                <a:spcPct val="105000"/>
              </a:lnSpc>
            </a:pPr>
            <a:r>
              <a:rPr sz="2000" b="0">
                <a:solidFill>
                  <a:srgbClr val="1F2A24"/>
                </a:solidFill>
                <a:latin typeface="Corbel"/>
              </a:rPr>
              <a:t>Прогноз при своевременной диагностике и адекватном лечении чаще благоприятный</a:t>
            </a:r>
          </a:p>
        </p:txBody>
      </p:sp>
      <p:sp>
        <p:nvSpPr>
          <p:cNvPr id="46" name="TextBox 45"/>
          <p:cNvSpPr txBox="1"/>
          <p:nvPr/>
        </p:nvSpPr>
        <p:spPr>
          <a:xfrm>
            <a:off x="640080" y="5897880"/>
            <a:ext cx="10911535" cy="457200"/>
          </a:xfrm>
          <a:prstGeom prst="rect">
            <a:avLst/>
          </a:prstGeom>
          <a:noFill/>
        </p:spPr>
        <p:txBody>
          <a:bodyPr wrap="square" lIns="0" tIns="0" rIns="0" bIns="0" anchor="t"/>
          <a:lstStyle/>
          <a:p>
            <a:pPr algn="l">
              <a:lnSpc>
                <a:spcPct val="105000"/>
              </a:lnSpc>
            </a:pPr>
            <a:r>
              <a:rPr sz="2000" b="1">
                <a:solidFill>
                  <a:srgbClr val="D98E04"/>
                </a:solidFill>
                <a:latin typeface="Corbel"/>
              </a:rPr>
              <a:t>Благодарю за внимание!</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F5EF"/>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F7F5A">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0080" y="457200"/>
            <a:ext cx="685800" cy="310896"/>
          </a:xfrm>
          <a:prstGeom prst="roundRect">
            <a:avLst>
              <a:gd name="adj" fmla="val 30000"/>
            </a:avLst>
          </a:prstGeom>
          <a:solidFill>
            <a:srgbClr val="4F7F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0080" y="457200"/>
            <a:ext cx="685800" cy="310896"/>
          </a:xfrm>
          <a:prstGeom prst="rect">
            <a:avLst/>
          </a:prstGeom>
          <a:noFill/>
        </p:spPr>
        <p:txBody>
          <a:bodyPr wrap="square" lIns="0" tIns="0" rIns="0" bIns="0" anchor="ctr"/>
          <a:lstStyle/>
          <a:p>
            <a:pPr algn="ctr">
              <a:lnSpc>
                <a:spcPct val="105000"/>
              </a:lnSpc>
            </a:pPr>
            <a:r>
              <a:rPr sz="1300" b="1">
                <a:solidFill>
                  <a:srgbClr val="FFFFFF"/>
                </a:solidFill>
                <a:latin typeface="Constantia"/>
              </a:rPr>
              <a:t>18</a:t>
            </a:r>
          </a:p>
        </p:txBody>
      </p:sp>
      <p:sp>
        <p:nvSpPr>
          <p:cNvPr id="28" name="TextBox 27"/>
          <p:cNvSpPr txBox="1"/>
          <p:nvPr/>
        </p:nvSpPr>
        <p:spPr>
          <a:xfrm>
            <a:off x="640080" y="896112"/>
            <a:ext cx="10911535" cy="822960"/>
          </a:xfrm>
          <a:prstGeom prst="rect">
            <a:avLst/>
          </a:prstGeom>
          <a:noFill/>
        </p:spPr>
        <p:txBody>
          <a:bodyPr wrap="square" lIns="0" tIns="0" rIns="0" bIns="0" anchor="t"/>
          <a:lstStyle/>
          <a:p>
            <a:pPr algn="l">
              <a:lnSpc>
                <a:spcPct val="105000"/>
              </a:lnSpc>
            </a:pPr>
            <a:r>
              <a:rPr sz="3400" b="1">
                <a:solidFill>
                  <a:srgbClr val="1F2A24"/>
                </a:solidFill>
                <a:latin typeface="Constantia"/>
              </a:rPr>
              <a:t>Источники</a:t>
            </a:r>
          </a:p>
        </p:txBody>
      </p:sp>
      <p:sp>
        <p:nvSpPr>
          <p:cNvPr id="29" name="Rectangle 28"/>
          <p:cNvSpPr/>
          <p:nvPr/>
        </p:nvSpPr>
        <p:spPr>
          <a:xfrm>
            <a:off x="640080" y="6254496"/>
            <a:ext cx="10911535" cy="13716"/>
          </a:xfrm>
          <a:prstGeom prst="rect">
            <a:avLst/>
          </a:prstGeom>
          <a:solidFill>
            <a:srgbClr val="5F6E64">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E64"/>
                </a:solidFill>
                <a:latin typeface="Corbel"/>
              </a:rPr>
              <a:t>Родовой травматизм в акушерстве</a:t>
            </a:r>
          </a:p>
        </p:txBody>
      </p:sp>
      <p:sp>
        <p:nvSpPr>
          <p:cNvPr id="31" name="TextBox 30"/>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5F6E64"/>
                </a:solidFill>
                <a:latin typeface="Corbel"/>
              </a:rPr>
              <a:t>18</a:t>
            </a:r>
          </a:p>
        </p:txBody>
      </p:sp>
      <p:sp>
        <p:nvSpPr>
          <p:cNvPr id="32" name="TextBox 31"/>
          <p:cNvSpPr txBox="1"/>
          <p:nvPr/>
        </p:nvSpPr>
        <p:spPr>
          <a:xfrm>
            <a:off x="640080" y="1828800"/>
            <a:ext cx="365760" cy="864108"/>
          </a:xfrm>
          <a:prstGeom prst="rect">
            <a:avLst/>
          </a:prstGeom>
          <a:noFill/>
        </p:spPr>
        <p:txBody>
          <a:bodyPr wrap="square" lIns="0" tIns="0" rIns="0" bIns="0" anchor="t"/>
          <a:lstStyle/>
          <a:p>
            <a:pPr algn="l">
              <a:lnSpc>
                <a:spcPct val="105000"/>
              </a:lnSpc>
            </a:pPr>
            <a:r>
              <a:rPr sz="1500" b="1">
                <a:solidFill>
                  <a:srgbClr val="4F7F5A"/>
                </a:solidFill>
                <a:latin typeface="Constantia"/>
              </a:rPr>
              <a:t>1</a:t>
            </a:r>
          </a:p>
        </p:txBody>
      </p:sp>
      <p:sp>
        <p:nvSpPr>
          <p:cNvPr id="33" name="TextBox 32"/>
          <p:cNvSpPr txBox="1"/>
          <p:nvPr/>
        </p:nvSpPr>
        <p:spPr>
          <a:xfrm>
            <a:off x="1051560" y="1828800"/>
            <a:ext cx="4769967" cy="912114"/>
          </a:xfrm>
          <a:prstGeom prst="rect">
            <a:avLst/>
          </a:prstGeom>
          <a:noFill/>
        </p:spPr>
        <p:txBody>
          <a:bodyPr wrap="square" lIns="0" tIns="0" rIns="0" bIns="0" anchor="t"/>
          <a:lstStyle/>
          <a:p>
            <a:pPr algn="l">
              <a:lnSpc>
                <a:spcPct val="105000"/>
              </a:lnSpc>
            </a:pPr>
            <a:r>
              <a:rPr sz="1500" b="0">
                <a:solidFill>
                  <a:srgbClr val="5F6E64"/>
                </a:solidFill>
                <a:latin typeface="Corbel"/>
              </a:rPr>
              <a:t>Минздрав России. Клинические рекомендации «Кефалгематома при родовой травме». 2025. diseases.medelement.com</a:t>
            </a:r>
          </a:p>
        </p:txBody>
      </p:sp>
      <p:sp>
        <p:nvSpPr>
          <p:cNvPr id="34" name="TextBox 33"/>
          <p:cNvSpPr txBox="1"/>
          <p:nvPr/>
        </p:nvSpPr>
        <p:spPr>
          <a:xfrm>
            <a:off x="640080" y="2788920"/>
            <a:ext cx="365760" cy="864108"/>
          </a:xfrm>
          <a:prstGeom prst="rect">
            <a:avLst/>
          </a:prstGeom>
          <a:noFill/>
        </p:spPr>
        <p:txBody>
          <a:bodyPr wrap="square" lIns="0" tIns="0" rIns="0" bIns="0" anchor="t"/>
          <a:lstStyle/>
          <a:p>
            <a:pPr algn="l">
              <a:lnSpc>
                <a:spcPct val="105000"/>
              </a:lnSpc>
            </a:pPr>
            <a:r>
              <a:rPr sz="1500" b="1">
                <a:solidFill>
                  <a:srgbClr val="4F7F5A"/>
                </a:solidFill>
                <a:latin typeface="Constantia"/>
              </a:rPr>
              <a:t>2</a:t>
            </a:r>
          </a:p>
        </p:txBody>
      </p:sp>
      <p:sp>
        <p:nvSpPr>
          <p:cNvPr id="35" name="TextBox 34"/>
          <p:cNvSpPr txBox="1"/>
          <p:nvPr/>
        </p:nvSpPr>
        <p:spPr>
          <a:xfrm>
            <a:off x="1051560" y="2788920"/>
            <a:ext cx="4769967" cy="912114"/>
          </a:xfrm>
          <a:prstGeom prst="rect">
            <a:avLst/>
          </a:prstGeom>
          <a:noFill/>
        </p:spPr>
        <p:txBody>
          <a:bodyPr wrap="square" lIns="0" tIns="0" rIns="0" bIns="0" anchor="t"/>
          <a:lstStyle/>
          <a:p>
            <a:pPr algn="l">
              <a:lnSpc>
                <a:spcPct val="105000"/>
              </a:lnSpc>
            </a:pPr>
            <a:r>
              <a:rPr sz="1500" b="0">
                <a:solidFill>
                  <a:srgbClr val="5F6E64"/>
                </a:solidFill>
                <a:latin typeface="Corbel"/>
              </a:rPr>
              <a:t>Минздрав России. Клинические рекомендации «Разрывы промежности при родоразрешении и другие акушерские травмы». 2023. xn--e1afbfcbcrljir.xn--p1ai</a:t>
            </a:r>
          </a:p>
        </p:txBody>
      </p:sp>
      <p:sp>
        <p:nvSpPr>
          <p:cNvPr id="36" name="TextBox 35"/>
          <p:cNvSpPr txBox="1"/>
          <p:nvPr/>
        </p:nvSpPr>
        <p:spPr>
          <a:xfrm>
            <a:off x="640080" y="3749039"/>
            <a:ext cx="365760" cy="864108"/>
          </a:xfrm>
          <a:prstGeom prst="rect">
            <a:avLst/>
          </a:prstGeom>
          <a:noFill/>
        </p:spPr>
        <p:txBody>
          <a:bodyPr wrap="square" lIns="0" tIns="0" rIns="0" bIns="0" anchor="t"/>
          <a:lstStyle/>
          <a:p>
            <a:pPr algn="l">
              <a:lnSpc>
                <a:spcPct val="105000"/>
              </a:lnSpc>
            </a:pPr>
            <a:r>
              <a:rPr sz="1500" b="1">
                <a:solidFill>
                  <a:srgbClr val="4F7F5A"/>
                </a:solidFill>
                <a:latin typeface="Constantia"/>
              </a:rPr>
              <a:t>3</a:t>
            </a:r>
          </a:p>
        </p:txBody>
      </p:sp>
      <p:sp>
        <p:nvSpPr>
          <p:cNvPr id="37" name="TextBox 36"/>
          <p:cNvSpPr txBox="1"/>
          <p:nvPr/>
        </p:nvSpPr>
        <p:spPr>
          <a:xfrm>
            <a:off x="1051560" y="3749039"/>
            <a:ext cx="4769967" cy="912114"/>
          </a:xfrm>
          <a:prstGeom prst="rect">
            <a:avLst/>
          </a:prstGeom>
          <a:noFill/>
        </p:spPr>
        <p:txBody>
          <a:bodyPr wrap="square" lIns="0" tIns="0" rIns="0" bIns="0" anchor="t"/>
          <a:lstStyle/>
          <a:p>
            <a:pPr algn="l">
              <a:lnSpc>
                <a:spcPct val="105000"/>
              </a:lnSpc>
            </a:pPr>
            <a:r>
              <a:rPr sz="1500" b="0">
                <a:solidFill>
                  <a:srgbClr val="5F6E64"/>
                </a:solidFill>
                <a:latin typeface="Corbel"/>
              </a:rPr>
              <a:t>Вестник охраны материнства и младенчества. Современные аспекты родоразрешения пациенток с рубцом на матке. 2025. vestnikomm.ru</a:t>
            </a:r>
          </a:p>
        </p:txBody>
      </p:sp>
      <p:sp>
        <p:nvSpPr>
          <p:cNvPr id="38" name="TextBox 37"/>
          <p:cNvSpPr txBox="1"/>
          <p:nvPr/>
        </p:nvSpPr>
        <p:spPr>
          <a:xfrm>
            <a:off x="6370167" y="1828800"/>
            <a:ext cx="365760" cy="864108"/>
          </a:xfrm>
          <a:prstGeom prst="rect">
            <a:avLst/>
          </a:prstGeom>
          <a:noFill/>
        </p:spPr>
        <p:txBody>
          <a:bodyPr wrap="square" lIns="0" tIns="0" rIns="0" bIns="0" anchor="t"/>
          <a:lstStyle/>
          <a:p>
            <a:pPr algn="l">
              <a:lnSpc>
                <a:spcPct val="105000"/>
              </a:lnSpc>
            </a:pPr>
            <a:r>
              <a:rPr sz="1500" b="1">
                <a:solidFill>
                  <a:srgbClr val="4F7F5A"/>
                </a:solidFill>
                <a:latin typeface="Constantia"/>
              </a:rPr>
              <a:t>4</a:t>
            </a:r>
          </a:p>
        </p:txBody>
      </p:sp>
      <p:sp>
        <p:nvSpPr>
          <p:cNvPr id="39" name="TextBox 38"/>
          <p:cNvSpPr txBox="1"/>
          <p:nvPr/>
        </p:nvSpPr>
        <p:spPr>
          <a:xfrm>
            <a:off x="6781647" y="1828800"/>
            <a:ext cx="4769967" cy="912114"/>
          </a:xfrm>
          <a:prstGeom prst="rect">
            <a:avLst/>
          </a:prstGeom>
          <a:noFill/>
        </p:spPr>
        <p:txBody>
          <a:bodyPr wrap="square" lIns="0" tIns="0" rIns="0" bIns="0" anchor="t"/>
          <a:lstStyle/>
          <a:p>
            <a:pPr algn="l">
              <a:lnSpc>
                <a:spcPct val="105000"/>
              </a:lnSpc>
            </a:pPr>
            <a:r>
              <a:rPr sz="1500" b="0">
                <a:solidFill>
                  <a:srgbClr val="5F6E64"/>
                </a:solidFill>
                <a:latin typeface="Corbel"/>
              </a:rPr>
              <a:t>Journal of Experimental and Clinical Surgery. Topographic justification for cesarean section in the lower uterine segment. 2025. new.vestnik-surgery.com</a:t>
            </a:r>
          </a:p>
        </p:txBody>
      </p:sp>
      <p:sp>
        <p:nvSpPr>
          <p:cNvPr id="40" name="TextBox 39"/>
          <p:cNvSpPr txBox="1"/>
          <p:nvPr/>
        </p:nvSpPr>
        <p:spPr>
          <a:xfrm>
            <a:off x="6370167" y="2788920"/>
            <a:ext cx="365760" cy="864108"/>
          </a:xfrm>
          <a:prstGeom prst="rect">
            <a:avLst/>
          </a:prstGeom>
          <a:noFill/>
        </p:spPr>
        <p:txBody>
          <a:bodyPr wrap="square" lIns="0" tIns="0" rIns="0" bIns="0" anchor="t"/>
          <a:lstStyle/>
          <a:p>
            <a:pPr algn="l">
              <a:lnSpc>
                <a:spcPct val="105000"/>
              </a:lnSpc>
            </a:pPr>
            <a:r>
              <a:rPr sz="1500" b="1">
                <a:solidFill>
                  <a:srgbClr val="4F7F5A"/>
                </a:solidFill>
                <a:latin typeface="Constantia"/>
              </a:rPr>
              <a:t>5</a:t>
            </a:r>
          </a:p>
        </p:txBody>
      </p:sp>
      <p:sp>
        <p:nvSpPr>
          <p:cNvPr id="41" name="TextBox 40"/>
          <p:cNvSpPr txBox="1"/>
          <p:nvPr/>
        </p:nvSpPr>
        <p:spPr>
          <a:xfrm>
            <a:off x="6781647" y="2788920"/>
            <a:ext cx="4769967" cy="912114"/>
          </a:xfrm>
          <a:prstGeom prst="rect">
            <a:avLst/>
          </a:prstGeom>
          <a:noFill/>
        </p:spPr>
        <p:txBody>
          <a:bodyPr wrap="square" lIns="0" tIns="0" rIns="0" bIns="0" anchor="t"/>
          <a:lstStyle/>
          <a:p>
            <a:pPr algn="l">
              <a:lnSpc>
                <a:spcPct val="105000"/>
              </a:lnSpc>
            </a:pPr>
            <a:r>
              <a:rPr sz="1500" b="0">
                <a:solidFill>
                  <a:srgbClr val="5F6E64"/>
                </a:solidFill>
                <a:latin typeface="Corbel"/>
              </a:rPr>
              <a:t>Гомельский государственный медицинский университет. Родовые травмы у детей Гомельской области. 2020. elib.gsmu.by</a:t>
            </a:r>
          </a:p>
        </p:txBody>
      </p:sp>
      <p:sp>
        <p:nvSpPr>
          <p:cNvPr id="42" name="TextBox 41"/>
          <p:cNvSpPr txBox="1"/>
          <p:nvPr/>
        </p:nvSpPr>
        <p:spPr>
          <a:xfrm>
            <a:off x="6370167" y="3749039"/>
            <a:ext cx="365760" cy="864108"/>
          </a:xfrm>
          <a:prstGeom prst="rect">
            <a:avLst/>
          </a:prstGeom>
          <a:noFill/>
        </p:spPr>
        <p:txBody>
          <a:bodyPr wrap="square" lIns="0" tIns="0" rIns="0" bIns="0" anchor="t"/>
          <a:lstStyle/>
          <a:p>
            <a:pPr algn="l">
              <a:lnSpc>
                <a:spcPct val="105000"/>
              </a:lnSpc>
            </a:pPr>
            <a:r>
              <a:rPr sz="1500" b="1">
                <a:solidFill>
                  <a:srgbClr val="4F7F5A"/>
                </a:solidFill>
                <a:latin typeface="Constantia"/>
              </a:rPr>
              <a:t>6</a:t>
            </a:r>
          </a:p>
        </p:txBody>
      </p:sp>
      <p:sp>
        <p:nvSpPr>
          <p:cNvPr id="43" name="TextBox 42"/>
          <p:cNvSpPr txBox="1"/>
          <p:nvPr/>
        </p:nvSpPr>
        <p:spPr>
          <a:xfrm>
            <a:off x="6781647" y="3749039"/>
            <a:ext cx="4769967" cy="912114"/>
          </a:xfrm>
          <a:prstGeom prst="rect">
            <a:avLst/>
          </a:prstGeom>
          <a:noFill/>
        </p:spPr>
        <p:txBody>
          <a:bodyPr wrap="square" lIns="0" tIns="0" rIns="0" bIns="0" anchor="t"/>
          <a:lstStyle/>
          <a:p>
            <a:pPr algn="l">
              <a:lnSpc>
                <a:spcPct val="105000"/>
              </a:lnSpc>
            </a:pPr>
            <a:r>
              <a:rPr sz="1500" b="0">
                <a:solidFill>
                  <a:srgbClr val="5F6E64"/>
                </a:solidFill>
                <a:latin typeface="Corbel"/>
              </a:rPr>
              <a:t>Акушерство и гинекология. Факторы риска родовой травмы. 2007. weblib.omsk-osma.ru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onstant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rbe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1560</Words>
  <Application>Microsoft Office PowerPoint</Application>
  <PresentationFormat>Широкоэкранный</PresentationFormat>
  <Paragraphs>191</Paragraphs>
  <Slides>18</Slides>
  <Notes>17</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18</vt:i4>
      </vt:variant>
    </vt:vector>
  </HeadingPairs>
  <TitlesOfParts>
    <vt:vector size="22" baseType="lpstr">
      <vt:lpstr>Arial</vt:lpstr>
      <vt:lpstr>Constantia</vt:lpstr>
      <vt:lpstr>Corbel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Admin</cp:lastModifiedBy>
  <cp:revision>2</cp:revision>
  <dcterms:created xsi:type="dcterms:W3CDTF">2013-01-27T09:14:16Z</dcterms:created>
  <dcterms:modified xsi:type="dcterms:W3CDTF">2026-10-01T14:34:54Z</dcterms:modified>
  <cp:category/>
</cp:coreProperties>
</file>