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ru-RU"/>
  <c:roundedCorners val="1"/>
  <c:style val="2"/>
  <c:chart>
    <c:autoTitleDeleted val="1"/>
    <c:plotArea>
      <c:layout/>
      <c:pieChart>
        <c:varyColors val="1"/>
        <c:ser>
          <c:idx val="0"/>
          <c:order val="0"/>
          <c:tx>
            <c:strRef>
              <c:f>Sheet1!$B$1</c:f>
              <c:strCache>
                <c:ptCount val="1"/>
                <c:pt idx="0">
                  <c:v>Доля пациенток</c:v>
                </c:pt>
              </c:strCache>
            </c:strRef>
          </c:tx>
          <c:dPt>
            <c:idx val="0"/>
            <c:bubble3D val="0"/>
            <c:spPr>
              <a:solidFill>
                <a:srgbClr val="6C5BA7"/>
              </a:solidFill>
              <a:ln>
                <a:solidFill>
                  <a:srgbClr val="FFFFFF"/>
                </a:solidFill>
              </a:ln>
            </c:spPr>
            <c:extLst>
              <c:ext xmlns:c16="http://schemas.microsoft.com/office/drawing/2014/chart" uri="{C3380CC4-5D6E-409C-BE32-E72D297353CC}">
                <c16:uniqueId val="{00000001-2D55-433E-88D1-504118F6C955}"/>
              </c:ext>
            </c:extLst>
          </c:dPt>
          <c:dPt>
            <c:idx val="1"/>
            <c:bubble3D val="0"/>
            <c:spPr>
              <a:solidFill>
                <a:srgbClr val="B3243B"/>
              </a:solidFill>
              <a:ln>
                <a:solidFill>
                  <a:srgbClr val="FFFFFF"/>
                </a:solidFill>
              </a:ln>
            </c:spPr>
            <c:extLst>
              <c:ext xmlns:c16="http://schemas.microsoft.com/office/drawing/2014/chart" uri="{C3380CC4-5D6E-409C-BE32-E72D297353CC}">
                <c16:uniqueId val="{00000003-2D55-433E-88D1-504118F6C955}"/>
              </c:ext>
            </c:extLst>
          </c:dPt>
          <c:dLbls>
            <c:numFmt formatCode="0%" sourceLinked="0"/>
            <c:spPr>
              <a:noFill/>
              <a:ln>
                <a:noFill/>
              </a:ln>
              <a:effectLst/>
            </c:spPr>
            <c:txPr>
              <a:bodyPr/>
              <a:lstStyle/>
              <a:p>
                <a:pPr>
                  <a:defRPr sz="1600" b="1">
                    <a:solidFill>
                      <a:srgbClr val="FFFFFF"/>
                    </a:solidFill>
                    <a:latin typeface="Georgia"/>
                  </a:defRPr>
                </a:pPr>
                <a:endParaRPr lang="ru-RU"/>
              </a:p>
            </c:txPr>
            <c:dLblPos val="inEnd"/>
            <c:showLegendKey val="0"/>
            <c:showVal val="0"/>
            <c:showCatName val="0"/>
            <c:showSerName val="0"/>
            <c:showPercent val="1"/>
            <c:showBubbleSize val="0"/>
            <c:showLeaderLines val="1"/>
            <c:extLst>
              <c:ext xmlns:c15="http://schemas.microsoft.com/office/drawing/2012/chart" uri="{CE6537A1-D6FC-4f65-9D91-7224C49458BB}"/>
            </c:extLst>
          </c:dLbls>
          <c:cat>
            <c:strRef>
              <c:f>Sheet1!$A$2:$A$3</c:f>
              <c:strCache>
                <c:ptCount val="2"/>
                <c:pt idx="0">
                  <c:v>Компенсация на диете — 75%</c:v>
                </c:pt>
                <c:pt idx="1">
                  <c:v>Нужна инсулинотерапия — 25%</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2D55-433E-88D1-504118F6C955}"/>
            </c:ext>
          </c:extLst>
        </c:ser>
        <c:dLbls>
          <c:showLegendKey val="0"/>
          <c:showVal val="0"/>
          <c:showCatName val="0"/>
          <c:showSerName val="0"/>
          <c:showPercent val="0"/>
          <c:showBubbleSize val="0"/>
          <c:showLeaderLines val="1"/>
        </c:dLbls>
        <c:firstSliceAng val="0"/>
      </c:pieChart>
    </c:plotArea>
    <c:legend>
      <c:legendPos val="r"/>
      <c:overlay val="0"/>
      <c:txPr>
        <a:bodyPr/>
        <a:lstStyle/>
        <a:p>
          <a:pPr>
            <a:defRPr sz="1500">
              <a:solidFill>
                <a:srgbClr val="2A1A1F"/>
              </a:solidFill>
              <a:latin typeface="Georgia"/>
            </a:defRPr>
          </a:pPr>
          <a:endParaRPr lang="ru-RU"/>
        </a:p>
      </c:txPr>
    </c:legend>
    <c:plotVisOnly val="1"/>
    <c:dispBlanksAs val="gap"/>
    <c:showDLblsOverMax val="1"/>
  </c:chart>
  <c:txPr>
    <a:bodyPr/>
    <a:lstStyle/>
    <a:p>
      <a:pPr>
        <a:defRPr sz="1400">
          <a:solidFill>
            <a:srgbClr val="2A1A1F"/>
          </a:solidFill>
          <a:latin typeface="Georgia"/>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47455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Уважаемые коллеги, здравствуйте. Сегодня мы подробно рассмотрим актуальные аспекты ведения беременности на фоне сахарного диабета. В ходе презентации мы обсудим современную эпидемиологию заболевания, новые критерии диагностики и скрининга. Особое внимание будет уделено целевым показателям гликемии, принципам диетотерапии и инсулинотерапии, а также тактике ведения пациенток согласно последним клиническим рекомендациям Минздрава России и международным стандартам.</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Наша презентация структурирована по ключевым этапам ведения пациентки. Мы начнем с эпидемиологических данных и классификации состояний. Затем подробно разберем алгоритмы скрининга и диагностики. Особое внимание уделим целевым показателям глюкозы, принципам диетотерапии и инсулинотерапии. В завершение обсудим возможные осложнения и тактику ведения родов.</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Первый раздел посвящен распространенности заболевания и его классификации. Понимание эпидемиологии помогает оценить масштаб проблемы, а четкая классификация является основой для выбора правильной тактики ведения беременности и родов.</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 данным Международной федерации диабета, в мире диабетом страдают около десяти с половиной процентов взрослого населения. В России распространенность гестационного сахарного диабета, согласно актуальным клиническим рекомендациям, составляет от семи до девяти процентов среди всех беременных женщин. При этом общая доля гипергликемии, впервые выявленной именно в период беременности, может достигать пятнадцати с половиной процентов, что подчеркивает серьезный масштаб данной медицинской проблемы.</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 клинической практике мы выделяем несколько основных форм. Прегестационный диабет первого и второго типа существовал у женщины до наступления беременности. Гестационный сахарный диабет развивается непосредственно во время вынашивания плода и характеризуется гипергликемией, не достигающей критериев манифестного диабета. Манифестный диабет также впервые диагностируется при беременности, но его показатели соответствуют обычным критериям сахарного диабета.</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Переходим ко второму разделу, посвященному диагностике и скринингу. Своевременное выявление нарушений углеводного обмена критически важно для профилактики осложнений как для матери, так и для плода. Рассмотрим утвержденные алгоритмы обследования.</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Диагностика гестационного сахарного диабета проводится с помощью перорального глюкозотолерантного теста с семьюдесятью пятью граммами глюкозы. Диагноз устанавливается, если уровень глюкозы натощак составляет от пяти целых одной десятой до шести целых девяти десятых миллимоль на литр. Также критериями являются значения через один час после нагрузки десять и более миллимоль на литр, или через два часа от восьми целых пяти десятых до одиннадцати целых ноль десятых миллимоль на литр.</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Скрининг начинается при первом обращении женщины. Врач оценивает факторы риска, такие как индекс массы тела и отягощенная наследственность. Обязательно измеряется уровень глюкозы натощак. Основной скрининговый тест с семьюдесятью пятью граммами глюкозы проводится всем беременным в сроке от двадцати четырех до двадцати восьми недель. Результаты интерпретируются строго по пороговым значениям, утвержденным Минздравом.</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Третий раздел охватывает целевые показатели гликемии и основные принципы лечения. Достижение строгих целевых значений глюкозы является главным условием для предотвращения осложнений и обеспечения благополучного исхода беременности.</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Для беременных с сахарным диабетом установлены строгие целевые показатели. Уровень глюкозы натощак должен быть менее пяти целых трех десятых миллимоль на литр. Через один час после приема пищи значение не должно превышать семи целых ноль десятых миллимоль на литр, а через два часа — менее шести целых семи десятых миллимоль на литр. Эти параметры подтверждены клиническими рекомендациями Минздрава России.</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Диетотерапия является первым и основным этапом лечения гестационного сахарного диабета. Рекомендуется дробное питание с тремя основными приемами пищи и двумя или тремя перекусами. Необходимо строго ограничить легкоусвояемые углеводы и увеличить долю клетчатки в рационе. Углеводы должны быть равномерно распределены в течение дня для предотвращения постпрандиальных пиков гликемии.</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Статистика показывает, что примерно в семидесяти пяти процентах случаев гестационный сахарный диабет удается полностью компенсировать исключительно с помощью тщательной модификации питания и адекватной физической активности. Остальным двадцати пяти процентам пациенток для достижения строгих целевых показателей гликемии требуется своевременное и грамотное назначение инсулинотерапии. Это наглядно подчеркивает критическую важность раннего начала и неукоснительного соблюдения всех принципов диетотерапии.</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Инсулинотерапия назначается, если в течение одной или двух недель на фоне строгой диеты не удается достичь целевых показателей глюкозы. Также показанием служат ультразвуковые признаки диабетической фетопатии или макросомии плода. Женщинам с прегестационным диабетом инсулин необходим с момента планирования беременности. Разрешены только сертифицированные для беременных виды инсулина.</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Четвертый раздел посвящен осложнениям и рискам. Неконтролируемая гипергликемия негативно влияет на течение беременности, развитие плода и здоровье матери в отдаленном периоде. Понимание этих рисков мотивирует к строгому соблюдению рекомендаций.</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Некомпенсированный сахарный диабет создает серьезные риски для обеих сторон. Для плода это угроза макросомии, дыхательных расстройств после рождения и неонатальной гипогликемии. Для матери возрастают риски развития преэклампсии, многоводия и инфекционных осложнений. Также значительно повышается вероятность оперативного родоразрешения и развития диабета второго типа в будущем.</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Ведение беременности требует поэтапного контроля. В первом триместре важна ранняя оценка рисков и достижение компенсации. Во втором триместре проводится детальный скрининг развития плода и глюкозотолерантный тест. В третьем триместре особое внимание уделяется темпам роста плода и частоте сердечных сокращений. Ближе к доношенному сроку решается вопрос о методе и времени родоразрешения.</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Пятый раздел описывает тактику ведения родов и послеродового периода. Правильное управление уровнем глюкозы во время родов критически важно для профилактики неонатальной гипогликемии у новорожденного.</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Во время родов целевой уровень глюкозы в крови должен поддерживаться в диапазоне от четырех целых пяти десятых до семи целых восьми десятых миллимоль на литр. Это необходимо для профилактики неонатальной гипогликемии и гипоксии плода. Требуется частый мониторинг гликемии, каждые один или два часа. Сразу после рождения рекомендуется раннее прикладывание ребенка к груди, что также помогает стабилизировать уровень сахара у новорожденного.</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После родов при гестационном диабете необходимость в инсулине, как правило, немедленно отпадает. Однако важно контролировать уровень глюкозы натощак в первые сутки. Через шесть или двенадцать недель после родов обязательно проводится глюкозотолерантный тест для исключения нарушения углеводного обмена. Женщинам, перенесшим гестационный диабет, рекомендован пожизненный скрининг на диабет второго типа.</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Подводя итоги, хочу подчеркнуть: гестационный сахарный диабет требует ранней диагностики и строгого контроля уровня глюкозы. Диетотерапия является высокоэффективным методом для большинства пациенток. Достижение целевых показателей гликемии надежно предотвращает осложнения для плода. Не забывайте о важности послеродового наблюдения для долгосрочного здоровья женщины. Своевременное выявление и адекватное лечение обеспечивают здоровье матери и ребенка. Спасибо за внимание.</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Oval 1"/>
          <p:cNvSpPr/>
          <p:nvPr/>
        </p:nvSpPr>
        <p:spPr>
          <a:xfrm>
            <a:off x="8442655"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753551"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9064447"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375343"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686239"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9997135"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Oval 7"/>
          <p:cNvSpPr/>
          <p:nvPr/>
        </p:nvSpPr>
        <p:spPr>
          <a:xfrm>
            <a:off x="10308031"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10618927"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10929823"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1240719"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11551615" y="54864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8442655"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8753551"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064447"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9375343"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9686239"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997135"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10308031"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618927"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10929823"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11240719"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11551615" y="85953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Oval 23"/>
          <p:cNvSpPr/>
          <p:nvPr/>
        </p:nvSpPr>
        <p:spPr>
          <a:xfrm>
            <a:off x="8442655"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8753551"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9064447"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9375343"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Oval 27"/>
          <p:cNvSpPr/>
          <p:nvPr/>
        </p:nvSpPr>
        <p:spPr>
          <a:xfrm>
            <a:off x="9686239"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9997135"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10308031"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10618927"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10929823"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11240719"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11551615" y="1170432"/>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8442655"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8753551"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9064447"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9375343"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9686239"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9997135"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10308031"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Oval 41"/>
          <p:cNvSpPr/>
          <p:nvPr/>
        </p:nvSpPr>
        <p:spPr>
          <a:xfrm>
            <a:off x="10618927"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10929823"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11240719"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Oval 44"/>
          <p:cNvSpPr/>
          <p:nvPr/>
        </p:nvSpPr>
        <p:spPr>
          <a:xfrm>
            <a:off x="11551615" y="1481328"/>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8442655"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p:cNvSpPr/>
          <p:nvPr/>
        </p:nvSpPr>
        <p:spPr>
          <a:xfrm>
            <a:off x="8753551"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Oval 47"/>
          <p:cNvSpPr/>
          <p:nvPr/>
        </p:nvSpPr>
        <p:spPr>
          <a:xfrm>
            <a:off x="9064447"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Oval 48"/>
          <p:cNvSpPr/>
          <p:nvPr/>
        </p:nvSpPr>
        <p:spPr>
          <a:xfrm>
            <a:off x="9375343"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Oval 49"/>
          <p:cNvSpPr/>
          <p:nvPr/>
        </p:nvSpPr>
        <p:spPr>
          <a:xfrm>
            <a:off x="9686239"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9997135"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Oval 51"/>
          <p:cNvSpPr/>
          <p:nvPr/>
        </p:nvSpPr>
        <p:spPr>
          <a:xfrm>
            <a:off x="10308031"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Oval 52"/>
          <p:cNvSpPr/>
          <p:nvPr/>
        </p:nvSpPr>
        <p:spPr>
          <a:xfrm>
            <a:off x="10618927"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Oval 53"/>
          <p:cNvSpPr/>
          <p:nvPr/>
        </p:nvSpPr>
        <p:spPr>
          <a:xfrm>
            <a:off x="10929823"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54"/>
          <p:cNvSpPr/>
          <p:nvPr/>
        </p:nvSpPr>
        <p:spPr>
          <a:xfrm>
            <a:off x="11240719"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Oval 55"/>
          <p:cNvSpPr/>
          <p:nvPr/>
        </p:nvSpPr>
        <p:spPr>
          <a:xfrm>
            <a:off x="11551615" y="1792224"/>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Oval 56"/>
          <p:cNvSpPr/>
          <p:nvPr/>
        </p:nvSpPr>
        <p:spPr>
          <a:xfrm>
            <a:off x="8442655"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Oval 57"/>
          <p:cNvSpPr/>
          <p:nvPr/>
        </p:nvSpPr>
        <p:spPr>
          <a:xfrm>
            <a:off x="8753551"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9" name="Oval 58"/>
          <p:cNvSpPr/>
          <p:nvPr/>
        </p:nvSpPr>
        <p:spPr>
          <a:xfrm>
            <a:off x="9064447"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Oval 59"/>
          <p:cNvSpPr/>
          <p:nvPr/>
        </p:nvSpPr>
        <p:spPr>
          <a:xfrm>
            <a:off x="9375343"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Oval 60"/>
          <p:cNvSpPr/>
          <p:nvPr/>
        </p:nvSpPr>
        <p:spPr>
          <a:xfrm>
            <a:off x="9686239"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Oval 61"/>
          <p:cNvSpPr/>
          <p:nvPr/>
        </p:nvSpPr>
        <p:spPr>
          <a:xfrm>
            <a:off x="9997135"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Oval 62"/>
          <p:cNvSpPr/>
          <p:nvPr/>
        </p:nvSpPr>
        <p:spPr>
          <a:xfrm>
            <a:off x="10308031"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Oval 63"/>
          <p:cNvSpPr/>
          <p:nvPr/>
        </p:nvSpPr>
        <p:spPr>
          <a:xfrm>
            <a:off x="10618927"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Oval 64"/>
          <p:cNvSpPr/>
          <p:nvPr/>
        </p:nvSpPr>
        <p:spPr>
          <a:xfrm>
            <a:off x="10929823"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Oval 65"/>
          <p:cNvSpPr/>
          <p:nvPr/>
        </p:nvSpPr>
        <p:spPr>
          <a:xfrm>
            <a:off x="11240719"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Oval 66"/>
          <p:cNvSpPr/>
          <p:nvPr/>
        </p:nvSpPr>
        <p:spPr>
          <a:xfrm>
            <a:off x="11551615" y="2103120"/>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Oval 67"/>
          <p:cNvSpPr/>
          <p:nvPr/>
        </p:nvSpPr>
        <p:spPr>
          <a:xfrm>
            <a:off x="8442655"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Oval 68"/>
          <p:cNvSpPr/>
          <p:nvPr/>
        </p:nvSpPr>
        <p:spPr>
          <a:xfrm>
            <a:off x="8753551"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Oval 69"/>
          <p:cNvSpPr/>
          <p:nvPr/>
        </p:nvSpPr>
        <p:spPr>
          <a:xfrm>
            <a:off x="9064447"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Oval 70"/>
          <p:cNvSpPr/>
          <p:nvPr/>
        </p:nvSpPr>
        <p:spPr>
          <a:xfrm>
            <a:off x="9375343"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Oval 71"/>
          <p:cNvSpPr/>
          <p:nvPr/>
        </p:nvSpPr>
        <p:spPr>
          <a:xfrm>
            <a:off x="9686239"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Oval 72"/>
          <p:cNvSpPr/>
          <p:nvPr/>
        </p:nvSpPr>
        <p:spPr>
          <a:xfrm>
            <a:off x="9997135"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Oval 73"/>
          <p:cNvSpPr/>
          <p:nvPr/>
        </p:nvSpPr>
        <p:spPr>
          <a:xfrm>
            <a:off x="10308031"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Oval 74"/>
          <p:cNvSpPr/>
          <p:nvPr/>
        </p:nvSpPr>
        <p:spPr>
          <a:xfrm>
            <a:off x="10618927"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Oval 75"/>
          <p:cNvSpPr/>
          <p:nvPr/>
        </p:nvSpPr>
        <p:spPr>
          <a:xfrm>
            <a:off x="10929823"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Oval 76"/>
          <p:cNvSpPr/>
          <p:nvPr/>
        </p:nvSpPr>
        <p:spPr>
          <a:xfrm>
            <a:off x="11240719"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8" name="Oval 77"/>
          <p:cNvSpPr/>
          <p:nvPr/>
        </p:nvSpPr>
        <p:spPr>
          <a:xfrm>
            <a:off x="11551615" y="2414016"/>
            <a:ext cx="109728" cy="109728"/>
          </a:xfrm>
          <a:prstGeom prst="ellipse">
            <a:avLst/>
          </a:prstGeom>
          <a:solidFill>
            <a:srgbClr val="B3243B">
              <a:alpha val="6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Rectangle 78"/>
          <p:cNvSpPr/>
          <p:nvPr/>
        </p:nvSpPr>
        <p:spPr>
          <a:xfrm>
            <a:off x="9265615" y="4206240"/>
            <a:ext cx="1828800" cy="182880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Rectangle 79"/>
          <p:cNvSpPr/>
          <p:nvPr/>
        </p:nvSpPr>
        <p:spPr>
          <a:xfrm>
            <a:off x="0" y="6583680"/>
            <a:ext cx="5029200" cy="274320"/>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Rectangle 80"/>
          <p:cNvSpPr/>
          <p:nvPr/>
        </p:nvSpPr>
        <p:spPr>
          <a:xfrm>
            <a:off x="640080" y="1234440"/>
            <a:ext cx="1005840" cy="82296"/>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640080" y="1463040"/>
            <a:ext cx="6400800" cy="365760"/>
          </a:xfrm>
          <a:prstGeom prst="rect">
            <a:avLst/>
          </a:prstGeom>
          <a:noFill/>
        </p:spPr>
        <p:txBody>
          <a:bodyPr wrap="square" lIns="0" tIns="0" rIns="0" bIns="0" anchor="t"/>
          <a:lstStyle/>
          <a:p>
            <a:pPr algn="l">
              <a:lnSpc>
                <a:spcPct val="105000"/>
              </a:lnSpc>
            </a:pPr>
            <a:r>
              <a:rPr sz="1600" b="1">
                <a:solidFill>
                  <a:srgbClr val="B3243B"/>
                </a:solidFill>
                <a:latin typeface="Georgia"/>
              </a:rPr>
              <a:t>МЕДИЦИНСКАЯ ПРЕЗЕНТАЦИЯ</a:t>
            </a:r>
          </a:p>
        </p:txBody>
      </p:sp>
      <p:sp>
        <p:nvSpPr>
          <p:cNvPr id="83" name="TextBox 82"/>
          <p:cNvSpPr txBox="1"/>
          <p:nvPr/>
        </p:nvSpPr>
        <p:spPr>
          <a:xfrm>
            <a:off x="640080" y="1965960"/>
            <a:ext cx="7498079" cy="2651760"/>
          </a:xfrm>
          <a:prstGeom prst="rect">
            <a:avLst/>
          </a:prstGeom>
          <a:noFill/>
        </p:spPr>
        <p:txBody>
          <a:bodyPr wrap="square" lIns="0" tIns="0" rIns="0" bIns="0" anchor="t"/>
          <a:lstStyle/>
          <a:p>
            <a:pPr algn="l">
              <a:lnSpc>
                <a:spcPct val="105000"/>
              </a:lnSpc>
            </a:pPr>
            <a:r>
              <a:rPr sz="5600" b="1">
                <a:solidFill>
                  <a:srgbClr val="2A1A1F"/>
                </a:solidFill>
                <a:latin typeface="Corbel"/>
              </a:rPr>
              <a:t>Сахарный диабет и беременность</a:t>
            </a:r>
          </a:p>
        </p:txBody>
      </p:sp>
      <p:sp>
        <p:nvSpPr>
          <p:cNvPr id="84" name="TextBox 83"/>
          <p:cNvSpPr txBox="1"/>
          <p:nvPr/>
        </p:nvSpPr>
        <p:spPr>
          <a:xfrm>
            <a:off x="640080" y="4754880"/>
            <a:ext cx="6583680" cy="914400"/>
          </a:xfrm>
          <a:prstGeom prst="rect">
            <a:avLst/>
          </a:prstGeom>
          <a:noFill/>
        </p:spPr>
        <p:txBody>
          <a:bodyPr wrap="square" lIns="0" tIns="0" rIns="0" bIns="0" anchor="t"/>
          <a:lstStyle/>
          <a:p>
            <a:pPr algn="l">
              <a:lnSpc>
                <a:spcPct val="105000"/>
              </a:lnSpc>
            </a:pPr>
            <a:r>
              <a:rPr sz="2200" b="0">
                <a:solidFill>
                  <a:srgbClr val="6F585F"/>
                </a:solidFill>
                <a:latin typeface="Georgia"/>
              </a:rPr>
              <a:t>Современные клинические рекомендации и подходы к ведению</a:t>
            </a:r>
          </a:p>
        </p:txBody>
      </p:sp>
      <p:sp>
        <p:nvSpPr>
          <p:cNvPr id="85" name="TextBox 84"/>
          <p:cNvSpPr txBox="1"/>
          <p:nvPr/>
        </p:nvSpPr>
        <p:spPr>
          <a:xfrm>
            <a:off x="640080" y="5989320"/>
            <a:ext cx="6400800" cy="320040"/>
          </a:xfrm>
          <a:prstGeom prst="rect">
            <a:avLst/>
          </a:prstGeom>
          <a:noFill/>
        </p:spPr>
        <p:txBody>
          <a:bodyPr wrap="square" lIns="0" tIns="0" rIns="0" bIns="0" anchor="t"/>
          <a:lstStyle/>
          <a:p>
            <a:pPr algn="l">
              <a:lnSpc>
                <a:spcPct val="105000"/>
              </a:lnSpc>
            </a:pPr>
            <a:r>
              <a:rPr sz="1300" b="0">
                <a:solidFill>
                  <a:srgbClr val="6F585F"/>
                </a:solidFill>
                <a:latin typeface="Georgia"/>
              </a:rPr>
              <a:t>Актуальные данные Минздрава РФ и ВОЗ, 2024–2026 гг.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02</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План презентации</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2</a:t>
            </a:r>
          </a:p>
        </p:txBody>
      </p:sp>
      <p:sp>
        <p:nvSpPr>
          <p:cNvPr id="8" name="TextBox 7"/>
          <p:cNvSpPr txBox="1"/>
          <p:nvPr/>
        </p:nvSpPr>
        <p:spPr>
          <a:xfrm>
            <a:off x="640080" y="1874519"/>
            <a:ext cx="822960" cy="731520"/>
          </a:xfrm>
          <a:prstGeom prst="rect">
            <a:avLst/>
          </a:prstGeom>
          <a:noFill/>
        </p:spPr>
        <p:txBody>
          <a:bodyPr wrap="square" lIns="0" tIns="0" rIns="0" bIns="0" anchor="ctr"/>
          <a:lstStyle/>
          <a:p>
            <a:pPr algn="l">
              <a:lnSpc>
                <a:spcPct val="105000"/>
              </a:lnSpc>
            </a:pPr>
            <a:r>
              <a:rPr sz="3000" b="1">
                <a:solidFill>
                  <a:srgbClr val="B3243B"/>
                </a:solidFill>
                <a:latin typeface="Corbel"/>
              </a:rPr>
              <a:t>01</a:t>
            </a:r>
          </a:p>
        </p:txBody>
      </p:sp>
      <p:sp>
        <p:nvSpPr>
          <p:cNvPr id="9" name="TextBox 8"/>
          <p:cNvSpPr txBox="1"/>
          <p:nvPr/>
        </p:nvSpPr>
        <p:spPr>
          <a:xfrm>
            <a:off x="1645920" y="1874519"/>
            <a:ext cx="4175607" cy="731520"/>
          </a:xfrm>
          <a:prstGeom prst="rect">
            <a:avLst/>
          </a:prstGeom>
          <a:noFill/>
        </p:spPr>
        <p:txBody>
          <a:bodyPr wrap="square" lIns="0" tIns="0" rIns="0" bIns="0" anchor="ctr"/>
          <a:lstStyle/>
          <a:p>
            <a:pPr algn="l">
              <a:lnSpc>
                <a:spcPct val="105000"/>
              </a:lnSpc>
            </a:pPr>
            <a:r>
              <a:rPr sz="2300" b="0">
                <a:solidFill>
                  <a:srgbClr val="2A1A1F"/>
                </a:solidFill>
                <a:latin typeface="Georgia"/>
              </a:rPr>
              <a:t>Эпидемиология и классификация</a:t>
            </a:r>
          </a:p>
        </p:txBody>
      </p:sp>
      <p:sp>
        <p:nvSpPr>
          <p:cNvPr id="10" name="Rectangle 9"/>
          <p:cNvSpPr/>
          <p:nvPr/>
        </p:nvSpPr>
        <p:spPr>
          <a:xfrm>
            <a:off x="640080" y="2679191"/>
            <a:ext cx="5181447" cy="13716"/>
          </a:xfrm>
          <a:prstGeom prst="rect">
            <a:avLst/>
          </a:prstGeom>
          <a:solidFill>
            <a:srgbClr val="6F585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0080" y="2788920"/>
            <a:ext cx="822960" cy="731520"/>
          </a:xfrm>
          <a:prstGeom prst="rect">
            <a:avLst/>
          </a:prstGeom>
          <a:noFill/>
        </p:spPr>
        <p:txBody>
          <a:bodyPr wrap="square" lIns="0" tIns="0" rIns="0" bIns="0" anchor="ctr"/>
          <a:lstStyle/>
          <a:p>
            <a:pPr algn="l">
              <a:lnSpc>
                <a:spcPct val="105000"/>
              </a:lnSpc>
            </a:pPr>
            <a:r>
              <a:rPr sz="3000" b="1">
                <a:solidFill>
                  <a:srgbClr val="B3243B"/>
                </a:solidFill>
                <a:latin typeface="Corbel"/>
              </a:rPr>
              <a:t>02</a:t>
            </a:r>
          </a:p>
        </p:txBody>
      </p:sp>
      <p:sp>
        <p:nvSpPr>
          <p:cNvPr id="12" name="TextBox 11"/>
          <p:cNvSpPr txBox="1"/>
          <p:nvPr/>
        </p:nvSpPr>
        <p:spPr>
          <a:xfrm>
            <a:off x="1645920" y="2788920"/>
            <a:ext cx="4175607" cy="731520"/>
          </a:xfrm>
          <a:prstGeom prst="rect">
            <a:avLst/>
          </a:prstGeom>
          <a:noFill/>
        </p:spPr>
        <p:txBody>
          <a:bodyPr wrap="square" lIns="0" tIns="0" rIns="0" bIns="0" anchor="ctr"/>
          <a:lstStyle/>
          <a:p>
            <a:pPr algn="l">
              <a:lnSpc>
                <a:spcPct val="105000"/>
              </a:lnSpc>
            </a:pPr>
            <a:r>
              <a:rPr sz="2400" b="0">
                <a:solidFill>
                  <a:srgbClr val="2A1A1F"/>
                </a:solidFill>
                <a:latin typeface="Georgia"/>
              </a:rPr>
              <a:t>Диагностика и скрининг</a:t>
            </a:r>
          </a:p>
        </p:txBody>
      </p:sp>
      <p:sp>
        <p:nvSpPr>
          <p:cNvPr id="13" name="Rectangle 12"/>
          <p:cNvSpPr/>
          <p:nvPr/>
        </p:nvSpPr>
        <p:spPr>
          <a:xfrm>
            <a:off x="640080" y="3593591"/>
            <a:ext cx="5181447" cy="13716"/>
          </a:xfrm>
          <a:prstGeom prst="rect">
            <a:avLst/>
          </a:prstGeom>
          <a:solidFill>
            <a:srgbClr val="6F585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0080" y="3703320"/>
            <a:ext cx="822960" cy="731520"/>
          </a:xfrm>
          <a:prstGeom prst="rect">
            <a:avLst/>
          </a:prstGeom>
          <a:noFill/>
        </p:spPr>
        <p:txBody>
          <a:bodyPr wrap="square" lIns="0" tIns="0" rIns="0" bIns="0" anchor="ctr"/>
          <a:lstStyle/>
          <a:p>
            <a:pPr algn="l">
              <a:lnSpc>
                <a:spcPct val="105000"/>
              </a:lnSpc>
            </a:pPr>
            <a:r>
              <a:rPr sz="3000" b="1">
                <a:solidFill>
                  <a:srgbClr val="B3243B"/>
                </a:solidFill>
                <a:latin typeface="Corbel"/>
              </a:rPr>
              <a:t>03</a:t>
            </a:r>
          </a:p>
        </p:txBody>
      </p:sp>
      <p:sp>
        <p:nvSpPr>
          <p:cNvPr id="15" name="TextBox 14"/>
          <p:cNvSpPr txBox="1"/>
          <p:nvPr/>
        </p:nvSpPr>
        <p:spPr>
          <a:xfrm>
            <a:off x="1645920" y="3703320"/>
            <a:ext cx="4175607" cy="731520"/>
          </a:xfrm>
          <a:prstGeom prst="rect">
            <a:avLst/>
          </a:prstGeom>
          <a:noFill/>
        </p:spPr>
        <p:txBody>
          <a:bodyPr wrap="square" lIns="0" tIns="0" rIns="0" bIns="0" anchor="ctr"/>
          <a:lstStyle/>
          <a:p>
            <a:pPr algn="l">
              <a:lnSpc>
                <a:spcPct val="105000"/>
              </a:lnSpc>
            </a:pPr>
            <a:r>
              <a:rPr sz="2300" b="0">
                <a:solidFill>
                  <a:srgbClr val="2A1A1F"/>
                </a:solidFill>
                <a:latin typeface="Georgia"/>
              </a:rPr>
              <a:t>Целевые показатели гликемии</a:t>
            </a:r>
          </a:p>
        </p:txBody>
      </p:sp>
      <p:sp>
        <p:nvSpPr>
          <p:cNvPr id="16" name="Rectangle 15"/>
          <p:cNvSpPr/>
          <p:nvPr/>
        </p:nvSpPr>
        <p:spPr>
          <a:xfrm>
            <a:off x="640080" y="4507992"/>
            <a:ext cx="5181447" cy="13716"/>
          </a:xfrm>
          <a:prstGeom prst="rect">
            <a:avLst/>
          </a:prstGeom>
          <a:solidFill>
            <a:srgbClr val="6F585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370167" y="1874519"/>
            <a:ext cx="822960" cy="731520"/>
          </a:xfrm>
          <a:prstGeom prst="rect">
            <a:avLst/>
          </a:prstGeom>
          <a:noFill/>
        </p:spPr>
        <p:txBody>
          <a:bodyPr wrap="square" lIns="0" tIns="0" rIns="0" bIns="0" anchor="ctr"/>
          <a:lstStyle/>
          <a:p>
            <a:pPr algn="l">
              <a:lnSpc>
                <a:spcPct val="105000"/>
              </a:lnSpc>
            </a:pPr>
            <a:r>
              <a:rPr sz="3000" b="1">
                <a:solidFill>
                  <a:srgbClr val="B3243B"/>
                </a:solidFill>
                <a:latin typeface="Corbel"/>
              </a:rPr>
              <a:t>04</a:t>
            </a:r>
          </a:p>
        </p:txBody>
      </p:sp>
      <p:sp>
        <p:nvSpPr>
          <p:cNvPr id="18" name="TextBox 17"/>
          <p:cNvSpPr txBox="1"/>
          <p:nvPr/>
        </p:nvSpPr>
        <p:spPr>
          <a:xfrm>
            <a:off x="7376007" y="1874519"/>
            <a:ext cx="4175607" cy="731520"/>
          </a:xfrm>
          <a:prstGeom prst="rect">
            <a:avLst/>
          </a:prstGeom>
          <a:noFill/>
        </p:spPr>
        <p:txBody>
          <a:bodyPr wrap="square" lIns="0" tIns="0" rIns="0" bIns="0" anchor="ctr"/>
          <a:lstStyle/>
          <a:p>
            <a:pPr algn="l">
              <a:lnSpc>
                <a:spcPct val="105000"/>
              </a:lnSpc>
            </a:pPr>
            <a:r>
              <a:rPr sz="2300" b="0">
                <a:solidFill>
                  <a:srgbClr val="2A1A1F"/>
                </a:solidFill>
                <a:latin typeface="Georgia"/>
              </a:rPr>
              <a:t>Принципы лечения и мониторинг</a:t>
            </a:r>
          </a:p>
        </p:txBody>
      </p:sp>
      <p:sp>
        <p:nvSpPr>
          <p:cNvPr id="19" name="Rectangle 18"/>
          <p:cNvSpPr/>
          <p:nvPr/>
        </p:nvSpPr>
        <p:spPr>
          <a:xfrm>
            <a:off x="6370167" y="2679191"/>
            <a:ext cx="5181447" cy="13716"/>
          </a:xfrm>
          <a:prstGeom prst="rect">
            <a:avLst/>
          </a:prstGeom>
          <a:solidFill>
            <a:srgbClr val="6F585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70167" y="2788920"/>
            <a:ext cx="822960" cy="731520"/>
          </a:xfrm>
          <a:prstGeom prst="rect">
            <a:avLst/>
          </a:prstGeom>
          <a:noFill/>
        </p:spPr>
        <p:txBody>
          <a:bodyPr wrap="square" lIns="0" tIns="0" rIns="0" bIns="0" anchor="ctr"/>
          <a:lstStyle/>
          <a:p>
            <a:pPr algn="l">
              <a:lnSpc>
                <a:spcPct val="105000"/>
              </a:lnSpc>
            </a:pPr>
            <a:r>
              <a:rPr sz="3000" b="1">
                <a:solidFill>
                  <a:srgbClr val="B3243B"/>
                </a:solidFill>
                <a:latin typeface="Corbel"/>
              </a:rPr>
              <a:t>05</a:t>
            </a:r>
          </a:p>
        </p:txBody>
      </p:sp>
      <p:sp>
        <p:nvSpPr>
          <p:cNvPr id="21" name="TextBox 20"/>
          <p:cNvSpPr txBox="1"/>
          <p:nvPr/>
        </p:nvSpPr>
        <p:spPr>
          <a:xfrm>
            <a:off x="7376007" y="2788920"/>
            <a:ext cx="4175607" cy="731520"/>
          </a:xfrm>
          <a:prstGeom prst="rect">
            <a:avLst/>
          </a:prstGeom>
          <a:noFill/>
        </p:spPr>
        <p:txBody>
          <a:bodyPr wrap="square" lIns="0" tIns="0" rIns="0" bIns="0" anchor="ctr"/>
          <a:lstStyle/>
          <a:p>
            <a:pPr algn="l">
              <a:lnSpc>
                <a:spcPct val="105000"/>
              </a:lnSpc>
            </a:pPr>
            <a:r>
              <a:rPr sz="2300" b="0">
                <a:solidFill>
                  <a:srgbClr val="2A1A1F"/>
                </a:solidFill>
                <a:latin typeface="Georgia"/>
              </a:rPr>
              <a:t>Осложнения для матери и плода</a:t>
            </a:r>
          </a:p>
        </p:txBody>
      </p:sp>
      <p:sp>
        <p:nvSpPr>
          <p:cNvPr id="22" name="Rectangle 21"/>
          <p:cNvSpPr/>
          <p:nvPr/>
        </p:nvSpPr>
        <p:spPr>
          <a:xfrm>
            <a:off x="6370167" y="3593591"/>
            <a:ext cx="5181447" cy="13716"/>
          </a:xfrm>
          <a:prstGeom prst="rect">
            <a:avLst/>
          </a:prstGeom>
          <a:solidFill>
            <a:srgbClr val="6F585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70167" y="3703320"/>
            <a:ext cx="822960" cy="731520"/>
          </a:xfrm>
          <a:prstGeom prst="rect">
            <a:avLst/>
          </a:prstGeom>
          <a:noFill/>
        </p:spPr>
        <p:txBody>
          <a:bodyPr wrap="square" lIns="0" tIns="0" rIns="0" bIns="0" anchor="ctr"/>
          <a:lstStyle/>
          <a:p>
            <a:pPr algn="l">
              <a:lnSpc>
                <a:spcPct val="105000"/>
              </a:lnSpc>
            </a:pPr>
            <a:r>
              <a:rPr sz="3000" b="1">
                <a:solidFill>
                  <a:srgbClr val="B3243B"/>
                </a:solidFill>
                <a:latin typeface="Corbel"/>
              </a:rPr>
              <a:t>06</a:t>
            </a:r>
          </a:p>
        </p:txBody>
      </p:sp>
      <p:sp>
        <p:nvSpPr>
          <p:cNvPr id="24" name="TextBox 23"/>
          <p:cNvSpPr txBox="1"/>
          <p:nvPr/>
        </p:nvSpPr>
        <p:spPr>
          <a:xfrm>
            <a:off x="7376007" y="3703320"/>
            <a:ext cx="4175607" cy="731520"/>
          </a:xfrm>
          <a:prstGeom prst="rect">
            <a:avLst/>
          </a:prstGeom>
          <a:noFill/>
        </p:spPr>
        <p:txBody>
          <a:bodyPr wrap="square" lIns="0" tIns="0" rIns="0" bIns="0" anchor="ctr"/>
          <a:lstStyle/>
          <a:p>
            <a:pPr algn="l">
              <a:lnSpc>
                <a:spcPct val="105000"/>
              </a:lnSpc>
            </a:pPr>
            <a:r>
              <a:rPr sz="2300" b="0">
                <a:solidFill>
                  <a:srgbClr val="2A1A1F"/>
                </a:solidFill>
                <a:latin typeface="Georgia"/>
              </a:rPr>
              <a:t>Ведение родов и послеродовый период</a:t>
            </a:r>
          </a:p>
        </p:txBody>
      </p:sp>
      <p:sp>
        <p:nvSpPr>
          <p:cNvPr id="25" name="Rectangle 24"/>
          <p:cNvSpPr/>
          <p:nvPr/>
        </p:nvSpPr>
        <p:spPr>
          <a:xfrm>
            <a:off x="6370167" y="4507992"/>
            <a:ext cx="5181447" cy="13716"/>
          </a:xfrm>
          <a:prstGeom prst="rect">
            <a:avLst/>
          </a:prstGeom>
          <a:solidFill>
            <a:srgbClr val="6F585F">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7985455" y="0"/>
            <a:ext cx="4206240" cy="685800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351215" y="1097280"/>
            <a:ext cx="3474720" cy="2743200"/>
          </a:xfrm>
          <a:prstGeom prst="rect">
            <a:avLst/>
          </a:prstGeom>
          <a:noFill/>
        </p:spPr>
        <p:txBody>
          <a:bodyPr wrap="square" lIns="0" tIns="0" rIns="0" bIns="0" anchor="ctr"/>
          <a:lstStyle/>
          <a:p>
            <a:pPr algn="r">
              <a:lnSpc>
                <a:spcPct val="105000"/>
              </a:lnSpc>
            </a:pPr>
            <a:r>
              <a:rPr sz="12000" b="1">
                <a:solidFill>
                  <a:srgbClr val="FFFFFF"/>
                </a:solidFill>
                <a:latin typeface="Corbel"/>
              </a:rPr>
              <a:t>01</a:t>
            </a:r>
          </a:p>
        </p:txBody>
      </p:sp>
      <p:sp>
        <p:nvSpPr>
          <p:cNvPr id="4" name="Rectangle 3"/>
          <p:cNvSpPr/>
          <p:nvPr/>
        </p:nvSpPr>
        <p:spPr>
          <a:xfrm>
            <a:off x="640080" y="2468880"/>
            <a:ext cx="1097280" cy="82296"/>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2697480"/>
            <a:ext cx="6065215" cy="2011680"/>
          </a:xfrm>
          <a:prstGeom prst="rect">
            <a:avLst/>
          </a:prstGeom>
          <a:noFill/>
        </p:spPr>
        <p:txBody>
          <a:bodyPr wrap="square" lIns="0" tIns="0" rIns="0" bIns="0" anchor="t"/>
          <a:lstStyle/>
          <a:p>
            <a:pPr algn="l">
              <a:lnSpc>
                <a:spcPct val="105000"/>
              </a:lnSpc>
            </a:pPr>
            <a:r>
              <a:rPr sz="4800" b="1">
                <a:solidFill>
                  <a:srgbClr val="2A1A1F"/>
                </a:solidFill>
                <a:latin typeface="Corbel"/>
              </a:rPr>
              <a:t>Эпидемиология и классификация</a:t>
            </a:r>
          </a:p>
        </p:txBody>
      </p:sp>
      <p:sp>
        <p:nvSpPr>
          <p:cNvPr id="6" name="TextBox 5"/>
          <p:cNvSpPr txBox="1"/>
          <p:nvPr/>
        </p:nvSpPr>
        <p:spPr>
          <a:xfrm>
            <a:off x="640080" y="4846320"/>
            <a:ext cx="6065215" cy="914400"/>
          </a:xfrm>
          <a:prstGeom prst="rect">
            <a:avLst/>
          </a:prstGeom>
          <a:noFill/>
        </p:spPr>
        <p:txBody>
          <a:bodyPr wrap="square" lIns="0" tIns="0" rIns="0" bIns="0" anchor="t"/>
          <a:lstStyle/>
          <a:p>
            <a:pPr algn="l">
              <a:lnSpc>
                <a:spcPct val="105000"/>
              </a:lnSpc>
            </a:pPr>
            <a:r>
              <a:rPr sz="2200" b="0">
                <a:solidFill>
                  <a:srgbClr val="6F585F"/>
                </a:solidFill>
                <a:latin typeface="Georgia"/>
              </a:rPr>
              <a:t>Масштаб проблемы и виды диабета</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04</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Статистика сахарного диабета</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4</a:t>
            </a:r>
          </a:p>
        </p:txBody>
      </p:sp>
      <p:sp>
        <p:nvSpPr>
          <p:cNvPr id="8" name="Rounded Rectangle 7"/>
          <p:cNvSpPr/>
          <p:nvPr/>
        </p:nvSpPr>
        <p:spPr>
          <a:xfrm>
            <a:off x="640080" y="1920240"/>
            <a:ext cx="3423818" cy="3383280"/>
          </a:xfrm>
          <a:prstGeom prst="roundRect">
            <a:avLst>
              <a:gd name="adj" fmla="val 5000"/>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2194560"/>
            <a:ext cx="2875178" cy="1280160"/>
          </a:xfrm>
          <a:prstGeom prst="rect">
            <a:avLst/>
          </a:prstGeom>
          <a:noFill/>
        </p:spPr>
        <p:txBody>
          <a:bodyPr wrap="square" lIns="0" tIns="0" rIns="0" bIns="0" anchor="ctr"/>
          <a:lstStyle/>
          <a:p>
            <a:pPr algn="l">
              <a:lnSpc>
                <a:spcPct val="105000"/>
              </a:lnSpc>
            </a:pPr>
            <a:r>
              <a:rPr sz="7200" b="1">
                <a:solidFill>
                  <a:srgbClr val="FFFFFF"/>
                </a:solidFill>
                <a:latin typeface="Corbel"/>
              </a:rPr>
              <a:t>10,5%</a:t>
            </a:r>
          </a:p>
        </p:txBody>
      </p:sp>
      <p:sp>
        <p:nvSpPr>
          <p:cNvPr id="10" name="Rectangle 9"/>
          <p:cNvSpPr/>
          <p:nvPr/>
        </p:nvSpPr>
        <p:spPr>
          <a:xfrm>
            <a:off x="914400" y="3657600"/>
            <a:ext cx="4572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FFFFFF"/>
                </a:solidFill>
                <a:latin typeface="Georgia"/>
              </a:rPr>
              <a:t>Взрослых в мире с диабетом</a:t>
            </a:r>
          </a:p>
        </p:txBody>
      </p:sp>
      <p:sp>
        <p:nvSpPr>
          <p:cNvPr id="12" name="TextBox 11"/>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DAD6E9"/>
                </a:solidFill>
                <a:latin typeface="Georgia"/>
              </a:rPr>
              <a:t>Источник: IDF, 2024</a:t>
            </a:r>
          </a:p>
        </p:txBody>
      </p:sp>
      <p:sp>
        <p:nvSpPr>
          <p:cNvPr id="13" name="Rounded Rectangle 12"/>
          <p:cNvSpPr/>
          <p:nvPr/>
        </p:nvSpPr>
        <p:spPr>
          <a:xfrm>
            <a:off x="4383938" y="1920240"/>
            <a:ext cx="3423818" cy="3383280"/>
          </a:xfrm>
          <a:prstGeom prst="roundRect">
            <a:avLst>
              <a:gd name="adj" fmla="val 5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58258" y="2194560"/>
            <a:ext cx="2875178" cy="1280160"/>
          </a:xfrm>
          <a:prstGeom prst="rect">
            <a:avLst/>
          </a:prstGeom>
          <a:noFill/>
        </p:spPr>
        <p:txBody>
          <a:bodyPr wrap="square" lIns="0" tIns="0" rIns="0" bIns="0" anchor="ctr"/>
          <a:lstStyle/>
          <a:p>
            <a:pPr algn="l">
              <a:lnSpc>
                <a:spcPct val="105000"/>
              </a:lnSpc>
            </a:pPr>
            <a:r>
              <a:rPr sz="7200" b="1">
                <a:solidFill>
                  <a:srgbClr val="FFFFFF"/>
                </a:solidFill>
                <a:latin typeface="Corbel"/>
              </a:rPr>
              <a:t>7–9%</a:t>
            </a:r>
          </a:p>
        </p:txBody>
      </p:sp>
      <p:sp>
        <p:nvSpPr>
          <p:cNvPr id="15" name="Rectangle 14"/>
          <p:cNvSpPr/>
          <p:nvPr/>
        </p:nvSpPr>
        <p:spPr>
          <a:xfrm>
            <a:off x="4658258" y="3657600"/>
            <a:ext cx="4572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FFFFFF"/>
                </a:solidFill>
                <a:latin typeface="Georgia"/>
              </a:rPr>
              <a:t>Распространенность ГСД в РФ</a:t>
            </a:r>
          </a:p>
        </p:txBody>
      </p:sp>
      <p:sp>
        <p:nvSpPr>
          <p:cNvPr id="17" name="TextBox 16"/>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ECC8CE"/>
                </a:solidFill>
                <a:latin typeface="Georgia"/>
              </a:rPr>
              <a:t>Источник: Минздрав РФ, 2024</a:t>
            </a:r>
          </a:p>
        </p:txBody>
      </p:sp>
      <p:sp>
        <p:nvSpPr>
          <p:cNvPr id="18" name="Rounded Rectangle 17"/>
          <p:cNvSpPr/>
          <p:nvPr/>
        </p:nvSpPr>
        <p:spPr>
          <a:xfrm>
            <a:off x="8127796" y="1920240"/>
            <a:ext cx="3423818" cy="3383280"/>
          </a:xfrm>
          <a:prstGeom prst="roundRect">
            <a:avLst>
              <a:gd name="adj" fmla="val 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402116" y="2194560"/>
            <a:ext cx="2875178" cy="1280160"/>
          </a:xfrm>
          <a:prstGeom prst="rect">
            <a:avLst/>
          </a:prstGeom>
          <a:noFill/>
        </p:spPr>
        <p:txBody>
          <a:bodyPr wrap="square" lIns="0" tIns="0" rIns="0" bIns="0" anchor="ctr"/>
          <a:lstStyle/>
          <a:p>
            <a:pPr algn="l">
              <a:lnSpc>
                <a:spcPct val="105000"/>
              </a:lnSpc>
            </a:pPr>
            <a:r>
              <a:rPr sz="7200" b="1">
                <a:solidFill>
                  <a:srgbClr val="FFFFFF"/>
                </a:solidFill>
                <a:latin typeface="Corbel"/>
              </a:rPr>
              <a:t>15,8%</a:t>
            </a:r>
          </a:p>
        </p:txBody>
      </p:sp>
      <p:sp>
        <p:nvSpPr>
          <p:cNvPr id="20" name="Rectangle 19"/>
          <p:cNvSpPr/>
          <p:nvPr/>
        </p:nvSpPr>
        <p:spPr>
          <a:xfrm>
            <a:off x="8402116" y="3657600"/>
            <a:ext cx="4572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FFFFFF"/>
                </a:solidFill>
                <a:latin typeface="Georgia"/>
              </a:rPr>
              <a:t>Доля гипергликемии при беременности</a:t>
            </a:r>
          </a:p>
        </p:txBody>
      </p:sp>
      <p:sp>
        <p:nvSpPr>
          <p:cNvPr id="22" name="TextBox 21"/>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C7DBDD"/>
                </a:solidFill>
                <a:latin typeface="Georgia"/>
              </a:rPr>
              <a:t>Источник: Клинические рекомендации РФ, 2024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05</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Классификация диабета при беременности</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5</a:t>
            </a:r>
          </a:p>
        </p:txBody>
      </p:sp>
      <p:sp>
        <p:nvSpPr>
          <p:cNvPr id="8" name="Rounded Rectangle 7"/>
          <p:cNvSpPr/>
          <p:nvPr/>
        </p:nvSpPr>
        <p:spPr>
          <a:xfrm>
            <a:off x="640080" y="192024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914400" y="228874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9997135" cy="883310"/>
          </a:xfrm>
          <a:prstGeom prst="rect">
            <a:avLst/>
          </a:prstGeom>
          <a:noFill/>
        </p:spPr>
        <p:txBody>
          <a:bodyPr wrap="square" lIns="0" tIns="0" rIns="0" bIns="0" anchor="ctr"/>
          <a:lstStyle/>
          <a:p>
            <a:pPr algn="l">
              <a:lnSpc>
                <a:spcPct val="105000"/>
              </a:lnSpc>
            </a:pPr>
            <a:r>
              <a:rPr sz="2200" b="0">
                <a:solidFill>
                  <a:srgbClr val="2A1A1F"/>
                </a:solidFill>
                <a:latin typeface="Georgia"/>
              </a:rPr>
              <a:t>Прегестационный сахарный диабет 1 типа (аутоиммунный).</a:t>
            </a:r>
          </a:p>
        </p:txBody>
      </p:sp>
      <p:sp>
        <p:nvSpPr>
          <p:cNvPr id="11" name="Rounded Rectangle 10"/>
          <p:cNvSpPr/>
          <p:nvPr/>
        </p:nvSpPr>
        <p:spPr>
          <a:xfrm>
            <a:off x="640080" y="297180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14400" y="334030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2971800"/>
            <a:ext cx="9997135" cy="883310"/>
          </a:xfrm>
          <a:prstGeom prst="rect">
            <a:avLst/>
          </a:prstGeom>
          <a:noFill/>
        </p:spPr>
        <p:txBody>
          <a:bodyPr wrap="square" lIns="0" tIns="0" rIns="0" bIns="0" anchor="ctr"/>
          <a:lstStyle/>
          <a:p>
            <a:pPr algn="l">
              <a:lnSpc>
                <a:spcPct val="105000"/>
              </a:lnSpc>
            </a:pPr>
            <a:r>
              <a:rPr sz="2200" b="0">
                <a:solidFill>
                  <a:srgbClr val="2A1A1F"/>
                </a:solidFill>
                <a:latin typeface="Georgia"/>
              </a:rPr>
              <a:t>Прегестационный сахарный диабет 2 типа (инсулинорезистентность).</a:t>
            </a:r>
          </a:p>
        </p:txBody>
      </p:sp>
      <p:sp>
        <p:nvSpPr>
          <p:cNvPr id="14" name="Rounded Rectangle 13"/>
          <p:cNvSpPr/>
          <p:nvPr/>
        </p:nvSpPr>
        <p:spPr>
          <a:xfrm>
            <a:off x="640080" y="402336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14400" y="439186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023360"/>
            <a:ext cx="9997135" cy="883310"/>
          </a:xfrm>
          <a:prstGeom prst="rect">
            <a:avLst/>
          </a:prstGeom>
          <a:noFill/>
        </p:spPr>
        <p:txBody>
          <a:bodyPr wrap="square" lIns="0" tIns="0" rIns="0" bIns="0" anchor="ctr"/>
          <a:lstStyle/>
          <a:p>
            <a:pPr algn="l">
              <a:lnSpc>
                <a:spcPct val="105000"/>
              </a:lnSpc>
            </a:pPr>
            <a:r>
              <a:rPr sz="2200" b="0">
                <a:solidFill>
                  <a:srgbClr val="2A1A1F"/>
                </a:solidFill>
                <a:latin typeface="Georgia"/>
              </a:rPr>
              <a:t>Гестационный сахарный диабет: гипергликемия, впервые выявленная во время беременности.</a:t>
            </a:r>
          </a:p>
        </p:txBody>
      </p:sp>
      <p:sp>
        <p:nvSpPr>
          <p:cNvPr id="17" name="Rounded Rectangle 16"/>
          <p:cNvSpPr/>
          <p:nvPr/>
        </p:nvSpPr>
        <p:spPr>
          <a:xfrm>
            <a:off x="640080" y="507492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14400" y="544342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5074920"/>
            <a:ext cx="9997135" cy="883310"/>
          </a:xfrm>
          <a:prstGeom prst="rect">
            <a:avLst/>
          </a:prstGeom>
          <a:noFill/>
        </p:spPr>
        <p:txBody>
          <a:bodyPr wrap="square" lIns="0" tIns="0" rIns="0" bIns="0" anchor="ctr"/>
          <a:lstStyle/>
          <a:p>
            <a:pPr algn="l">
              <a:lnSpc>
                <a:spcPct val="105000"/>
              </a:lnSpc>
            </a:pPr>
            <a:r>
              <a:rPr sz="2200" b="0">
                <a:solidFill>
                  <a:srgbClr val="2A1A1F"/>
                </a:solidFill>
                <a:latin typeface="Georgia"/>
              </a:rPr>
              <a:t>Манифестный сахарный диабет: впервые выявленный во время беременности, но соответствующий критериям диабета вне беременности.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7985455" y="0"/>
            <a:ext cx="4206240" cy="685800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351215" y="1097280"/>
            <a:ext cx="3474720" cy="2743200"/>
          </a:xfrm>
          <a:prstGeom prst="rect">
            <a:avLst/>
          </a:prstGeom>
          <a:noFill/>
        </p:spPr>
        <p:txBody>
          <a:bodyPr wrap="square" lIns="0" tIns="0" rIns="0" bIns="0" anchor="ctr"/>
          <a:lstStyle/>
          <a:p>
            <a:pPr algn="r">
              <a:lnSpc>
                <a:spcPct val="105000"/>
              </a:lnSpc>
            </a:pPr>
            <a:r>
              <a:rPr sz="12000" b="1">
                <a:solidFill>
                  <a:srgbClr val="FFFFFF"/>
                </a:solidFill>
                <a:latin typeface="Corbel"/>
              </a:rPr>
              <a:t>02</a:t>
            </a:r>
          </a:p>
        </p:txBody>
      </p:sp>
      <p:sp>
        <p:nvSpPr>
          <p:cNvPr id="4" name="Rectangle 3"/>
          <p:cNvSpPr/>
          <p:nvPr/>
        </p:nvSpPr>
        <p:spPr>
          <a:xfrm>
            <a:off x="640080" y="2468880"/>
            <a:ext cx="1097280" cy="82296"/>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2697480"/>
            <a:ext cx="6065215" cy="2011680"/>
          </a:xfrm>
          <a:prstGeom prst="rect">
            <a:avLst/>
          </a:prstGeom>
          <a:noFill/>
        </p:spPr>
        <p:txBody>
          <a:bodyPr wrap="square" lIns="0" tIns="0" rIns="0" bIns="0" anchor="t"/>
          <a:lstStyle/>
          <a:p>
            <a:pPr algn="l">
              <a:lnSpc>
                <a:spcPct val="105000"/>
              </a:lnSpc>
            </a:pPr>
            <a:r>
              <a:rPr sz="4800" b="1">
                <a:solidFill>
                  <a:srgbClr val="2A1A1F"/>
                </a:solidFill>
                <a:latin typeface="Corbel"/>
              </a:rPr>
              <a:t>Диагностика и скрининг</a:t>
            </a:r>
          </a:p>
        </p:txBody>
      </p:sp>
      <p:sp>
        <p:nvSpPr>
          <p:cNvPr id="6" name="TextBox 5"/>
          <p:cNvSpPr txBox="1"/>
          <p:nvPr/>
        </p:nvSpPr>
        <p:spPr>
          <a:xfrm>
            <a:off x="640080" y="4846320"/>
            <a:ext cx="6065215" cy="914400"/>
          </a:xfrm>
          <a:prstGeom prst="rect">
            <a:avLst/>
          </a:prstGeom>
          <a:noFill/>
        </p:spPr>
        <p:txBody>
          <a:bodyPr wrap="square" lIns="0" tIns="0" rIns="0" bIns="0" anchor="t"/>
          <a:lstStyle/>
          <a:p>
            <a:pPr algn="l">
              <a:lnSpc>
                <a:spcPct val="105000"/>
              </a:lnSpc>
            </a:pPr>
            <a:r>
              <a:rPr sz="2200" b="0">
                <a:solidFill>
                  <a:srgbClr val="6F585F"/>
                </a:solidFill>
                <a:latin typeface="Georgia"/>
              </a:rPr>
              <a:t>Своевременное выявление гипергликемии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07</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Критерии диагностики ГСД</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7</a:t>
            </a:r>
          </a:p>
        </p:txBody>
      </p:sp>
      <p:graphicFrame>
        <p:nvGraphicFramePr>
          <p:cNvPr id="8" name="Table 7"/>
          <p:cNvGraphicFramePr>
            <a:graphicFrameLocks noGrp="1"/>
          </p:cNvGraphicFramePr>
          <p:nvPr/>
        </p:nvGraphicFramePr>
        <p:xfrm>
          <a:off x="640080" y="1920240"/>
          <a:ext cx="10911535" cy="3154680"/>
        </p:xfrm>
        <a:graphic>
          <a:graphicData uri="http://schemas.openxmlformats.org/drawingml/2006/table">
            <a:tbl>
              <a:tblPr firstRow="1" bandRow="1">
                <a:tableStyleId>{5C22544A-7EE6-4342-B048-85BDC9FD1C3A}</a:tableStyleId>
              </a:tblPr>
              <a:tblGrid>
                <a:gridCol w="3637178">
                  <a:extLst>
                    <a:ext uri="{9D8B030D-6E8A-4147-A177-3AD203B41FA5}">
                      <a16:colId xmlns:a16="http://schemas.microsoft.com/office/drawing/2014/main" val="20000"/>
                    </a:ext>
                  </a:extLst>
                </a:gridCol>
                <a:gridCol w="3637178">
                  <a:extLst>
                    <a:ext uri="{9D8B030D-6E8A-4147-A177-3AD203B41FA5}">
                      <a16:colId xmlns:a16="http://schemas.microsoft.com/office/drawing/2014/main" val="20001"/>
                    </a:ext>
                  </a:extLst>
                </a:gridCol>
                <a:gridCol w="3637179">
                  <a:extLst>
                    <a:ext uri="{9D8B030D-6E8A-4147-A177-3AD203B41FA5}">
                      <a16:colId xmlns:a16="http://schemas.microsoft.com/office/drawing/2014/main" val="20002"/>
                    </a:ext>
                  </a:extLst>
                </a:gridCol>
              </a:tblGrid>
              <a:tr h="594360">
                <a:tc>
                  <a:txBody>
                    <a:bodyPr/>
                    <a:lstStyle/>
                    <a:p>
                      <a:r>
                        <a:rPr sz="1800" b="1">
                          <a:solidFill>
                            <a:srgbClr val="FFFFFF"/>
                          </a:solidFill>
                          <a:latin typeface="Corbel"/>
                        </a:rPr>
                        <a:t>Время измерения</a:t>
                      </a:r>
                    </a:p>
                  </a:txBody>
                  <a:tcPr marL="137160" marR="137160" anchor="ctr">
                    <a:solidFill>
                      <a:srgbClr val="B3243B"/>
                    </a:solidFill>
                  </a:tcPr>
                </a:tc>
                <a:tc>
                  <a:txBody>
                    <a:bodyPr/>
                    <a:lstStyle/>
                    <a:p>
                      <a:r>
                        <a:rPr sz="1800" b="1">
                          <a:solidFill>
                            <a:srgbClr val="FFFFFF"/>
                          </a:solidFill>
                          <a:latin typeface="Corbel"/>
                        </a:rPr>
                        <a:t>Глюкоза плазмы</a:t>
                      </a:r>
                    </a:p>
                  </a:txBody>
                  <a:tcPr marL="137160" marR="137160" anchor="ctr">
                    <a:solidFill>
                      <a:srgbClr val="B3243B"/>
                    </a:solidFill>
                  </a:tcPr>
                </a:tc>
                <a:tc>
                  <a:txBody>
                    <a:bodyPr/>
                    <a:lstStyle/>
                    <a:p>
                      <a:r>
                        <a:rPr sz="1800" b="1">
                          <a:solidFill>
                            <a:srgbClr val="FFFFFF"/>
                          </a:solidFill>
                          <a:latin typeface="Corbel"/>
                        </a:rPr>
                        <a:t>Диагноз</a:t>
                      </a:r>
                    </a:p>
                  </a:txBody>
                  <a:tcPr marL="137160" marR="137160" anchor="ctr">
                    <a:solidFill>
                      <a:srgbClr val="B3243B"/>
                    </a:solidFill>
                  </a:tcPr>
                </a:tc>
                <a:extLst>
                  <a:ext uri="{0D108BD9-81ED-4DB2-BD59-A6C34878D82A}">
                    <a16:rowId xmlns:a16="http://schemas.microsoft.com/office/drawing/2014/main" val="10000"/>
                  </a:ext>
                </a:extLst>
              </a:tr>
              <a:tr h="594360">
                <a:tc>
                  <a:txBody>
                    <a:bodyPr/>
                    <a:lstStyle/>
                    <a:p>
                      <a:r>
                        <a:rPr sz="1800" b="0">
                          <a:solidFill>
                            <a:srgbClr val="2A1A1F"/>
                          </a:solidFill>
                          <a:latin typeface="Georgia"/>
                        </a:rPr>
                        <a:t>Натощак</a:t>
                      </a:r>
                    </a:p>
                  </a:txBody>
                  <a:tcPr marL="137160" marR="137160" anchor="ctr">
                    <a:solidFill>
                      <a:srgbClr val="FFFFFF"/>
                    </a:solidFill>
                  </a:tcPr>
                </a:tc>
                <a:tc>
                  <a:txBody>
                    <a:bodyPr/>
                    <a:lstStyle/>
                    <a:p>
                      <a:r>
                        <a:rPr sz="1800" b="0">
                          <a:solidFill>
                            <a:srgbClr val="2A1A1F"/>
                          </a:solidFill>
                          <a:latin typeface="Georgia"/>
                        </a:rPr>
                        <a:t>&gt;= 5,1 и &lt; 7,0 ммоль/л</a:t>
                      </a:r>
                    </a:p>
                  </a:txBody>
                  <a:tcPr marL="137160" marR="137160" anchor="ctr">
                    <a:solidFill>
                      <a:srgbClr val="FFFFFF"/>
                    </a:solidFill>
                  </a:tcPr>
                </a:tc>
                <a:tc>
                  <a:txBody>
                    <a:bodyPr/>
                    <a:lstStyle/>
                    <a:p>
                      <a:r>
                        <a:rPr sz="1800" b="0">
                          <a:solidFill>
                            <a:srgbClr val="2A1A1F"/>
                          </a:solidFill>
                          <a:latin typeface="Georgia"/>
                        </a:rPr>
                        <a:t>Гестационный сахарный диабет</a:t>
                      </a:r>
                    </a:p>
                  </a:txBody>
                  <a:tcPr marL="137160" marR="137160" anchor="ctr">
                    <a:solidFill>
                      <a:srgbClr val="FFFFFF"/>
                    </a:solidFill>
                  </a:tcPr>
                </a:tc>
                <a:extLst>
                  <a:ext uri="{0D108BD9-81ED-4DB2-BD59-A6C34878D82A}">
                    <a16:rowId xmlns:a16="http://schemas.microsoft.com/office/drawing/2014/main" val="10001"/>
                  </a:ext>
                </a:extLst>
              </a:tr>
              <a:tr h="594360">
                <a:tc>
                  <a:txBody>
                    <a:bodyPr/>
                    <a:lstStyle/>
                    <a:p>
                      <a:r>
                        <a:rPr sz="1800" b="0">
                          <a:solidFill>
                            <a:srgbClr val="2A1A1F"/>
                          </a:solidFill>
                          <a:latin typeface="Georgia"/>
                        </a:rPr>
                        <a:t>Через 1 час (ПГТТ 75 г)</a:t>
                      </a:r>
                    </a:p>
                  </a:txBody>
                  <a:tcPr marL="137160" marR="137160" anchor="ctr">
                    <a:solidFill>
                      <a:srgbClr val="FDFBFA"/>
                    </a:solidFill>
                  </a:tcPr>
                </a:tc>
                <a:tc>
                  <a:txBody>
                    <a:bodyPr/>
                    <a:lstStyle/>
                    <a:p>
                      <a:r>
                        <a:rPr sz="1800" b="0">
                          <a:solidFill>
                            <a:srgbClr val="2A1A1F"/>
                          </a:solidFill>
                          <a:latin typeface="Georgia"/>
                        </a:rPr>
                        <a:t>&gt;= 10,0 ммоль/л</a:t>
                      </a:r>
                    </a:p>
                  </a:txBody>
                  <a:tcPr marL="137160" marR="137160" anchor="ctr">
                    <a:solidFill>
                      <a:srgbClr val="FDFBFA"/>
                    </a:solidFill>
                  </a:tcPr>
                </a:tc>
                <a:tc>
                  <a:txBody>
                    <a:bodyPr/>
                    <a:lstStyle/>
                    <a:p>
                      <a:r>
                        <a:rPr sz="1800" b="0">
                          <a:solidFill>
                            <a:srgbClr val="2A1A1F"/>
                          </a:solidFill>
                          <a:latin typeface="Georgia"/>
                        </a:rPr>
                        <a:t>Гестационный сахарный диабет</a:t>
                      </a:r>
                    </a:p>
                  </a:txBody>
                  <a:tcPr marL="137160" marR="137160" anchor="ctr">
                    <a:solidFill>
                      <a:srgbClr val="FDFBFA"/>
                    </a:solidFill>
                  </a:tcPr>
                </a:tc>
                <a:extLst>
                  <a:ext uri="{0D108BD9-81ED-4DB2-BD59-A6C34878D82A}">
                    <a16:rowId xmlns:a16="http://schemas.microsoft.com/office/drawing/2014/main" val="10002"/>
                  </a:ext>
                </a:extLst>
              </a:tr>
              <a:tr h="594360">
                <a:tc>
                  <a:txBody>
                    <a:bodyPr/>
                    <a:lstStyle/>
                    <a:p>
                      <a:r>
                        <a:rPr sz="1800" b="0">
                          <a:solidFill>
                            <a:srgbClr val="2A1A1F"/>
                          </a:solidFill>
                          <a:latin typeface="Georgia"/>
                        </a:rPr>
                        <a:t>Через 2 часа (ПГТТ 75 г)</a:t>
                      </a:r>
                    </a:p>
                  </a:txBody>
                  <a:tcPr marL="137160" marR="137160" anchor="ctr">
                    <a:solidFill>
                      <a:srgbClr val="FFFFFF"/>
                    </a:solidFill>
                  </a:tcPr>
                </a:tc>
                <a:tc>
                  <a:txBody>
                    <a:bodyPr/>
                    <a:lstStyle/>
                    <a:p>
                      <a:r>
                        <a:rPr sz="1800" b="0">
                          <a:solidFill>
                            <a:srgbClr val="2A1A1F"/>
                          </a:solidFill>
                          <a:latin typeface="Georgia"/>
                        </a:rPr>
                        <a:t>&gt;= 8,5 и &lt; 11,1 ммоль/л</a:t>
                      </a:r>
                    </a:p>
                  </a:txBody>
                  <a:tcPr marL="137160" marR="137160" anchor="ctr">
                    <a:solidFill>
                      <a:srgbClr val="FFFFFF"/>
                    </a:solidFill>
                  </a:tcPr>
                </a:tc>
                <a:tc>
                  <a:txBody>
                    <a:bodyPr/>
                    <a:lstStyle/>
                    <a:p>
                      <a:r>
                        <a:rPr sz="1800" b="0">
                          <a:solidFill>
                            <a:srgbClr val="2A1A1F"/>
                          </a:solidFill>
                          <a:latin typeface="Georgia"/>
                        </a:rPr>
                        <a:t>Гестационный сахарный диабет</a:t>
                      </a:r>
                    </a:p>
                  </a:txBody>
                  <a:tcPr marL="137160" marR="137160" anchor="ctr">
                    <a:solidFill>
                      <a:srgbClr val="FFFFFF"/>
                    </a:solidFill>
                  </a:tcPr>
                </a:tc>
                <a:extLst>
                  <a:ext uri="{0D108BD9-81ED-4DB2-BD59-A6C34878D82A}">
                    <a16:rowId xmlns:a16="http://schemas.microsoft.com/office/drawing/2014/main" val="10003"/>
                  </a:ext>
                </a:extLst>
              </a:tr>
              <a:tr h="594360">
                <a:tc>
                  <a:txBody>
                    <a:bodyPr/>
                    <a:lstStyle/>
                    <a:p>
                      <a:r>
                        <a:rPr sz="1800" b="0">
                          <a:solidFill>
                            <a:srgbClr val="2A1A1F"/>
                          </a:solidFill>
                          <a:latin typeface="Georgia"/>
                        </a:rPr>
                        <a:t>Натощак</a:t>
                      </a:r>
                    </a:p>
                  </a:txBody>
                  <a:tcPr marL="137160" marR="137160" anchor="ctr">
                    <a:solidFill>
                      <a:srgbClr val="FDFBFA"/>
                    </a:solidFill>
                  </a:tcPr>
                </a:tc>
                <a:tc>
                  <a:txBody>
                    <a:bodyPr/>
                    <a:lstStyle/>
                    <a:p>
                      <a:r>
                        <a:rPr sz="1800" b="0">
                          <a:solidFill>
                            <a:srgbClr val="2A1A1F"/>
                          </a:solidFill>
                          <a:latin typeface="Georgia"/>
                        </a:rPr>
                        <a:t>&gt;= 7,0 ммоль/л</a:t>
                      </a:r>
                    </a:p>
                  </a:txBody>
                  <a:tcPr marL="137160" marR="137160" anchor="ctr">
                    <a:solidFill>
                      <a:srgbClr val="FDFBFA"/>
                    </a:solidFill>
                  </a:tcPr>
                </a:tc>
                <a:tc>
                  <a:txBody>
                    <a:bodyPr/>
                    <a:lstStyle/>
                    <a:p>
                      <a:r>
                        <a:rPr sz="1800" b="0">
                          <a:solidFill>
                            <a:srgbClr val="2A1A1F"/>
                          </a:solidFill>
                          <a:latin typeface="Georgia"/>
                        </a:rPr>
                        <a:t>Манифестный сахарный диабет</a:t>
                      </a:r>
                    </a:p>
                  </a:txBody>
                  <a:tcPr marL="137160" marR="137160" anchor="ctr">
                    <a:solidFill>
                      <a:srgbClr val="FDFBFA"/>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08</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Алгоритм скрининга при первом обращении</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8</a:t>
            </a:r>
          </a:p>
        </p:txBody>
      </p:sp>
      <p:sp>
        <p:nvSpPr>
          <p:cNvPr id="8" name="Rounded Rectangle 7"/>
          <p:cNvSpPr/>
          <p:nvPr/>
        </p:nvSpPr>
        <p:spPr>
          <a:xfrm>
            <a:off x="640080" y="1920240"/>
            <a:ext cx="2522143" cy="402336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Hexagon 8"/>
          <p:cNvSpPr/>
          <p:nvPr/>
        </p:nvSpPr>
        <p:spPr>
          <a:xfrm>
            <a:off x="868680" y="2194560"/>
            <a:ext cx="685800" cy="685800"/>
          </a:xfrm>
          <a:prstGeom prst="hexagon">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2194560"/>
            <a:ext cx="685800" cy="685800"/>
          </a:xfrm>
          <a:prstGeom prst="rect">
            <a:avLst/>
          </a:prstGeom>
          <a:noFill/>
        </p:spPr>
        <p:txBody>
          <a:bodyPr wrap="square" lIns="0" tIns="0" rIns="0" bIns="0" anchor="ctr"/>
          <a:lstStyle/>
          <a:p>
            <a:pPr algn="ctr">
              <a:lnSpc>
                <a:spcPct val="105000"/>
              </a:lnSpc>
            </a:pPr>
            <a:r>
              <a:rPr sz="2000" b="1">
                <a:solidFill>
                  <a:srgbClr val="FFFFFF"/>
                </a:solidFill>
                <a:latin typeface="Corbel"/>
              </a:rPr>
              <a:t>01</a:t>
            </a:r>
          </a:p>
        </p:txBody>
      </p:sp>
      <p:sp>
        <p:nvSpPr>
          <p:cNvPr id="11" name="TextBox 10"/>
          <p:cNvSpPr txBox="1"/>
          <p:nvPr/>
        </p:nvSpPr>
        <p:spPr>
          <a:xfrm>
            <a:off x="868680" y="3108960"/>
            <a:ext cx="2064943" cy="822960"/>
          </a:xfrm>
          <a:prstGeom prst="rect">
            <a:avLst/>
          </a:prstGeom>
          <a:noFill/>
        </p:spPr>
        <p:txBody>
          <a:bodyPr wrap="square" lIns="0" tIns="0" rIns="0" bIns="0" anchor="t"/>
          <a:lstStyle/>
          <a:p>
            <a:pPr algn="l">
              <a:lnSpc>
                <a:spcPct val="105000"/>
              </a:lnSpc>
            </a:pPr>
            <a:r>
              <a:rPr sz="2000" b="1">
                <a:solidFill>
                  <a:srgbClr val="2A1A1F"/>
                </a:solidFill>
                <a:latin typeface="Corbel"/>
              </a:rPr>
              <a:t>Оценка факторов риска</a:t>
            </a:r>
          </a:p>
        </p:txBody>
      </p:sp>
      <p:sp>
        <p:nvSpPr>
          <p:cNvPr id="12" name="TextBox 11"/>
          <p:cNvSpPr txBox="1"/>
          <p:nvPr/>
        </p:nvSpPr>
        <p:spPr>
          <a:xfrm>
            <a:off x="868680" y="3977639"/>
            <a:ext cx="2064943" cy="1828800"/>
          </a:xfrm>
          <a:prstGeom prst="rect">
            <a:avLst/>
          </a:prstGeom>
          <a:noFill/>
        </p:spPr>
        <p:txBody>
          <a:bodyPr wrap="square" lIns="0" tIns="0" rIns="0" bIns="0" anchor="t"/>
          <a:lstStyle/>
          <a:p>
            <a:pPr algn="l">
              <a:lnSpc>
                <a:spcPct val="105000"/>
              </a:lnSpc>
            </a:pPr>
            <a:r>
              <a:rPr sz="1800" b="0">
                <a:solidFill>
                  <a:srgbClr val="6F585F"/>
                </a:solidFill>
                <a:latin typeface="Georgia"/>
              </a:rPr>
              <a:t>Определение ИМТ, наследственности, ГСД в анамнезе.</a:t>
            </a:r>
          </a:p>
        </p:txBody>
      </p:sp>
      <p:sp>
        <p:nvSpPr>
          <p:cNvPr id="13" name="Chevron 12"/>
          <p:cNvSpPr/>
          <p:nvPr/>
        </p:nvSpPr>
        <p:spPr>
          <a:xfrm>
            <a:off x="3189655" y="3749039"/>
            <a:ext cx="219456" cy="365760"/>
          </a:xfrm>
          <a:prstGeom prst="chevron">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3436543" y="1920240"/>
            <a:ext cx="2522143" cy="402336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Hexagon 14"/>
          <p:cNvSpPr/>
          <p:nvPr/>
        </p:nvSpPr>
        <p:spPr>
          <a:xfrm>
            <a:off x="3665143" y="2194560"/>
            <a:ext cx="685800" cy="685800"/>
          </a:xfrm>
          <a:prstGeom prst="hexagon">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3665143" y="2194560"/>
            <a:ext cx="685800" cy="685800"/>
          </a:xfrm>
          <a:prstGeom prst="rect">
            <a:avLst/>
          </a:prstGeom>
          <a:noFill/>
        </p:spPr>
        <p:txBody>
          <a:bodyPr wrap="square" lIns="0" tIns="0" rIns="0" bIns="0" anchor="ctr"/>
          <a:lstStyle/>
          <a:p>
            <a:pPr algn="ctr">
              <a:lnSpc>
                <a:spcPct val="105000"/>
              </a:lnSpc>
            </a:pPr>
            <a:r>
              <a:rPr sz="2000" b="1">
                <a:solidFill>
                  <a:srgbClr val="FFFFFF"/>
                </a:solidFill>
                <a:latin typeface="Corbel"/>
              </a:rPr>
              <a:t>02</a:t>
            </a:r>
          </a:p>
        </p:txBody>
      </p:sp>
      <p:sp>
        <p:nvSpPr>
          <p:cNvPr id="17" name="TextBox 16"/>
          <p:cNvSpPr txBox="1"/>
          <p:nvPr/>
        </p:nvSpPr>
        <p:spPr>
          <a:xfrm>
            <a:off x="3665143" y="3108960"/>
            <a:ext cx="2064943" cy="822960"/>
          </a:xfrm>
          <a:prstGeom prst="rect">
            <a:avLst/>
          </a:prstGeom>
          <a:noFill/>
        </p:spPr>
        <p:txBody>
          <a:bodyPr wrap="square" lIns="0" tIns="0" rIns="0" bIns="0" anchor="t"/>
          <a:lstStyle/>
          <a:p>
            <a:pPr algn="l">
              <a:lnSpc>
                <a:spcPct val="105000"/>
              </a:lnSpc>
            </a:pPr>
            <a:r>
              <a:rPr sz="2000" b="1">
                <a:solidFill>
                  <a:srgbClr val="2A1A1F"/>
                </a:solidFill>
                <a:latin typeface="Corbel"/>
              </a:rPr>
              <a:t>Измерение глюкозы натощак</a:t>
            </a:r>
          </a:p>
        </p:txBody>
      </p:sp>
      <p:sp>
        <p:nvSpPr>
          <p:cNvPr id="18" name="TextBox 17"/>
          <p:cNvSpPr txBox="1"/>
          <p:nvPr/>
        </p:nvSpPr>
        <p:spPr>
          <a:xfrm>
            <a:off x="3665143" y="3977639"/>
            <a:ext cx="2064943" cy="1828800"/>
          </a:xfrm>
          <a:prstGeom prst="rect">
            <a:avLst/>
          </a:prstGeom>
          <a:noFill/>
        </p:spPr>
        <p:txBody>
          <a:bodyPr wrap="square" lIns="0" tIns="0" rIns="0" bIns="0" anchor="t"/>
          <a:lstStyle/>
          <a:p>
            <a:pPr algn="l">
              <a:lnSpc>
                <a:spcPct val="105000"/>
              </a:lnSpc>
            </a:pPr>
            <a:r>
              <a:rPr sz="1800" b="0">
                <a:solidFill>
                  <a:srgbClr val="6F585F"/>
                </a:solidFill>
                <a:latin typeface="Georgia"/>
              </a:rPr>
              <a:t>При первом обращении к врачу или до 12 недель.</a:t>
            </a:r>
          </a:p>
        </p:txBody>
      </p:sp>
      <p:sp>
        <p:nvSpPr>
          <p:cNvPr id="19" name="Chevron 18"/>
          <p:cNvSpPr/>
          <p:nvPr/>
        </p:nvSpPr>
        <p:spPr>
          <a:xfrm>
            <a:off x="5986119" y="3749039"/>
            <a:ext cx="219456" cy="365760"/>
          </a:xfrm>
          <a:prstGeom prst="chevron">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6233007" y="1920240"/>
            <a:ext cx="2522143" cy="402336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Hexagon 20"/>
          <p:cNvSpPr/>
          <p:nvPr/>
        </p:nvSpPr>
        <p:spPr>
          <a:xfrm>
            <a:off x="6461607" y="2194560"/>
            <a:ext cx="685800" cy="685800"/>
          </a:xfrm>
          <a:prstGeom prst="hexagon">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461607" y="2194560"/>
            <a:ext cx="685800" cy="685800"/>
          </a:xfrm>
          <a:prstGeom prst="rect">
            <a:avLst/>
          </a:prstGeom>
          <a:noFill/>
        </p:spPr>
        <p:txBody>
          <a:bodyPr wrap="square" lIns="0" tIns="0" rIns="0" bIns="0" anchor="ctr"/>
          <a:lstStyle/>
          <a:p>
            <a:pPr algn="ctr">
              <a:lnSpc>
                <a:spcPct val="105000"/>
              </a:lnSpc>
            </a:pPr>
            <a:r>
              <a:rPr sz="2000" b="1">
                <a:solidFill>
                  <a:srgbClr val="FFFFFF"/>
                </a:solidFill>
                <a:latin typeface="Corbel"/>
              </a:rPr>
              <a:t>03</a:t>
            </a:r>
          </a:p>
        </p:txBody>
      </p:sp>
      <p:sp>
        <p:nvSpPr>
          <p:cNvPr id="23" name="TextBox 22"/>
          <p:cNvSpPr txBox="1"/>
          <p:nvPr/>
        </p:nvSpPr>
        <p:spPr>
          <a:xfrm>
            <a:off x="6461607" y="3108960"/>
            <a:ext cx="2064943" cy="822960"/>
          </a:xfrm>
          <a:prstGeom prst="rect">
            <a:avLst/>
          </a:prstGeom>
          <a:noFill/>
        </p:spPr>
        <p:txBody>
          <a:bodyPr wrap="square" lIns="0" tIns="0" rIns="0" bIns="0" anchor="t"/>
          <a:lstStyle/>
          <a:p>
            <a:pPr algn="l">
              <a:lnSpc>
                <a:spcPct val="105000"/>
              </a:lnSpc>
            </a:pPr>
            <a:r>
              <a:rPr sz="2000" b="1">
                <a:solidFill>
                  <a:srgbClr val="2A1A1F"/>
                </a:solidFill>
                <a:latin typeface="Corbel"/>
              </a:rPr>
              <a:t>ПГТТ с 75 г глюкозы</a:t>
            </a:r>
          </a:p>
        </p:txBody>
      </p:sp>
      <p:sp>
        <p:nvSpPr>
          <p:cNvPr id="24" name="TextBox 23"/>
          <p:cNvSpPr txBox="1"/>
          <p:nvPr/>
        </p:nvSpPr>
        <p:spPr>
          <a:xfrm>
            <a:off x="6461607" y="3977639"/>
            <a:ext cx="2064943" cy="1828800"/>
          </a:xfrm>
          <a:prstGeom prst="rect">
            <a:avLst/>
          </a:prstGeom>
          <a:noFill/>
        </p:spPr>
        <p:txBody>
          <a:bodyPr wrap="square" lIns="0" tIns="0" rIns="0" bIns="0" anchor="t"/>
          <a:lstStyle/>
          <a:p>
            <a:pPr algn="l">
              <a:lnSpc>
                <a:spcPct val="105000"/>
              </a:lnSpc>
            </a:pPr>
            <a:r>
              <a:rPr sz="1800" b="0">
                <a:solidFill>
                  <a:srgbClr val="6F585F"/>
                </a:solidFill>
                <a:latin typeface="Georgia"/>
              </a:rPr>
              <a:t>Проведение теста в сроке 24–28 недель беременности.</a:t>
            </a:r>
          </a:p>
        </p:txBody>
      </p:sp>
      <p:sp>
        <p:nvSpPr>
          <p:cNvPr id="25" name="Chevron 24"/>
          <p:cNvSpPr/>
          <p:nvPr/>
        </p:nvSpPr>
        <p:spPr>
          <a:xfrm>
            <a:off x="8782583" y="3749039"/>
            <a:ext cx="219456" cy="365760"/>
          </a:xfrm>
          <a:prstGeom prst="chevron">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9029471" y="1920240"/>
            <a:ext cx="2522143" cy="402336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Hexagon 26"/>
          <p:cNvSpPr/>
          <p:nvPr/>
        </p:nvSpPr>
        <p:spPr>
          <a:xfrm>
            <a:off x="9258071" y="2194560"/>
            <a:ext cx="685800" cy="685800"/>
          </a:xfrm>
          <a:prstGeom prst="hexagon">
            <a:avLst/>
          </a:prstGeom>
          <a:solidFill>
            <a:srgbClr val="BF83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258071" y="2194560"/>
            <a:ext cx="685800" cy="685800"/>
          </a:xfrm>
          <a:prstGeom prst="rect">
            <a:avLst/>
          </a:prstGeom>
          <a:noFill/>
        </p:spPr>
        <p:txBody>
          <a:bodyPr wrap="square" lIns="0" tIns="0" rIns="0" bIns="0" anchor="ctr"/>
          <a:lstStyle/>
          <a:p>
            <a:pPr algn="ctr">
              <a:lnSpc>
                <a:spcPct val="105000"/>
              </a:lnSpc>
            </a:pPr>
            <a:r>
              <a:rPr sz="2000" b="1">
                <a:solidFill>
                  <a:srgbClr val="0B0B0B"/>
                </a:solidFill>
                <a:latin typeface="Corbel"/>
              </a:rPr>
              <a:t>04</a:t>
            </a:r>
          </a:p>
        </p:txBody>
      </p:sp>
      <p:sp>
        <p:nvSpPr>
          <p:cNvPr id="29" name="TextBox 28"/>
          <p:cNvSpPr txBox="1"/>
          <p:nvPr/>
        </p:nvSpPr>
        <p:spPr>
          <a:xfrm>
            <a:off x="9258071" y="3108960"/>
            <a:ext cx="2064943" cy="822960"/>
          </a:xfrm>
          <a:prstGeom prst="rect">
            <a:avLst/>
          </a:prstGeom>
          <a:noFill/>
        </p:spPr>
        <p:txBody>
          <a:bodyPr wrap="square" lIns="0" tIns="0" rIns="0" bIns="0" anchor="t"/>
          <a:lstStyle/>
          <a:p>
            <a:pPr algn="l">
              <a:lnSpc>
                <a:spcPct val="105000"/>
              </a:lnSpc>
            </a:pPr>
            <a:r>
              <a:rPr sz="2000" b="1">
                <a:solidFill>
                  <a:srgbClr val="2A1A1F"/>
                </a:solidFill>
                <a:latin typeface="Corbel"/>
              </a:rPr>
              <a:t>Интерпретация результатов</a:t>
            </a:r>
          </a:p>
        </p:txBody>
      </p:sp>
      <p:sp>
        <p:nvSpPr>
          <p:cNvPr id="30" name="TextBox 29"/>
          <p:cNvSpPr txBox="1"/>
          <p:nvPr/>
        </p:nvSpPr>
        <p:spPr>
          <a:xfrm>
            <a:off x="9258071" y="3977639"/>
            <a:ext cx="2064943" cy="1828800"/>
          </a:xfrm>
          <a:prstGeom prst="rect">
            <a:avLst/>
          </a:prstGeom>
          <a:noFill/>
        </p:spPr>
        <p:txBody>
          <a:bodyPr wrap="square" lIns="0" tIns="0" rIns="0" bIns="0" anchor="t"/>
          <a:lstStyle/>
          <a:p>
            <a:pPr algn="l">
              <a:lnSpc>
                <a:spcPct val="105000"/>
              </a:lnSpc>
            </a:pPr>
            <a:r>
              <a:rPr sz="1800" b="0">
                <a:solidFill>
                  <a:srgbClr val="6F585F"/>
                </a:solidFill>
                <a:latin typeface="Georgia"/>
              </a:rPr>
              <a:t>Сопоставление с пороговыми значениями Минздрава РФ.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7985455" y="0"/>
            <a:ext cx="4206240" cy="685800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351215" y="1097280"/>
            <a:ext cx="3474720" cy="2743200"/>
          </a:xfrm>
          <a:prstGeom prst="rect">
            <a:avLst/>
          </a:prstGeom>
          <a:noFill/>
        </p:spPr>
        <p:txBody>
          <a:bodyPr wrap="square" lIns="0" tIns="0" rIns="0" bIns="0" anchor="ctr"/>
          <a:lstStyle/>
          <a:p>
            <a:pPr algn="r">
              <a:lnSpc>
                <a:spcPct val="105000"/>
              </a:lnSpc>
            </a:pPr>
            <a:r>
              <a:rPr sz="12000" b="1">
                <a:solidFill>
                  <a:srgbClr val="FFFFFF"/>
                </a:solidFill>
                <a:latin typeface="Corbel"/>
              </a:rPr>
              <a:t>03</a:t>
            </a:r>
          </a:p>
        </p:txBody>
      </p:sp>
      <p:sp>
        <p:nvSpPr>
          <p:cNvPr id="4" name="Rectangle 3"/>
          <p:cNvSpPr/>
          <p:nvPr/>
        </p:nvSpPr>
        <p:spPr>
          <a:xfrm>
            <a:off x="640080" y="2468880"/>
            <a:ext cx="1097280" cy="82296"/>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2697480"/>
            <a:ext cx="6065215" cy="2011680"/>
          </a:xfrm>
          <a:prstGeom prst="rect">
            <a:avLst/>
          </a:prstGeom>
          <a:noFill/>
        </p:spPr>
        <p:txBody>
          <a:bodyPr wrap="square" lIns="0" tIns="0" rIns="0" bIns="0" anchor="t"/>
          <a:lstStyle/>
          <a:p>
            <a:pPr algn="l">
              <a:lnSpc>
                <a:spcPct val="105000"/>
              </a:lnSpc>
            </a:pPr>
            <a:r>
              <a:rPr sz="4800" b="1">
                <a:solidFill>
                  <a:srgbClr val="2A1A1F"/>
                </a:solidFill>
                <a:latin typeface="Corbel"/>
              </a:rPr>
              <a:t>Целевые показатели и лечение</a:t>
            </a:r>
          </a:p>
        </p:txBody>
      </p:sp>
      <p:sp>
        <p:nvSpPr>
          <p:cNvPr id="6" name="TextBox 5"/>
          <p:cNvSpPr txBox="1"/>
          <p:nvPr/>
        </p:nvSpPr>
        <p:spPr>
          <a:xfrm>
            <a:off x="640080" y="4846320"/>
            <a:ext cx="6065215" cy="914400"/>
          </a:xfrm>
          <a:prstGeom prst="rect">
            <a:avLst/>
          </a:prstGeom>
          <a:noFill/>
        </p:spPr>
        <p:txBody>
          <a:bodyPr wrap="square" lIns="0" tIns="0" rIns="0" bIns="0" anchor="t"/>
          <a:lstStyle/>
          <a:p>
            <a:pPr algn="l">
              <a:lnSpc>
                <a:spcPct val="105000"/>
              </a:lnSpc>
            </a:pPr>
            <a:r>
              <a:rPr sz="2200" b="0">
                <a:solidFill>
                  <a:srgbClr val="6F585F"/>
                </a:solidFill>
                <a:latin typeface="Georgia"/>
              </a:rPr>
              <a:t>Достижение и поддержание компенсации</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10</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Целевые значения гликемии</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10</a:t>
            </a:r>
          </a:p>
        </p:txBody>
      </p:sp>
      <p:sp>
        <p:nvSpPr>
          <p:cNvPr id="8" name="Rounded Rectangle 7"/>
          <p:cNvSpPr/>
          <p:nvPr/>
        </p:nvSpPr>
        <p:spPr>
          <a:xfrm>
            <a:off x="640080" y="1920240"/>
            <a:ext cx="3423818" cy="3383280"/>
          </a:xfrm>
          <a:prstGeom prst="roundRect">
            <a:avLst>
              <a:gd name="adj" fmla="val 5000"/>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914400" y="2194560"/>
            <a:ext cx="2875178" cy="1280160"/>
          </a:xfrm>
          <a:prstGeom prst="rect">
            <a:avLst/>
          </a:prstGeom>
          <a:noFill/>
        </p:spPr>
        <p:txBody>
          <a:bodyPr wrap="square" lIns="0" tIns="0" rIns="0" bIns="0" anchor="ctr"/>
          <a:lstStyle/>
          <a:p>
            <a:pPr algn="l">
              <a:lnSpc>
                <a:spcPct val="105000"/>
              </a:lnSpc>
            </a:pPr>
            <a:r>
              <a:rPr sz="7200" b="1">
                <a:solidFill>
                  <a:srgbClr val="FFFFFF"/>
                </a:solidFill>
                <a:latin typeface="Corbel"/>
              </a:rPr>
              <a:t>&lt; 5,3</a:t>
            </a:r>
          </a:p>
        </p:txBody>
      </p:sp>
      <p:sp>
        <p:nvSpPr>
          <p:cNvPr id="10" name="Rectangle 9"/>
          <p:cNvSpPr/>
          <p:nvPr/>
        </p:nvSpPr>
        <p:spPr>
          <a:xfrm>
            <a:off x="914400" y="3657600"/>
            <a:ext cx="4572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14400" y="3840480"/>
            <a:ext cx="2875178" cy="960120"/>
          </a:xfrm>
          <a:prstGeom prst="rect">
            <a:avLst/>
          </a:prstGeom>
          <a:noFill/>
        </p:spPr>
        <p:txBody>
          <a:bodyPr wrap="square" lIns="0" tIns="0" rIns="0" bIns="0" anchor="t"/>
          <a:lstStyle/>
          <a:p>
            <a:pPr algn="l">
              <a:lnSpc>
                <a:spcPct val="105000"/>
              </a:lnSpc>
            </a:pPr>
            <a:r>
              <a:rPr sz="2000" b="0">
                <a:solidFill>
                  <a:srgbClr val="FFFFFF"/>
                </a:solidFill>
                <a:latin typeface="Georgia"/>
              </a:rPr>
              <a:t>Глюкоза натощак (ммоль/л)</a:t>
            </a:r>
          </a:p>
        </p:txBody>
      </p:sp>
      <p:sp>
        <p:nvSpPr>
          <p:cNvPr id="12" name="TextBox 11"/>
          <p:cNvSpPr txBox="1"/>
          <p:nvPr/>
        </p:nvSpPr>
        <p:spPr>
          <a:xfrm>
            <a:off x="914400" y="4892040"/>
            <a:ext cx="2875178" cy="320040"/>
          </a:xfrm>
          <a:prstGeom prst="rect">
            <a:avLst/>
          </a:prstGeom>
          <a:noFill/>
        </p:spPr>
        <p:txBody>
          <a:bodyPr wrap="square" lIns="0" tIns="0" rIns="0" bIns="0" anchor="t"/>
          <a:lstStyle/>
          <a:p>
            <a:pPr algn="l">
              <a:lnSpc>
                <a:spcPct val="105000"/>
              </a:lnSpc>
            </a:pPr>
            <a:r>
              <a:rPr sz="1100" b="0">
                <a:solidFill>
                  <a:srgbClr val="DAD6E9"/>
                </a:solidFill>
                <a:latin typeface="Georgia"/>
              </a:rPr>
              <a:t>Источник: КР Минздрава РФ, 2024</a:t>
            </a:r>
          </a:p>
        </p:txBody>
      </p:sp>
      <p:sp>
        <p:nvSpPr>
          <p:cNvPr id="13" name="Rounded Rectangle 12"/>
          <p:cNvSpPr/>
          <p:nvPr/>
        </p:nvSpPr>
        <p:spPr>
          <a:xfrm>
            <a:off x="4383938" y="1920240"/>
            <a:ext cx="3423818" cy="3383280"/>
          </a:xfrm>
          <a:prstGeom prst="roundRect">
            <a:avLst>
              <a:gd name="adj" fmla="val 5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4658258" y="2194560"/>
            <a:ext cx="2875178" cy="1280160"/>
          </a:xfrm>
          <a:prstGeom prst="rect">
            <a:avLst/>
          </a:prstGeom>
          <a:noFill/>
        </p:spPr>
        <p:txBody>
          <a:bodyPr wrap="square" lIns="0" tIns="0" rIns="0" bIns="0" anchor="ctr"/>
          <a:lstStyle/>
          <a:p>
            <a:pPr algn="l">
              <a:lnSpc>
                <a:spcPct val="105000"/>
              </a:lnSpc>
            </a:pPr>
            <a:r>
              <a:rPr sz="7200" b="1">
                <a:solidFill>
                  <a:srgbClr val="FFFFFF"/>
                </a:solidFill>
                <a:latin typeface="Corbel"/>
              </a:rPr>
              <a:t>&lt; 7,0</a:t>
            </a:r>
          </a:p>
        </p:txBody>
      </p:sp>
      <p:sp>
        <p:nvSpPr>
          <p:cNvPr id="15" name="Rectangle 14"/>
          <p:cNvSpPr/>
          <p:nvPr/>
        </p:nvSpPr>
        <p:spPr>
          <a:xfrm>
            <a:off x="4658258" y="3657600"/>
            <a:ext cx="4572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658258" y="3840480"/>
            <a:ext cx="2875178" cy="960120"/>
          </a:xfrm>
          <a:prstGeom prst="rect">
            <a:avLst/>
          </a:prstGeom>
          <a:noFill/>
        </p:spPr>
        <p:txBody>
          <a:bodyPr wrap="square" lIns="0" tIns="0" rIns="0" bIns="0" anchor="t"/>
          <a:lstStyle/>
          <a:p>
            <a:pPr algn="l">
              <a:lnSpc>
                <a:spcPct val="105000"/>
              </a:lnSpc>
            </a:pPr>
            <a:r>
              <a:rPr sz="2000" b="0">
                <a:solidFill>
                  <a:srgbClr val="FFFFFF"/>
                </a:solidFill>
                <a:latin typeface="Georgia"/>
              </a:rPr>
              <a:t>Через 1 час после еды (ммоль/л)</a:t>
            </a:r>
          </a:p>
        </p:txBody>
      </p:sp>
      <p:sp>
        <p:nvSpPr>
          <p:cNvPr id="17" name="TextBox 16"/>
          <p:cNvSpPr txBox="1"/>
          <p:nvPr/>
        </p:nvSpPr>
        <p:spPr>
          <a:xfrm>
            <a:off x="4658258" y="4892040"/>
            <a:ext cx="2875178" cy="320040"/>
          </a:xfrm>
          <a:prstGeom prst="rect">
            <a:avLst/>
          </a:prstGeom>
          <a:noFill/>
        </p:spPr>
        <p:txBody>
          <a:bodyPr wrap="square" lIns="0" tIns="0" rIns="0" bIns="0" anchor="t"/>
          <a:lstStyle/>
          <a:p>
            <a:pPr algn="l">
              <a:lnSpc>
                <a:spcPct val="105000"/>
              </a:lnSpc>
            </a:pPr>
            <a:r>
              <a:rPr sz="1100" b="0">
                <a:solidFill>
                  <a:srgbClr val="ECC8CE"/>
                </a:solidFill>
                <a:latin typeface="Georgia"/>
              </a:rPr>
              <a:t>Источник: КР Минздрава РФ, 2024</a:t>
            </a:r>
          </a:p>
        </p:txBody>
      </p:sp>
      <p:sp>
        <p:nvSpPr>
          <p:cNvPr id="18" name="Rounded Rectangle 17"/>
          <p:cNvSpPr/>
          <p:nvPr/>
        </p:nvSpPr>
        <p:spPr>
          <a:xfrm>
            <a:off x="8127796" y="1920240"/>
            <a:ext cx="3423818" cy="3383280"/>
          </a:xfrm>
          <a:prstGeom prst="roundRect">
            <a:avLst>
              <a:gd name="adj" fmla="val 5000"/>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402116" y="2194560"/>
            <a:ext cx="2875178" cy="1280160"/>
          </a:xfrm>
          <a:prstGeom prst="rect">
            <a:avLst/>
          </a:prstGeom>
          <a:noFill/>
        </p:spPr>
        <p:txBody>
          <a:bodyPr wrap="square" lIns="0" tIns="0" rIns="0" bIns="0" anchor="ctr"/>
          <a:lstStyle/>
          <a:p>
            <a:pPr algn="l">
              <a:lnSpc>
                <a:spcPct val="105000"/>
              </a:lnSpc>
            </a:pPr>
            <a:r>
              <a:rPr sz="7200" b="1">
                <a:solidFill>
                  <a:srgbClr val="FFFFFF"/>
                </a:solidFill>
                <a:latin typeface="Corbel"/>
              </a:rPr>
              <a:t>&lt; 6,7</a:t>
            </a:r>
          </a:p>
        </p:txBody>
      </p:sp>
      <p:sp>
        <p:nvSpPr>
          <p:cNvPr id="20" name="Rectangle 19"/>
          <p:cNvSpPr/>
          <p:nvPr/>
        </p:nvSpPr>
        <p:spPr>
          <a:xfrm>
            <a:off x="8402116" y="3657600"/>
            <a:ext cx="457200" cy="4572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02116" y="3840480"/>
            <a:ext cx="2875178" cy="960120"/>
          </a:xfrm>
          <a:prstGeom prst="rect">
            <a:avLst/>
          </a:prstGeom>
          <a:noFill/>
        </p:spPr>
        <p:txBody>
          <a:bodyPr wrap="square" lIns="0" tIns="0" rIns="0" bIns="0" anchor="t"/>
          <a:lstStyle/>
          <a:p>
            <a:pPr algn="l">
              <a:lnSpc>
                <a:spcPct val="105000"/>
              </a:lnSpc>
            </a:pPr>
            <a:r>
              <a:rPr sz="2000" b="0">
                <a:solidFill>
                  <a:srgbClr val="FFFFFF"/>
                </a:solidFill>
                <a:latin typeface="Georgia"/>
              </a:rPr>
              <a:t>Через 2 часа после еды (ммоль/л)</a:t>
            </a:r>
          </a:p>
        </p:txBody>
      </p:sp>
      <p:sp>
        <p:nvSpPr>
          <p:cNvPr id="22" name="TextBox 21"/>
          <p:cNvSpPr txBox="1"/>
          <p:nvPr/>
        </p:nvSpPr>
        <p:spPr>
          <a:xfrm>
            <a:off x="8402116" y="4892040"/>
            <a:ext cx="2875178" cy="320040"/>
          </a:xfrm>
          <a:prstGeom prst="rect">
            <a:avLst/>
          </a:prstGeom>
          <a:noFill/>
        </p:spPr>
        <p:txBody>
          <a:bodyPr wrap="square" lIns="0" tIns="0" rIns="0" bIns="0" anchor="t"/>
          <a:lstStyle/>
          <a:p>
            <a:pPr algn="l">
              <a:lnSpc>
                <a:spcPct val="105000"/>
              </a:lnSpc>
            </a:pPr>
            <a:r>
              <a:rPr sz="1100" b="0">
                <a:solidFill>
                  <a:srgbClr val="C7DBDD"/>
                </a:solidFill>
                <a:latin typeface="Georgia"/>
              </a:rPr>
              <a:t>Источник: КР Минздрава РФ, 2024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11</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Принципы диетотерапии</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11</a:t>
            </a:r>
          </a:p>
        </p:txBody>
      </p:sp>
      <p:sp>
        <p:nvSpPr>
          <p:cNvPr id="8" name="Rounded Rectangle 7"/>
          <p:cNvSpPr/>
          <p:nvPr/>
        </p:nvSpPr>
        <p:spPr>
          <a:xfrm>
            <a:off x="640080" y="192024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914400" y="228874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Дробное питание: 3 основных приема пищи и 2–3 перекуса.</a:t>
            </a:r>
          </a:p>
        </p:txBody>
      </p:sp>
      <p:sp>
        <p:nvSpPr>
          <p:cNvPr id="11" name="Rounded Rectangle 10"/>
          <p:cNvSpPr/>
          <p:nvPr/>
        </p:nvSpPr>
        <p:spPr>
          <a:xfrm>
            <a:off x="640080" y="297180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14400" y="334030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Ограничение легкоусвояемых углеводов (сахар, сладкие напитки).</a:t>
            </a:r>
          </a:p>
        </p:txBody>
      </p:sp>
      <p:sp>
        <p:nvSpPr>
          <p:cNvPr id="14" name="Rounded Rectangle 13"/>
          <p:cNvSpPr/>
          <p:nvPr/>
        </p:nvSpPr>
        <p:spPr>
          <a:xfrm>
            <a:off x="640080" y="402336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14400" y="439186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Достаточное потребление клетчатки (овощи, цельнозерновые продукты).</a:t>
            </a:r>
          </a:p>
        </p:txBody>
      </p:sp>
      <p:sp>
        <p:nvSpPr>
          <p:cNvPr id="17" name="Rounded Rectangle 16"/>
          <p:cNvSpPr/>
          <p:nvPr/>
        </p:nvSpPr>
        <p:spPr>
          <a:xfrm>
            <a:off x="640080" y="507492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14400" y="544342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Распределение углеводов: 35–40% на завтрак, обед и ужин, остальное на перекусы.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12</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Эффективность диетотерапии при ГСД</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12</a:t>
            </a:r>
          </a:p>
        </p:txBody>
      </p:sp>
      <p:sp>
        <p:nvSpPr>
          <p:cNvPr id="8" name="Rounded Rectangle 7"/>
          <p:cNvSpPr/>
          <p:nvPr/>
        </p:nvSpPr>
        <p:spPr>
          <a:xfrm>
            <a:off x="640080" y="1828800"/>
            <a:ext cx="7223760" cy="420624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9" name="Chart 8"/>
          <p:cNvGraphicFramePr>
            <a:graphicFrameLocks noGrp="1"/>
          </p:cNvGraphicFramePr>
          <p:nvPr/>
        </p:nvGraphicFramePr>
        <p:xfrm>
          <a:off x="822959" y="1965960"/>
          <a:ext cx="6858000" cy="3931920"/>
        </p:xfrm>
        <a:graphic>
          <a:graphicData uri="http://schemas.openxmlformats.org/drawingml/2006/chart">
            <c:chart xmlns:c="http://schemas.openxmlformats.org/drawingml/2006/chart" xmlns:r="http://schemas.openxmlformats.org/officeDocument/2006/relationships" r:id="rId3"/>
          </a:graphicData>
        </a:graphic>
      </p:graphicFrame>
      <p:sp>
        <p:nvSpPr>
          <p:cNvPr id="10" name="Rounded Rectangle 9"/>
          <p:cNvSpPr/>
          <p:nvPr/>
        </p:nvSpPr>
        <p:spPr>
          <a:xfrm>
            <a:off x="8229600" y="1828800"/>
            <a:ext cx="3322015" cy="4206240"/>
          </a:xfrm>
          <a:prstGeom prst="roundRect">
            <a:avLst>
              <a:gd name="adj" fmla="val 5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549640" y="2148840"/>
            <a:ext cx="2681935" cy="365760"/>
          </a:xfrm>
          <a:prstGeom prst="rect">
            <a:avLst/>
          </a:prstGeom>
          <a:noFill/>
        </p:spPr>
        <p:txBody>
          <a:bodyPr wrap="square" lIns="0" tIns="0" rIns="0" bIns="0" anchor="t"/>
          <a:lstStyle/>
          <a:p>
            <a:pPr algn="l">
              <a:lnSpc>
                <a:spcPct val="105000"/>
              </a:lnSpc>
            </a:pPr>
            <a:r>
              <a:rPr sz="1400" b="1">
                <a:solidFill>
                  <a:srgbClr val="FFFFFF"/>
                </a:solidFill>
                <a:latin typeface="Corbel"/>
              </a:rPr>
              <a:t>ВЫВОД</a:t>
            </a:r>
          </a:p>
        </p:txBody>
      </p:sp>
      <p:sp>
        <p:nvSpPr>
          <p:cNvPr id="12" name="TextBox 11"/>
          <p:cNvSpPr txBox="1"/>
          <p:nvPr/>
        </p:nvSpPr>
        <p:spPr>
          <a:xfrm>
            <a:off x="8549640" y="2697480"/>
            <a:ext cx="2681935" cy="3108960"/>
          </a:xfrm>
          <a:prstGeom prst="rect">
            <a:avLst/>
          </a:prstGeom>
          <a:noFill/>
        </p:spPr>
        <p:txBody>
          <a:bodyPr wrap="square" lIns="0" tIns="0" rIns="0" bIns="0" anchor="t"/>
          <a:lstStyle/>
          <a:p>
            <a:pPr algn="l">
              <a:lnSpc>
                <a:spcPct val="105000"/>
              </a:lnSpc>
            </a:pPr>
            <a:r>
              <a:rPr sz="2400" b="0">
                <a:solidFill>
                  <a:srgbClr val="FFFFFF"/>
                </a:solidFill>
                <a:latin typeface="Corbel"/>
              </a:rPr>
              <a:t>Большинство случаев ГСД компенсируется только диетой.</a:t>
            </a:r>
          </a:p>
        </p:txBody>
      </p:sp>
      <p:sp>
        <p:nvSpPr>
          <p:cNvPr id="13" name="TextBox 12"/>
          <p:cNvSpPr txBox="1"/>
          <p:nvPr/>
        </p:nvSpPr>
        <p:spPr>
          <a:xfrm>
            <a:off x="640080" y="6071616"/>
            <a:ext cx="9814255" cy="274320"/>
          </a:xfrm>
          <a:prstGeom prst="rect">
            <a:avLst/>
          </a:prstGeom>
          <a:noFill/>
        </p:spPr>
        <p:txBody>
          <a:bodyPr wrap="square" lIns="0" tIns="0" rIns="0" bIns="0" anchor="t"/>
          <a:lstStyle/>
          <a:p>
            <a:pPr algn="l">
              <a:lnSpc>
                <a:spcPct val="105000"/>
              </a:lnSpc>
            </a:pPr>
            <a:r>
              <a:rPr sz="1100" b="0">
                <a:solidFill>
                  <a:srgbClr val="6F585F"/>
                </a:solidFill>
                <a:latin typeface="Georgia"/>
              </a:rPr>
              <a:t>Клинические рекомендации РФ, 2024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13</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Показания к инсулинотерапии</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13</a:t>
            </a:r>
          </a:p>
        </p:txBody>
      </p:sp>
      <p:sp>
        <p:nvSpPr>
          <p:cNvPr id="8" name="Rounded Rectangle 7"/>
          <p:cNvSpPr/>
          <p:nvPr/>
        </p:nvSpPr>
        <p:spPr>
          <a:xfrm>
            <a:off x="640080" y="192024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914400" y="228874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Невозможность достичь целевых значений гликемии на фоне диетотерапии в течение 1–2 недель.</a:t>
            </a:r>
          </a:p>
        </p:txBody>
      </p:sp>
      <p:sp>
        <p:nvSpPr>
          <p:cNvPr id="11" name="Rounded Rectangle 10"/>
          <p:cNvSpPr/>
          <p:nvPr/>
        </p:nvSpPr>
        <p:spPr>
          <a:xfrm>
            <a:off x="640080" y="297180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14400" y="334030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Ультразвуковые признаки макросомии или фетопатии плода.</a:t>
            </a:r>
          </a:p>
        </p:txBody>
      </p:sp>
      <p:sp>
        <p:nvSpPr>
          <p:cNvPr id="14" name="Rounded Rectangle 13"/>
          <p:cNvSpPr/>
          <p:nvPr/>
        </p:nvSpPr>
        <p:spPr>
          <a:xfrm>
            <a:off x="640080" y="402336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14400" y="439186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Наличие прегестационного сахарного диабета 1 или 2 типа.</a:t>
            </a:r>
          </a:p>
        </p:txBody>
      </p:sp>
      <p:sp>
        <p:nvSpPr>
          <p:cNvPr id="17" name="Rounded Rectangle 16"/>
          <p:cNvSpPr/>
          <p:nvPr/>
        </p:nvSpPr>
        <p:spPr>
          <a:xfrm>
            <a:off x="640080" y="507492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14400" y="544342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Использование только инсулинов короткого и ультракороткого действия или базальных аналогов.</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7985455" y="0"/>
            <a:ext cx="4206240" cy="685800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351215" y="1097280"/>
            <a:ext cx="3474720" cy="2743200"/>
          </a:xfrm>
          <a:prstGeom prst="rect">
            <a:avLst/>
          </a:prstGeom>
          <a:noFill/>
        </p:spPr>
        <p:txBody>
          <a:bodyPr wrap="square" lIns="0" tIns="0" rIns="0" bIns="0" anchor="ctr"/>
          <a:lstStyle/>
          <a:p>
            <a:pPr algn="r">
              <a:lnSpc>
                <a:spcPct val="105000"/>
              </a:lnSpc>
            </a:pPr>
            <a:r>
              <a:rPr sz="12000" b="1">
                <a:solidFill>
                  <a:srgbClr val="FFFFFF"/>
                </a:solidFill>
                <a:latin typeface="Corbel"/>
              </a:rPr>
              <a:t>04</a:t>
            </a:r>
          </a:p>
        </p:txBody>
      </p:sp>
      <p:sp>
        <p:nvSpPr>
          <p:cNvPr id="4" name="Rectangle 3"/>
          <p:cNvSpPr/>
          <p:nvPr/>
        </p:nvSpPr>
        <p:spPr>
          <a:xfrm>
            <a:off x="640080" y="2468880"/>
            <a:ext cx="1097280" cy="82296"/>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2697480"/>
            <a:ext cx="6065215" cy="2011680"/>
          </a:xfrm>
          <a:prstGeom prst="rect">
            <a:avLst/>
          </a:prstGeom>
          <a:noFill/>
        </p:spPr>
        <p:txBody>
          <a:bodyPr wrap="square" lIns="0" tIns="0" rIns="0" bIns="0" anchor="t"/>
          <a:lstStyle/>
          <a:p>
            <a:pPr algn="l">
              <a:lnSpc>
                <a:spcPct val="105000"/>
              </a:lnSpc>
            </a:pPr>
            <a:r>
              <a:rPr sz="4800" b="1">
                <a:solidFill>
                  <a:srgbClr val="2A1A1F"/>
                </a:solidFill>
                <a:latin typeface="Corbel"/>
              </a:rPr>
              <a:t>Осложнения и риски</a:t>
            </a:r>
          </a:p>
        </p:txBody>
      </p:sp>
      <p:sp>
        <p:nvSpPr>
          <p:cNvPr id="6" name="TextBox 5"/>
          <p:cNvSpPr txBox="1"/>
          <p:nvPr/>
        </p:nvSpPr>
        <p:spPr>
          <a:xfrm>
            <a:off x="640080" y="4846320"/>
            <a:ext cx="6065215" cy="914400"/>
          </a:xfrm>
          <a:prstGeom prst="rect">
            <a:avLst/>
          </a:prstGeom>
          <a:noFill/>
        </p:spPr>
        <p:txBody>
          <a:bodyPr wrap="square" lIns="0" tIns="0" rIns="0" bIns="0" anchor="t"/>
          <a:lstStyle/>
          <a:p>
            <a:pPr algn="l">
              <a:lnSpc>
                <a:spcPct val="105000"/>
              </a:lnSpc>
            </a:pPr>
            <a:r>
              <a:rPr sz="2200" b="0">
                <a:solidFill>
                  <a:srgbClr val="6F585F"/>
                </a:solidFill>
                <a:latin typeface="Georgia"/>
              </a:rPr>
              <a:t>Влияние гипергликемии на мать и плод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15</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Риски при некомпенсированном СД</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15</a:t>
            </a:r>
          </a:p>
        </p:txBody>
      </p:sp>
      <p:sp>
        <p:nvSpPr>
          <p:cNvPr id="8" name="Rounded Rectangle 7"/>
          <p:cNvSpPr/>
          <p:nvPr/>
        </p:nvSpPr>
        <p:spPr>
          <a:xfrm>
            <a:off x="640080" y="1920240"/>
            <a:ext cx="5227167" cy="411480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05840" y="2057400"/>
            <a:ext cx="4495647" cy="731520"/>
          </a:xfrm>
          <a:prstGeom prst="rect">
            <a:avLst/>
          </a:prstGeom>
          <a:noFill/>
        </p:spPr>
        <p:txBody>
          <a:bodyPr wrap="square" lIns="0" tIns="0" rIns="0" bIns="0" anchor="ctr"/>
          <a:lstStyle/>
          <a:p>
            <a:pPr algn="l">
              <a:lnSpc>
                <a:spcPct val="105000"/>
              </a:lnSpc>
            </a:pPr>
            <a:r>
              <a:rPr sz="2600" b="1">
                <a:solidFill>
                  <a:srgbClr val="6C5BA7"/>
                </a:solidFill>
                <a:latin typeface="Corbel"/>
              </a:rPr>
              <a:t>Для плода</a:t>
            </a:r>
          </a:p>
        </p:txBody>
      </p:sp>
      <p:sp>
        <p:nvSpPr>
          <p:cNvPr id="10" name="Rectangle 9"/>
          <p:cNvSpPr/>
          <p:nvPr/>
        </p:nvSpPr>
        <p:spPr>
          <a:xfrm>
            <a:off x="1005840" y="2852928"/>
            <a:ext cx="4495647" cy="45720"/>
          </a:xfrm>
          <a:prstGeom prst="rect">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1005840" y="3218688"/>
            <a:ext cx="146304" cy="146304"/>
          </a:xfrm>
          <a:prstGeom prst="ellipse">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463040" y="31089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Макросомия и диабетическая фетопатия</a:t>
            </a:r>
          </a:p>
        </p:txBody>
      </p:sp>
      <p:sp>
        <p:nvSpPr>
          <p:cNvPr id="13" name="Oval 12"/>
          <p:cNvSpPr/>
          <p:nvPr/>
        </p:nvSpPr>
        <p:spPr>
          <a:xfrm>
            <a:off x="1005840" y="3904488"/>
            <a:ext cx="146304" cy="146304"/>
          </a:xfrm>
          <a:prstGeom prst="ellipse">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463040" y="37947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Синдром дыхательных расстройств</a:t>
            </a:r>
          </a:p>
        </p:txBody>
      </p:sp>
      <p:sp>
        <p:nvSpPr>
          <p:cNvPr id="15" name="Oval 14"/>
          <p:cNvSpPr/>
          <p:nvPr/>
        </p:nvSpPr>
        <p:spPr>
          <a:xfrm>
            <a:off x="1005840" y="4590288"/>
            <a:ext cx="146304" cy="146304"/>
          </a:xfrm>
          <a:prstGeom prst="ellipse">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463040" y="44805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Неонатальная гипогликемия</a:t>
            </a:r>
          </a:p>
        </p:txBody>
      </p:sp>
      <p:sp>
        <p:nvSpPr>
          <p:cNvPr id="17" name="Oval 16"/>
          <p:cNvSpPr/>
          <p:nvPr/>
        </p:nvSpPr>
        <p:spPr>
          <a:xfrm>
            <a:off x="1005840" y="5276088"/>
            <a:ext cx="146304" cy="146304"/>
          </a:xfrm>
          <a:prstGeom prst="ellipse">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463040" y="51663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Повышенный риск врожденных пороков</a:t>
            </a:r>
          </a:p>
        </p:txBody>
      </p:sp>
      <p:sp>
        <p:nvSpPr>
          <p:cNvPr id="19" name="Rounded Rectangle 18"/>
          <p:cNvSpPr/>
          <p:nvPr/>
        </p:nvSpPr>
        <p:spPr>
          <a:xfrm>
            <a:off x="6324447" y="1920240"/>
            <a:ext cx="5227167" cy="411480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690207" y="2057400"/>
            <a:ext cx="4495647" cy="731520"/>
          </a:xfrm>
          <a:prstGeom prst="rect">
            <a:avLst/>
          </a:prstGeom>
          <a:noFill/>
        </p:spPr>
        <p:txBody>
          <a:bodyPr wrap="square" lIns="0" tIns="0" rIns="0" bIns="0" anchor="ctr"/>
          <a:lstStyle/>
          <a:p>
            <a:pPr algn="l">
              <a:lnSpc>
                <a:spcPct val="105000"/>
              </a:lnSpc>
            </a:pPr>
            <a:r>
              <a:rPr sz="2600" b="1">
                <a:solidFill>
                  <a:srgbClr val="B3243B"/>
                </a:solidFill>
                <a:latin typeface="Corbel"/>
              </a:rPr>
              <a:t>Для матери</a:t>
            </a:r>
          </a:p>
        </p:txBody>
      </p:sp>
      <p:sp>
        <p:nvSpPr>
          <p:cNvPr id="21" name="Rectangle 20"/>
          <p:cNvSpPr/>
          <p:nvPr/>
        </p:nvSpPr>
        <p:spPr>
          <a:xfrm>
            <a:off x="6690207" y="2852928"/>
            <a:ext cx="4495647" cy="45720"/>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Oval 21"/>
          <p:cNvSpPr/>
          <p:nvPr/>
        </p:nvSpPr>
        <p:spPr>
          <a:xfrm>
            <a:off x="6690207" y="3218688"/>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47407" y="31089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Преэклампсия и артериальная гипертензия</a:t>
            </a:r>
          </a:p>
        </p:txBody>
      </p:sp>
      <p:sp>
        <p:nvSpPr>
          <p:cNvPr id="24" name="Oval 23"/>
          <p:cNvSpPr/>
          <p:nvPr/>
        </p:nvSpPr>
        <p:spPr>
          <a:xfrm>
            <a:off x="6690207" y="3904488"/>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147407" y="37947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Многоводие и инфекции мочевыводящих путей</a:t>
            </a:r>
          </a:p>
        </p:txBody>
      </p:sp>
      <p:sp>
        <p:nvSpPr>
          <p:cNvPr id="26" name="Oval 25"/>
          <p:cNvSpPr/>
          <p:nvPr/>
        </p:nvSpPr>
        <p:spPr>
          <a:xfrm>
            <a:off x="6690207" y="4590288"/>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147407" y="44805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Высокий риск кесарева сечения</a:t>
            </a:r>
          </a:p>
        </p:txBody>
      </p:sp>
      <p:sp>
        <p:nvSpPr>
          <p:cNvPr id="28" name="Oval 27"/>
          <p:cNvSpPr/>
          <p:nvPr/>
        </p:nvSpPr>
        <p:spPr>
          <a:xfrm>
            <a:off x="6690207" y="5276088"/>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147407" y="5166360"/>
            <a:ext cx="4038447" cy="617220"/>
          </a:xfrm>
          <a:prstGeom prst="rect">
            <a:avLst/>
          </a:prstGeom>
          <a:noFill/>
        </p:spPr>
        <p:txBody>
          <a:bodyPr wrap="square" lIns="0" tIns="0" rIns="0" bIns="0" anchor="t"/>
          <a:lstStyle/>
          <a:p>
            <a:pPr algn="l">
              <a:lnSpc>
                <a:spcPct val="105000"/>
              </a:lnSpc>
            </a:pPr>
            <a:r>
              <a:rPr sz="1800" b="0">
                <a:solidFill>
                  <a:srgbClr val="2A1A1F"/>
                </a:solidFill>
                <a:latin typeface="Georgia"/>
              </a:rPr>
              <a:t>Развитие СД 2 типа в будущем</a:t>
            </a:r>
          </a:p>
        </p:txBody>
      </p:sp>
      <p:sp>
        <p:nvSpPr>
          <p:cNvPr id="30" name="Oval 29"/>
          <p:cNvSpPr/>
          <p:nvPr/>
        </p:nvSpPr>
        <p:spPr>
          <a:xfrm>
            <a:off x="5803239" y="3749039"/>
            <a:ext cx="585216" cy="585216"/>
          </a:xfrm>
          <a:prstGeom prst="ellipse">
            <a:avLst/>
          </a:prstGeom>
          <a:solidFill>
            <a:srgbClr val="FBF7F4"/>
          </a:solidFill>
          <a:ln w="19050">
            <a:solidFill>
              <a:srgbClr val="6F58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6004407" y="3950208"/>
            <a:ext cx="182880" cy="182880"/>
          </a:xfrm>
          <a:prstGeom prst="ellipse">
            <a:avLst/>
          </a:prstGeom>
          <a:solidFill>
            <a:srgbClr val="6F58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16</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Ведение беременности по триместрам</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16</a:t>
            </a:r>
          </a:p>
        </p:txBody>
      </p:sp>
      <p:sp>
        <p:nvSpPr>
          <p:cNvPr id="8" name="Rectangle 7"/>
          <p:cNvSpPr/>
          <p:nvPr/>
        </p:nvSpPr>
        <p:spPr>
          <a:xfrm>
            <a:off x="640080" y="2999232"/>
            <a:ext cx="10911535" cy="54864"/>
          </a:xfrm>
          <a:prstGeom prst="rect">
            <a:avLst/>
          </a:prstGeom>
          <a:solidFill>
            <a:srgbClr val="B3243B">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0080" y="2194560"/>
            <a:ext cx="2636443" cy="548640"/>
          </a:xfrm>
          <a:prstGeom prst="rect">
            <a:avLst/>
          </a:prstGeom>
          <a:noFill/>
        </p:spPr>
        <p:txBody>
          <a:bodyPr wrap="square" lIns="0" tIns="0" rIns="0" bIns="0" anchor="b"/>
          <a:lstStyle/>
          <a:p>
            <a:pPr algn="l">
              <a:lnSpc>
                <a:spcPct val="105000"/>
              </a:lnSpc>
            </a:pPr>
            <a:r>
              <a:rPr sz="3000" b="1">
                <a:solidFill>
                  <a:srgbClr val="6C5BA7"/>
                </a:solidFill>
                <a:latin typeface="Corbel"/>
              </a:rPr>
              <a:t>1 триместр</a:t>
            </a:r>
          </a:p>
        </p:txBody>
      </p:sp>
      <p:sp>
        <p:nvSpPr>
          <p:cNvPr id="10" name="Oval 9"/>
          <p:cNvSpPr/>
          <p:nvPr/>
        </p:nvSpPr>
        <p:spPr>
          <a:xfrm>
            <a:off x="640080" y="2834640"/>
            <a:ext cx="384048" cy="384048"/>
          </a:xfrm>
          <a:prstGeom prst="ellipse">
            <a:avLst/>
          </a:prstGeom>
          <a:solidFill>
            <a:srgbClr val="6C5B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758952" y="2953512"/>
            <a:ext cx="146304" cy="146304"/>
          </a:xfrm>
          <a:prstGeom prst="ellipse">
            <a:avLst/>
          </a:prstGeom>
          <a:solidFill>
            <a:srgbClr val="FB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640080" y="3474720"/>
            <a:ext cx="2545003" cy="269748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2959" y="3657600"/>
            <a:ext cx="2270683" cy="822960"/>
          </a:xfrm>
          <a:prstGeom prst="rect">
            <a:avLst/>
          </a:prstGeom>
          <a:noFill/>
        </p:spPr>
        <p:txBody>
          <a:bodyPr wrap="square" lIns="0" tIns="0" rIns="0" bIns="0" anchor="t"/>
          <a:lstStyle/>
          <a:p>
            <a:pPr algn="l">
              <a:lnSpc>
                <a:spcPct val="105000"/>
              </a:lnSpc>
            </a:pPr>
            <a:r>
              <a:rPr sz="2000" b="1">
                <a:solidFill>
                  <a:srgbClr val="2A1A1F"/>
                </a:solidFill>
                <a:latin typeface="Corbel"/>
              </a:rPr>
              <a:t>До 12 недель</a:t>
            </a:r>
          </a:p>
        </p:txBody>
      </p:sp>
      <p:sp>
        <p:nvSpPr>
          <p:cNvPr id="14" name="TextBox 13"/>
          <p:cNvSpPr txBox="1"/>
          <p:nvPr/>
        </p:nvSpPr>
        <p:spPr>
          <a:xfrm>
            <a:off x="822959" y="4526280"/>
            <a:ext cx="2270683" cy="1463040"/>
          </a:xfrm>
          <a:prstGeom prst="rect">
            <a:avLst/>
          </a:prstGeom>
          <a:noFill/>
        </p:spPr>
        <p:txBody>
          <a:bodyPr wrap="square" lIns="0" tIns="0" rIns="0" bIns="0" anchor="t"/>
          <a:lstStyle/>
          <a:p>
            <a:pPr algn="l">
              <a:lnSpc>
                <a:spcPct val="105000"/>
              </a:lnSpc>
            </a:pPr>
            <a:r>
              <a:rPr sz="1700" b="0">
                <a:solidFill>
                  <a:srgbClr val="6F585F"/>
                </a:solidFill>
                <a:latin typeface="Georgia"/>
              </a:rPr>
              <a:t>Оценка рисков, компенсация СД, прием фолиевой кислоты.</a:t>
            </a:r>
          </a:p>
        </p:txBody>
      </p:sp>
      <p:sp>
        <p:nvSpPr>
          <p:cNvPr id="15" name="TextBox 14"/>
          <p:cNvSpPr txBox="1"/>
          <p:nvPr/>
        </p:nvSpPr>
        <p:spPr>
          <a:xfrm>
            <a:off x="3367963" y="2194560"/>
            <a:ext cx="2636443" cy="548640"/>
          </a:xfrm>
          <a:prstGeom prst="rect">
            <a:avLst/>
          </a:prstGeom>
          <a:noFill/>
        </p:spPr>
        <p:txBody>
          <a:bodyPr wrap="square" lIns="0" tIns="0" rIns="0" bIns="0" anchor="b"/>
          <a:lstStyle/>
          <a:p>
            <a:pPr algn="l">
              <a:lnSpc>
                <a:spcPct val="105000"/>
              </a:lnSpc>
            </a:pPr>
            <a:r>
              <a:rPr sz="3000" b="1">
                <a:solidFill>
                  <a:srgbClr val="B3243B"/>
                </a:solidFill>
                <a:latin typeface="Corbel"/>
              </a:rPr>
              <a:t>2 триместр</a:t>
            </a:r>
          </a:p>
        </p:txBody>
      </p:sp>
      <p:sp>
        <p:nvSpPr>
          <p:cNvPr id="16" name="Oval 15"/>
          <p:cNvSpPr/>
          <p:nvPr/>
        </p:nvSpPr>
        <p:spPr>
          <a:xfrm>
            <a:off x="3367963" y="2834640"/>
            <a:ext cx="384048" cy="384048"/>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3486835" y="2953512"/>
            <a:ext cx="146304" cy="146304"/>
          </a:xfrm>
          <a:prstGeom prst="ellipse">
            <a:avLst/>
          </a:prstGeom>
          <a:solidFill>
            <a:srgbClr val="FB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3367963" y="3474720"/>
            <a:ext cx="2545003" cy="269748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3550843" y="3657600"/>
            <a:ext cx="2270683" cy="822960"/>
          </a:xfrm>
          <a:prstGeom prst="rect">
            <a:avLst/>
          </a:prstGeom>
          <a:noFill/>
        </p:spPr>
        <p:txBody>
          <a:bodyPr wrap="square" lIns="0" tIns="0" rIns="0" bIns="0" anchor="t"/>
          <a:lstStyle/>
          <a:p>
            <a:pPr algn="l">
              <a:lnSpc>
                <a:spcPct val="105000"/>
              </a:lnSpc>
            </a:pPr>
            <a:r>
              <a:rPr sz="2000" b="1">
                <a:solidFill>
                  <a:srgbClr val="2A1A1F"/>
                </a:solidFill>
                <a:latin typeface="Corbel"/>
              </a:rPr>
              <a:t>20–24 недели</a:t>
            </a:r>
          </a:p>
        </p:txBody>
      </p:sp>
      <p:sp>
        <p:nvSpPr>
          <p:cNvPr id="20" name="TextBox 19"/>
          <p:cNvSpPr txBox="1"/>
          <p:nvPr/>
        </p:nvSpPr>
        <p:spPr>
          <a:xfrm>
            <a:off x="3550843" y="4526280"/>
            <a:ext cx="2270683" cy="1463040"/>
          </a:xfrm>
          <a:prstGeom prst="rect">
            <a:avLst/>
          </a:prstGeom>
          <a:noFill/>
        </p:spPr>
        <p:txBody>
          <a:bodyPr wrap="square" lIns="0" tIns="0" rIns="0" bIns="0" anchor="t"/>
          <a:lstStyle/>
          <a:p>
            <a:pPr algn="l">
              <a:lnSpc>
                <a:spcPct val="105000"/>
              </a:lnSpc>
            </a:pPr>
            <a:r>
              <a:rPr sz="1700" b="0">
                <a:solidFill>
                  <a:srgbClr val="6F585F"/>
                </a:solidFill>
                <a:latin typeface="Georgia"/>
              </a:rPr>
              <a:t>Скрининговое УЗИ, начало ПГТТ при отсутствии диагноза.</a:t>
            </a:r>
          </a:p>
        </p:txBody>
      </p:sp>
      <p:sp>
        <p:nvSpPr>
          <p:cNvPr id="21" name="TextBox 20"/>
          <p:cNvSpPr txBox="1"/>
          <p:nvPr/>
        </p:nvSpPr>
        <p:spPr>
          <a:xfrm>
            <a:off x="6095847" y="2194560"/>
            <a:ext cx="2636443" cy="548640"/>
          </a:xfrm>
          <a:prstGeom prst="rect">
            <a:avLst/>
          </a:prstGeom>
          <a:noFill/>
        </p:spPr>
        <p:txBody>
          <a:bodyPr wrap="square" lIns="0" tIns="0" rIns="0" bIns="0" anchor="b"/>
          <a:lstStyle/>
          <a:p>
            <a:pPr algn="l">
              <a:lnSpc>
                <a:spcPct val="105000"/>
              </a:lnSpc>
            </a:pPr>
            <a:r>
              <a:rPr sz="3000" b="1">
                <a:solidFill>
                  <a:srgbClr val="1F6F78"/>
                </a:solidFill>
                <a:latin typeface="Corbel"/>
              </a:rPr>
              <a:t>3 триместр</a:t>
            </a:r>
          </a:p>
        </p:txBody>
      </p:sp>
      <p:sp>
        <p:nvSpPr>
          <p:cNvPr id="22" name="Oval 21"/>
          <p:cNvSpPr/>
          <p:nvPr/>
        </p:nvSpPr>
        <p:spPr>
          <a:xfrm>
            <a:off x="6095847" y="2834640"/>
            <a:ext cx="384048" cy="384048"/>
          </a:xfrm>
          <a:prstGeom prst="ellipse">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6214719" y="2953512"/>
            <a:ext cx="146304" cy="146304"/>
          </a:xfrm>
          <a:prstGeom prst="ellipse">
            <a:avLst/>
          </a:prstGeom>
          <a:solidFill>
            <a:srgbClr val="FB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6095847" y="3474720"/>
            <a:ext cx="2545003" cy="269748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278727" y="3657600"/>
            <a:ext cx="2270683" cy="822960"/>
          </a:xfrm>
          <a:prstGeom prst="rect">
            <a:avLst/>
          </a:prstGeom>
          <a:noFill/>
        </p:spPr>
        <p:txBody>
          <a:bodyPr wrap="square" lIns="0" tIns="0" rIns="0" bIns="0" anchor="t"/>
          <a:lstStyle/>
          <a:p>
            <a:pPr algn="l">
              <a:lnSpc>
                <a:spcPct val="105000"/>
              </a:lnSpc>
            </a:pPr>
            <a:r>
              <a:rPr sz="2000" b="1">
                <a:solidFill>
                  <a:srgbClr val="2A1A1F"/>
                </a:solidFill>
                <a:latin typeface="Corbel"/>
              </a:rPr>
              <a:t>28–32 недели</a:t>
            </a:r>
          </a:p>
        </p:txBody>
      </p:sp>
      <p:sp>
        <p:nvSpPr>
          <p:cNvPr id="26" name="TextBox 25"/>
          <p:cNvSpPr txBox="1"/>
          <p:nvPr/>
        </p:nvSpPr>
        <p:spPr>
          <a:xfrm>
            <a:off x="6278727" y="4526280"/>
            <a:ext cx="2270683" cy="1463040"/>
          </a:xfrm>
          <a:prstGeom prst="rect">
            <a:avLst/>
          </a:prstGeom>
          <a:noFill/>
        </p:spPr>
        <p:txBody>
          <a:bodyPr wrap="square" lIns="0" tIns="0" rIns="0" bIns="0" anchor="t"/>
          <a:lstStyle/>
          <a:p>
            <a:pPr algn="l">
              <a:lnSpc>
                <a:spcPct val="105000"/>
              </a:lnSpc>
            </a:pPr>
            <a:r>
              <a:rPr sz="1700" b="0">
                <a:solidFill>
                  <a:srgbClr val="6F585F"/>
                </a:solidFill>
                <a:latin typeface="Georgia"/>
              </a:rPr>
              <a:t>Оценка темпов роста плода, контроль КТГ, коррекция инсулина.</a:t>
            </a:r>
          </a:p>
        </p:txBody>
      </p:sp>
      <p:sp>
        <p:nvSpPr>
          <p:cNvPr id="27" name="TextBox 26"/>
          <p:cNvSpPr txBox="1"/>
          <p:nvPr/>
        </p:nvSpPr>
        <p:spPr>
          <a:xfrm>
            <a:off x="8823731" y="2194560"/>
            <a:ext cx="2636443" cy="548640"/>
          </a:xfrm>
          <a:prstGeom prst="rect">
            <a:avLst/>
          </a:prstGeom>
          <a:noFill/>
        </p:spPr>
        <p:txBody>
          <a:bodyPr wrap="square" lIns="0" tIns="0" rIns="0" bIns="0" anchor="b"/>
          <a:lstStyle/>
          <a:p>
            <a:pPr algn="l">
              <a:lnSpc>
                <a:spcPct val="105000"/>
              </a:lnSpc>
            </a:pPr>
            <a:r>
              <a:rPr sz="3000" b="1">
                <a:solidFill>
                  <a:srgbClr val="BF831A"/>
                </a:solidFill>
                <a:latin typeface="Corbel"/>
              </a:rPr>
              <a:t>38-39 нед.</a:t>
            </a:r>
          </a:p>
        </p:txBody>
      </p:sp>
      <p:sp>
        <p:nvSpPr>
          <p:cNvPr id="28" name="Oval 27"/>
          <p:cNvSpPr/>
          <p:nvPr/>
        </p:nvSpPr>
        <p:spPr>
          <a:xfrm>
            <a:off x="8823731" y="2834640"/>
            <a:ext cx="384048" cy="384048"/>
          </a:xfrm>
          <a:prstGeom prst="ellipse">
            <a:avLst/>
          </a:prstGeom>
          <a:solidFill>
            <a:srgbClr val="BF83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8942603" y="2953512"/>
            <a:ext cx="146304" cy="146304"/>
          </a:xfrm>
          <a:prstGeom prst="ellipse">
            <a:avLst/>
          </a:prstGeom>
          <a:solidFill>
            <a:srgbClr val="FB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29"/>
          <p:cNvSpPr/>
          <p:nvPr/>
        </p:nvSpPr>
        <p:spPr>
          <a:xfrm>
            <a:off x="8823731" y="3474720"/>
            <a:ext cx="2545003" cy="269748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9006611" y="3657600"/>
            <a:ext cx="2270683" cy="822960"/>
          </a:xfrm>
          <a:prstGeom prst="rect">
            <a:avLst/>
          </a:prstGeom>
          <a:noFill/>
        </p:spPr>
        <p:txBody>
          <a:bodyPr wrap="square" lIns="0" tIns="0" rIns="0" bIns="0" anchor="t"/>
          <a:lstStyle/>
          <a:p>
            <a:pPr algn="l">
              <a:lnSpc>
                <a:spcPct val="105000"/>
              </a:lnSpc>
            </a:pPr>
            <a:r>
              <a:rPr sz="2000" b="1">
                <a:solidFill>
                  <a:srgbClr val="2A1A1F"/>
                </a:solidFill>
                <a:latin typeface="Corbel"/>
              </a:rPr>
              <a:t>Доношенная беременность</a:t>
            </a:r>
          </a:p>
        </p:txBody>
      </p:sp>
      <p:sp>
        <p:nvSpPr>
          <p:cNvPr id="32" name="TextBox 31"/>
          <p:cNvSpPr txBox="1"/>
          <p:nvPr/>
        </p:nvSpPr>
        <p:spPr>
          <a:xfrm>
            <a:off x="9006611" y="4526280"/>
            <a:ext cx="2270683" cy="1463040"/>
          </a:xfrm>
          <a:prstGeom prst="rect">
            <a:avLst/>
          </a:prstGeom>
          <a:noFill/>
        </p:spPr>
        <p:txBody>
          <a:bodyPr wrap="square" lIns="0" tIns="0" rIns="0" bIns="0" anchor="t"/>
          <a:lstStyle/>
          <a:p>
            <a:pPr algn="l">
              <a:lnSpc>
                <a:spcPct val="105000"/>
              </a:lnSpc>
            </a:pPr>
            <a:r>
              <a:rPr sz="1700" b="0">
                <a:solidFill>
                  <a:srgbClr val="6F585F"/>
                </a:solidFill>
                <a:latin typeface="Georgia"/>
              </a:rPr>
              <a:t>Госпитализация, определение тактики и срока родоразрешения.</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7985455" y="0"/>
            <a:ext cx="4206240" cy="6858000"/>
          </a:xfrm>
          <a:prstGeom prst="rect">
            <a:avLst/>
          </a:prstGeom>
          <a:solidFill>
            <a:srgbClr val="1F6F7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351215" y="1097280"/>
            <a:ext cx="3474720" cy="2743200"/>
          </a:xfrm>
          <a:prstGeom prst="rect">
            <a:avLst/>
          </a:prstGeom>
          <a:noFill/>
        </p:spPr>
        <p:txBody>
          <a:bodyPr wrap="square" lIns="0" tIns="0" rIns="0" bIns="0" anchor="ctr"/>
          <a:lstStyle/>
          <a:p>
            <a:pPr algn="r">
              <a:lnSpc>
                <a:spcPct val="105000"/>
              </a:lnSpc>
            </a:pPr>
            <a:r>
              <a:rPr sz="12000" b="1">
                <a:solidFill>
                  <a:srgbClr val="FFFFFF"/>
                </a:solidFill>
                <a:latin typeface="Corbel"/>
              </a:rPr>
              <a:t>05</a:t>
            </a:r>
          </a:p>
        </p:txBody>
      </p:sp>
      <p:sp>
        <p:nvSpPr>
          <p:cNvPr id="4" name="Rectangle 3"/>
          <p:cNvSpPr/>
          <p:nvPr/>
        </p:nvSpPr>
        <p:spPr>
          <a:xfrm>
            <a:off x="640080" y="2468880"/>
            <a:ext cx="1097280" cy="82296"/>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2697480"/>
            <a:ext cx="6065215" cy="2011680"/>
          </a:xfrm>
          <a:prstGeom prst="rect">
            <a:avLst/>
          </a:prstGeom>
          <a:noFill/>
        </p:spPr>
        <p:txBody>
          <a:bodyPr wrap="square" lIns="0" tIns="0" rIns="0" bIns="0" anchor="t"/>
          <a:lstStyle/>
          <a:p>
            <a:pPr algn="l">
              <a:lnSpc>
                <a:spcPct val="105000"/>
              </a:lnSpc>
            </a:pPr>
            <a:r>
              <a:rPr sz="4700" b="1">
                <a:solidFill>
                  <a:srgbClr val="2A1A1F"/>
                </a:solidFill>
                <a:latin typeface="Corbel"/>
              </a:rPr>
              <a:t>Роды и послеродовый период</a:t>
            </a:r>
          </a:p>
        </p:txBody>
      </p:sp>
      <p:sp>
        <p:nvSpPr>
          <p:cNvPr id="6" name="TextBox 5"/>
          <p:cNvSpPr txBox="1"/>
          <p:nvPr/>
        </p:nvSpPr>
        <p:spPr>
          <a:xfrm>
            <a:off x="640080" y="4846320"/>
            <a:ext cx="6065215" cy="914400"/>
          </a:xfrm>
          <a:prstGeom prst="rect">
            <a:avLst/>
          </a:prstGeom>
          <a:noFill/>
        </p:spPr>
        <p:txBody>
          <a:bodyPr wrap="square" lIns="0" tIns="0" rIns="0" bIns="0" anchor="t"/>
          <a:lstStyle/>
          <a:p>
            <a:pPr algn="l">
              <a:lnSpc>
                <a:spcPct val="105000"/>
              </a:lnSpc>
            </a:pPr>
            <a:r>
              <a:rPr sz="2200" b="0">
                <a:solidFill>
                  <a:srgbClr val="6F585F"/>
                </a:solidFill>
                <a:latin typeface="Georgia"/>
              </a:rPr>
              <a:t>Завершение беременности и наблюдение</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18</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Особенности ведения родов</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18</a:t>
            </a:r>
          </a:p>
        </p:txBody>
      </p:sp>
      <p:sp>
        <p:nvSpPr>
          <p:cNvPr id="8" name="Rounded Rectangle 7"/>
          <p:cNvSpPr/>
          <p:nvPr/>
        </p:nvSpPr>
        <p:spPr>
          <a:xfrm>
            <a:off x="640080" y="192024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914400" y="228874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Целевой уровень глюкозы в родах: 4,5–7,8 ммоль/л.</a:t>
            </a:r>
          </a:p>
        </p:txBody>
      </p:sp>
      <p:sp>
        <p:nvSpPr>
          <p:cNvPr id="11" name="Rounded Rectangle 10"/>
          <p:cNvSpPr/>
          <p:nvPr/>
        </p:nvSpPr>
        <p:spPr>
          <a:xfrm>
            <a:off x="640080" y="297180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14400" y="334030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Постоянный мониторинг гликемии каждые 1–2 часа.</a:t>
            </a:r>
          </a:p>
        </p:txBody>
      </p:sp>
      <p:sp>
        <p:nvSpPr>
          <p:cNvPr id="14" name="Rounded Rectangle 13"/>
          <p:cNvSpPr/>
          <p:nvPr/>
        </p:nvSpPr>
        <p:spPr>
          <a:xfrm>
            <a:off x="640080" y="402336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14400" y="439186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При необходимости: инфузия инсулина и глюкозы для стабилизации.</a:t>
            </a:r>
          </a:p>
        </p:txBody>
      </p:sp>
      <p:sp>
        <p:nvSpPr>
          <p:cNvPr id="17" name="Rounded Rectangle 16"/>
          <p:cNvSpPr/>
          <p:nvPr/>
        </p:nvSpPr>
        <p:spPr>
          <a:xfrm>
            <a:off x="640080" y="507492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14400" y="544342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Раннее прикладывание к груди для профилактики гипогликемии у новорожденного.</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19</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Послеродовое наблюдение</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19</a:t>
            </a:r>
          </a:p>
        </p:txBody>
      </p:sp>
      <p:sp>
        <p:nvSpPr>
          <p:cNvPr id="8" name="Rounded Rectangle 7"/>
          <p:cNvSpPr/>
          <p:nvPr/>
        </p:nvSpPr>
        <p:spPr>
          <a:xfrm>
            <a:off x="640080" y="192024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914400" y="228874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371600" y="192024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Отмена инсулина сразу после родов при ГСД.</a:t>
            </a:r>
          </a:p>
        </p:txBody>
      </p:sp>
      <p:sp>
        <p:nvSpPr>
          <p:cNvPr id="11" name="Rounded Rectangle 10"/>
          <p:cNvSpPr/>
          <p:nvPr/>
        </p:nvSpPr>
        <p:spPr>
          <a:xfrm>
            <a:off x="640080" y="297180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914400" y="334030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71600" y="297180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Контроль гликемии натощак в первые сутки после родов.</a:t>
            </a:r>
          </a:p>
        </p:txBody>
      </p:sp>
      <p:sp>
        <p:nvSpPr>
          <p:cNvPr id="14" name="Rounded Rectangle 13"/>
          <p:cNvSpPr/>
          <p:nvPr/>
        </p:nvSpPr>
        <p:spPr>
          <a:xfrm>
            <a:off x="640080" y="402336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14400" y="439186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1371600" y="402336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ПГТТ с 75 г глюкозы через 6–12 недель после родов для исключения СД.</a:t>
            </a:r>
          </a:p>
        </p:txBody>
      </p:sp>
      <p:sp>
        <p:nvSpPr>
          <p:cNvPr id="17" name="Rounded Rectangle 16"/>
          <p:cNvSpPr/>
          <p:nvPr/>
        </p:nvSpPr>
        <p:spPr>
          <a:xfrm>
            <a:off x="640080" y="5074920"/>
            <a:ext cx="10911535" cy="883310"/>
          </a:xfrm>
          <a:prstGeom prst="roundRect">
            <a:avLst>
              <a:gd name="adj" fmla="val 5000"/>
            </a:avLst>
          </a:prstGeom>
          <a:gradFill rotWithShape="1">
            <a:gsLst>
              <a:gs pos="0">
                <a:srgbClr val="FFFFFF"/>
              </a:gs>
              <a:gs pos="100000">
                <a:srgbClr val="EECFD4"/>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p:cNvSpPr/>
          <p:nvPr/>
        </p:nvSpPr>
        <p:spPr>
          <a:xfrm>
            <a:off x="914400" y="5443423"/>
            <a:ext cx="146304" cy="146304"/>
          </a:xfrm>
          <a:prstGeom prst="ellipse">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371600" y="5074920"/>
            <a:ext cx="9997135" cy="883310"/>
          </a:xfrm>
          <a:prstGeom prst="rect">
            <a:avLst/>
          </a:prstGeom>
          <a:noFill/>
        </p:spPr>
        <p:txBody>
          <a:bodyPr wrap="square" lIns="0" tIns="0" rIns="0" bIns="0" anchor="ctr"/>
          <a:lstStyle/>
          <a:p>
            <a:pPr algn="l">
              <a:lnSpc>
                <a:spcPct val="105000"/>
              </a:lnSpc>
            </a:pPr>
            <a:r>
              <a:rPr sz="2400" b="0">
                <a:solidFill>
                  <a:srgbClr val="2A1A1F"/>
                </a:solidFill>
                <a:latin typeface="Georgia"/>
              </a:rPr>
              <a:t>Пожизненный скрининг на СД 2 типа каждые 1–3 года.</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20</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Ключевые выводы</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20</a:t>
            </a:r>
          </a:p>
        </p:txBody>
      </p:sp>
      <p:sp>
        <p:nvSpPr>
          <p:cNvPr id="8" name="TextBox 7"/>
          <p:cNvSpPr txBox="1"/>
          <p:nvPr/>
        </p:nvSpPr>
        <p:spPr>
          <a:xfrm>
            <a:off x="640080" y="1874519"/>
            <a:ext cx="1005840" cy="835533"/>
          </a:xfrm>
          <a:prstGeom prst="rect">
            <a:avLst/>
          </a:prstGeom>
          <a:noFill/>
        </p:spPr>
        <p:txBody>
          <a:bodyPr wrap="square" lIns="0" tIns="0" rIns="0" bIns="0" anchor="ctr"/>
          <a:lstStyle/>
          <a:p>
            <a:pPr algn="l">
              <a:lnSpc>
                <a:spcPct val="105000"/>
              </a:lnSpc>
            </a:pPr>
            <a:r>
              <a:rPr sz="3600" b="1">
                <a:solidFill>
                  <a:srgbClr val="B3243B"/>
                </a:solidFill>
                <a:latin typeface="Corbel"/>
              </a:rPr>
              <a:t>01</a:t>
            </a:r>
          </a:p>
        </p:txBody>
      </p:sp>
      <p:sp>
        <p:nvSpPr>
          <p:cNvPr id="9" name="TextBox 8"/>
          <p:cNvSpPr txBox="1"/>
          <p:nvPr/>
        </p:nvSpPr>
        <p:spPr>
          <a:xfrm>
            <a:off x="1920239" y="1874519"/>
            <a:ext cx="9631375" cy="835533"/>
          </a:xfrm>
          <a:prstGeom prst="rect">
            <a:avLst/>
          </a:prstGeom>
          <a:noFill/>
        </p:spPr>
        <p:txBody>
          <a:bodyPr wrap="square" lIns="0" tIns="0" rIns="0" bIns="0" anchor="ctr"/>
          <a:lstStyle/>
          <a:p>
            <a:pPr algn="l">
              <a:lnSpc>
                <a:spcPct val="105000"/>
              </a:lnSpc>
            </a:pPr>
            <a:r>
              <a:rPr sz="2400" b="0">
                <a:solidFill>
                  <a:srgbClr val="2A1A1F"/>
                </a:solidFill>
                <a:latin typeface="Georgia"/>
              </a:rPr>
              <a:t>ГСД требует ранней диагностики и строгого контроля гликемии.</a:t>
            </a:r>
          </a:p>
        </p:txBody>
      </p:sp>
      <p:sp>
        <p:nvSpPr>
          <p:cNvPr id="10" name="Rectangle 9"/>
          <p:cNvSpPr/>
          <p:nvPr/>
        </p:nvSpPr>
        <p:spPr>
          <a:xfrm>
            <a:off x="1920239" y="2778861"/>
            <a:ext cx="9631375" cy="13716"/>
          </a:xfrm>
          <a:prstGeom prst="rect">
            <a:avLst/>
          </a:prstGeom>
          <a:solidFill>
            <a:srgbClr val="6F585F">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0080" y="2857500"/>
            <a:ext cx="1005840" cy="835533"/>
          </a:xfrm>
          <a:prstGeom prst="rect">
            <a:avLst/>
          </a:prstGeom>
          <a:noFill/>
        </p:spPr>
        <p:txBody>
          <a:bodyPr wrap="square" lIns="0" tIns="0" rIns="0" bIns="0" anchor="ctr"/>
          <a:lstStyle/>
          <a:p>
            <a:pPr algn="l">
              <a:lnSpc>
                <a:spcPct val="105000"/>
              </a:lnSpc>
            </a:pPr>
            <a:r>
              <a:rPr sz="3600" b="1">
                <a:solidFill>
                  <a:srgbClr val="B3243B"/>
                </a:solidFill>
                <a:latin typeface="Corbel"/>
              </a:rPr>
              <a:t>02</a:t>
            </a:r>
          </a:p>
        </p:txBody>
      </p:sp>
      <p:sp>
        <p:nvSpPr>
          <p:cNvPr id="12" name="TextBox 11"/>
          <p:cNvSpPr txBox="1"/>
          <p:nvPr/>
        </p:nvSpPr>
        <p:spPr>
          <a:xfrm>
            <a:off x="1920239" y="2857500"/>
            <a:ext cx="9631375" cy="835533"/>
          </a:xfrm>
          <a:prstGeom prst="rect">
            <a:avLst/>
          </a:prstGeom>
          <a:noFill/>
        </p:spPr>
        <p:txBody>
          <a:bodyPr wrap="square" lIns="0" tIns="0" rIns="0" bIns="0" anchor="ctr"/>
          <a:lstStyle/>
          <a:p>
            <a:pPr algn="l">
              <a:lnSpc>
                <a:spcPct val="105000"/>
              </a:lnSpc>
            </a:pPr>
            <a:r>
              <a:rPr sz="2400" b="0">
                <a:solidFill>
                  <a:srgbClr val="2A1A1F"/>
                </a:solidFill>
                <a:latin typeface="Georgia"/>
              </a:rPr>
              <a:t>Диетотерапия эффективна у 75 процентов пациенток.</a:t>
            </a:r>
          </a:p>
        </p:txBody>
      </p:sp>
      <p:sp>
        <p:nvSpPr>
          <p:cNvPr id="13" name="Rectangle 12"/>
          <p:cNvSpPr/>
          <p:nvPr/>
        </p:nvSpPr>
        <p:spPr>
          <a:xfrm>
            <a:off x="1920239" y="3761841"/>
            <a:ext cx="9631375" cy="13716"/>
          </a:xfrm>
          <a:prstGeom prst="rect">
            <a:avLst/>
          </a:prstGeom>
          <a:solidFill>
            <a:srgbClr val="6F585F">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0080" y="3840479"/>
            <a:ext cx="1005840" cy="835533"/>
          </a:xfrm>
          <a:prstGeom prst="rect">
            <a:avLst/>
          </a:prstGeom>
          <a:noFill/>
        </p:spPr>
        <p:txBody>
          <a:bodyPr wrap="square" lIns="0" tIns="0" rIns="0" bIns="0" anchor="ctr"/>
          <a:lstStyle/>
          <a:p>
            <a:pPr algn="l">
              <a:lnSpc>
                <a:spcPct val="105000"/>
              </a:lnSpc>
            </a:pPr>
            <a:r>
              <a:rPr sz="3600" b="1">
                <a:solidFill>
                  <a:srgbClr val="B3243B"/>
                </a:solidFill>
                <a:latin typeface="Corbel"/>
              </a:rPr>
              <a:t>03</a:t>
            </a:r>
          </a:p>
        </p:txBody>
      </p:sp>
      <p:sp>
        <p:nvSpPr>
          <p:cNvPr id="15" name="TextBox 14"/>
          <p:cNvSpPr txBox="1"/>
          <p:nvPr/>
        </p:nvSpPr>
        <p:spPr>
          <a:xfrm>
            <a:off x="1920239" y="3840479"/>
            <a:ext cx="9631375" cy="835533"/>
          </a:xfrm>
          <a:prstGeom prst="rect">
            <a:avLst/>
          </a:prstGeom>
          <a:noFill/>
        </p:spPr>
        <p:txBody>
          <a:bodyPr wrap="square" lIns="0" tIns="0" rIns="0" bIns="0" anchor="ctr"/>
          <a:lstStyle/>
          <a:p>
            <a:pPr algn="l">
              <a:lnSpc>
                <a:spcPct val="105000"/>
              </a:lnSpc>
            </a:pPr>
            <a:r>
              <a:rPr sz="2400" b="0">
                <a:solidFill>
                  <a:srgbClr val="2A1A1F"/>
                </a:solidFill>
                <a:latin typeface="Georgia"/>
              </a:rPr>
              <a:t>Целевые показатели гликемии предотвращают осложнения для плода.</a:t>
            </a:r>
          </a:p>
        </p:txBody>
      </p:sp>
      <p:sp>
        <p:nvSpPr>
          <p:cNvPr id="16" name="Rectangle 15"/>
          <p:cNvSpPr/>
          <p:nvPr/>
        </p:nvSpPr>
        <p:spPr>
          <a:xfrm>
            <a:off x="1920239" y="4744821"/>
            <a:ext cx="9631375" cy="13716"/>
          </a:xfrm>
          <a:prstGeom prst="rect">
            <a:avLst/>
          </a:prstGeom>
          <a:solidFill>
            <a:srgbClr val="6F585F">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0080" y="4823459"/>
            <a:ext cx="1005840" cy="835533"/>
          </a:xfrm>
          <a:prstGeom prst="rect">
            <a:avLst/>
          </a:prstGeom>
          <a:noFill/>
        </p:spPr>
        <p:txBody>
          <a:bodyPr wrap="square" lIns="0" tIns="0" rIns="0" bIns="0" anchor="ctr"/>
          <a:lstStyle/>
          <a:p>
            <a:pPr algn="l">
              <a:lnSpc>
                <a:spcPct val="105000"/>
              </a:lnSpc>
            </a:pPr>
            <a:r>
              <a:rPr sz="3600" b="1">
                <a:solidFill>
                  <a:srgbClr val="B3243B"/>
                </a:solidFill>
                <a:latin typeface="Corbel"/>
              </a:rPr>
              <a:t>04</a:t>
            </a:r>
          </a:p>
        </p:txBody>
      </p:sp>
      <p:sp>
        <p:nvSpPr>
          <p:cNvPr id="18" name="TextBox 17"/>
          <p:cNvSpPr txBox="1"/>
          <p:nvPr/>
        </p:nvSpPr>
        <p:spPr>
          <a:xfrm>
            <a:off x="1920239" y="4823459"/>
            <a:ext cx="9631375" cy="835533"/>
          </a:xfrm>
          <a:prstGeom prst="rect">
            <a:avLst/>
          </a:prstGeom>
          <a:noFill/>
        </p:spPr>
        <p:txBody>
          <a:bodyPr wrap="square" lIns="0" tIns="0" rIns="0" bIns="0" anchor="ctr"/>
          <a:lstStyle/>
          <a:p>
            <a:pPr algn="l">
              <a:lnSpc>
                <a:spcPct val="105000"/>
              </a:lnSpc>
            </a:pPr>
            <a:r>
              <a:rPr sz="2400" b="0">
                <a:solidFill>
                  <a:srgbClr val="2A1A1F"/>
                </a:solidFill>
                <a:latin typeface="Georgia"/>
              </a:rPr>
              <a:t>Послеродовое наблюдение обязательно для профилактики СД 2 типа.</a:t>
            </a:r>
          </a:p>
        </p:txBody>
      </p:sp>
      <p:sp>
        <p:nvSpPr>
          <p:cNvPr id="19" name="TextBox 18"/>
          <p:cNvSpPr txBox="1"/>
          <p:nvPr/>
        </p:nvSpPr>
        <p:spPr>
          <a:xfrm>
            <a:off x="640080" y="5897880"/>
            <a:ext cx="10911535" cy="457200"/>
          </a:xfrm>
          <a:prstGeom prst="rect">
            <a:avLst/>
          </a:prstGeom>
          <a:noFill/>
        </p:spPr>
        <p:txBody>
          <a:bodyPr wrap="square" lIns="0" tIns="0" rIns="0" bIns="0" anchor="t"/>
          <a:lstStyle/>
          <a:p>
            <a:pPr algn="l">
              <a:lnSpc>
                <a:spcPct val="105000"/>
              </a:lnSpc>
            </a:pPr>
            <a:r>
              <a:rPr sz="1700" b="1">
                <a:solidFill>
                  <a:srgbClr val="1F6F78"/>
                </a:solidFill>
                <a:latin typeface="Georgia"/>
              </a:rPr>
              <a:t>Своевременное выявление и адекватное лечение обеспечивают здоровье матери и ребенка.</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BF7F4"/>
        </a:solidFill>
        <a:effectLst/>
      </p:bgPr>
    </p:bg>
    <p:spTree>
      <p:nvGrpSpPr>
        <p:cNvPr id="1" name=""/>
        <p:cNvGrpSpPr/>
        <p:nvPr/>
      </p:nvGrpSpPr>
      <p:grpSpPr>
        <a:xfrm>
          <a:off x="0" y="0"/>
          <a:ext cx="0" cy="0"/>
          <a:chOff x="0" y="0"/>
          <a:chExt cx="0" cy="0"/>
        </a:xfrm>
      </p:grpSpPr>
      <p:sp>
        <p:nvSpPr>
          <p:cNvPr id="2" name="Rectangle 1"/>
          <p:cNvSpPr/>
          <p:nvPr/>
        </p:nvSpPr>
        <p:spPr>
          <a:xfrm>
            <a:off x="0" y="0"/>
            <a:ext cx="12191695" cy="146304"/>
          </a:xfrm>
          <a:prstGeom prst="rect">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658368"/>
            <a:ext cx="1097280" cy="914400"/>
          </a:xfrm>
          <a:prstGeom prst="rect">
            <a:avLst/>
          </a:prstGeom>
          <a:noFill/>
        </p:spPr>
        <p:txBody>
          <a:bodyPr wrap="square" lIns="0" tIns="0" rIns="0" bIns="0" anchor="ctr"/>
          <a:lstStyle/>
          <a:p>
            <a:pPr algn="l">
              <a:lnSpc>
                <a:spcPct val="105000"/>
              </a:lnSpc>
            </a:pPr>
            <a:r>
              <a:rPr sz="4000" b="1">
                <a:solidFill>
                  <a:srgbClr val="B3243B"/>
                </a:solidFill>
                <a:latin typeface="Corbel"/>
              </a:rPr>
              <a:t>21</a:t>
            </a:r>
          </a:p>
        </p:txBody>
      </p:sp>
      <p:sp>
        <p:nvSpPr>
          <p:cNvPr id="4" name="TextBox 3"/>
          <p:cNvSpPr txBox="1"/>
          <p:nvPr/>
        </p:nvSpPr>
        <p:spPr>
          <a:xfrm>
            <a:off x="1920239" y="713232"/>
            <a:ext cx="9631375" cy="914400"/>
          </a:xfrm>
          <a:prstGeom prst="rect">
            <a:avLst/>
          </a:prstGeom>
          <a:noFill/>
        </p:spPr>
        <p:txBody>
          <a:bodyPr wrap="square" lIns="0" tIns="0" rIns="0" bIns="0" anchor="ctr"/>
          <a:lstStyle/>
          <a:p>
            <a:pPr algn="l">
              <a:lnSpc>
                <a:spcPct val="105000"/>
              </a:lnSpc>
            </a:pPr>
            <a:r>
              <a:rPr sz="3600" b="1">
                <a:solidFill>
                  <a:srgbClr val="2A1A1F"/>
                </a:solidFill>
                <a:latin typeface="Corbel"/>
              </a:rPr>
              <a:t>Источники</a:t>
            </a:r>
          </a:p>
        </p:txBody>
      </p:sp>
      <p:sp>
        <p:nvSpPr>
          <p:cNvPr id="5" name="TextBox 4"/>
          <p:cNvSpPr txBox="1"/>
          <p:nvPr/>
        </p:nvSpPr>
        <p:spPr>
          <a:xfrm>
            <a:off x="640080" y="6355080"/>
            <a:ext cx="7315200" cy="274320"/>
          </a:xfrm>
          <a:prstGeom prst="rect">
            <a:avLst/>
          </a:prstGeom>
          <a:noFill/>
        </p:spPr>
        <p:txBody>
          <a:bodyPr wrap="square" lIns="0" tIns="0" rIns="0" bIns="0" anchor="t"/>
          <a:lstStyle/>
          <a:p>
            <a:pPr algn="l">
              <a:lnSpc>
                <a:spcPct val="105000"/>
              </a:lnSpc>
            </a:pPr>
            <a:r>
              <a:rPr sz="1100" b="0">
                <a:solidFill>
                  <a:srgbClr val="6F585F"/>
                </a:solidFill>
                <a:latin typeface="Georgia"/>
              </a:rPr>
              <a:t>Сахарный диабет и беременность</a:t>
            </a:r>
          </a:p>
        </p:txBody>
      </p:sp>
      <p:sp>
        <p:nvSpPr>
          <p:cNvPr id="6" name="Rounded Rectangle 5"/>
          <p:cNvSpPr/>
          <p:nvPr/>
        </p:nvSpPr>
        <p:spPr>
          <a:xfrm>
            <a:off x="11002975" y="6309360"/>
            <a:ext cx="548640" cy="310896"/>
          </a:xfrm>
          <a:prstGeom prst="roundRect">
            <a:avLst>
              <a:gd name="adj" fmla="val 30000"/>
            </a:avLst>
          </a:prstGeom>
          <a:solidFill>
            <a:srgbClr val="B324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002975" y="6309360"/>
            <a:ext cx="548640" cy="310896"/>
          </a:xfrm>
          <a:prstGeom prst="rect">
            <a:avLst/>
          </a:prstGeom>
          <a:noFill/>
        </p:spPr>
        <p:txBody>
          <a:bodyPr wrap="square" lIns="0" tIns="0" rIns="0" bIns="0" anchor="ctr"/>
          <a:lstStyle/>
          <a:p>
            <a:pPr algn="ctr">
              <a:lnSpc>
                <a:spcPct val="105000"/>
              </a:lnSpc>
            </a:pPr>
            <a:r>
              <a:rPr sz="1100" b="1">
                <a:solidFill>
                  <a:srgbClr val="FFFFFF"/>
                </a:solidFill>
                <a:latin typeface="Corbel"/>
              </a:rPr>
              <a:t>21</a:t>
            </a:r>
          </a:p>
        </p:txBody>
      </p:sp>
      <p:sp>
        <p:nvSpPr>
          <p:cNvPr id="8" name="TextBox 7"/>
          <p:cNvSpPr txBox="1"/>
          <p:nvPr/>
        </p:nvSpPr>
        <p:spPr>
          <a:xfrm>
            <a:off x="640080" y="1783080"/>
            <a:ext cx="411480" cy="417880"/>
          </a:xfrm>
          <a:prstGeom prst="rect">
            <a:avLst/>
          </a:prstGeom>
          <a:noFill/>
        </p:spPr>
        <p:txBody>
          <a:bodyPr wrap="square" lIns="0" tIns="0" rIns="0" bIns="0" anchor="t"/>
          <a:lstStyle/>
          <a:p>
            <a:pPr algn="l">
              <a:lnSpc>
                <a:spcPct val="105000"/>
              </a:lnSpc>
            </a:pPr>
            <a:r>
              <a:rPr sz="1500" b="1">
                <a:solidFill>
                  <a:srgbClr val="B3243B"/>
                </a:solidFill>
                <a:latin typeface="Corbel"/>
              </a:rPr>
              <a:t>1</a:t>
            </a:r>
          </a:p>
        </p:txBody>
      </p:sp>
      <p:sp>
        <p:nvSpPr>
          <p:cNvPr id="9" name="TextBox 8"/>
          <p:cNvSpPr txBox="1"/>
          <p:nvPr/>
        </p:nvSpPr>
        <p:spPr>
          <a:xfrm>
            <a:off x="1143000" y="1783080"/>
            <a:ext cx="10408615" cy="363016"/>
          </a:xfrm>
          <a:prstGeom prst="rect">
            <a:avLst/>
          </a:prstGeom>
          <a:noFill/>
        </p:spPr>
        <p:txBody>
          <a:bodyPr wrap="square" lIns="0" tIns="0" rIns="0" bIns="0" anchor="t"/>
          <a:lstStyle/>
          <a:p>
            <a:pPr algn="l">
              <a:lnSpc>
                <a:spcPct val="105000"/>
              </a:lnSpc>
            </a:pPr>
            <a:r>
              <a:rPr sz="1500" b="0">
                <a:solidFill>
                  <a:srgbClr val="6F585F"/>
                </a:solidFill>
                <a:latin typeface="Georgia"/>
              </a:rPr>
              <a:t>Минздрав России. Клинические рекомендации «Гестационный сахарный диабет». 2024. https://cr.minzdrav.gov.ru/</a:t>
            </a:r>
          </a:p>
        </p:txBody>
      </p:sp>
      <p:sp>
        <p:nvSpPr>
          <p:cNvPr id="10" name="TextBox 9"/>
          <p:cNvSpPr txBox="1"/>
          <p:nvPr/>
        </p:nvSpPr>
        <p:spPr>
          <a:xfrm>
            <a:off x="640080" y="2200960"/>
            <a:ext cx="411480" cy="417880"/>
          </a:xfrm>
          <a:prstGeom prst="rect">
            <a:avLst/>
          </a:prstGeom>
          <a:noFill/>
        </p:spPr>
        <p:txBody>
          <a:bodyPr wrap="square" lIns="0" tIns="0" rIns="0" bIns="0" anchor="t"/>
          <a:lstStyle/>
          <a:p>
            <a:pPr algn="l">
              <a:lnSpc>
                <a:spcPct val="105000"/>
              </a:lnSpc>
            </a:pPr>
            <a:r>
              <a:rPr sz="1500" b="1">
                <a:solidFill>
                  <a:srgbClr val="B3243B"/>
                </a:solidFill>
                <a:latin typeface="Corbel"/>
              </a:rPr>
              <a:t>2</a:t>
            </a:r>
          </a:p>
        </p:txBody>
      </p:sp>
      <p:sp>
        <p:nvSpPr>
          <p:cNvPr id="11" name="TextBox 10"/>
          <p:cNvSpPr txBox="1"/>
          <p:nvPr/>
        </p:nvSpPr>
        <p:spPr>
          <a:xfrm>
            <a:off x="1143000" y="2200960"/>
            <a:ext cx="10408615" cy="363016"/>
          </a:xfrm>
          <a:prstGeom prst="rect">
            <a:avLst/>
          </a:prstGeom>
          <a:noFill/>
        </p:spPr>
        <p:txBody>
          <a:bodyPr wrap="square" lIns="0" tIns="0" rIns="0" bIns="0" anchor="t"/>
          <a:lstStyle/>
          <a:p>
            <a:pPr algn="l">
              <a:lnSpc>
                <a:spcPct val="105000"/>
              </a:lnSpc>
            </a:pPr>
            <a:r>
              <a:rPr sz="1500" b="0">
                <a:solidFill>
                  <a:srgbClr val="6F585F"/>
                </a:solidFill>
                <a:latin typeface="Georgia"/>
              </a:rPr>
              <a:t>Международная федерация диабета (IDF). Diabetes Atlas (эпидемиология диабета). 2024. https://diabetesatlas.org/</a:t>
            </a:r>
          </a:p>
        </p:txBody>
      </p:sp>
      <p:sp>
        <p:nvSpPr>
          <p:cNvPr id="12" name="TextBox 11"/>
          <p:cNvSpPr txBox="1"/>
          <p:nvPr/>
        </p:nvSpPr>
        <p:spPr>
          <a:xfrm>
            <a:off x="640080" y="2618841"/>
            <a:ext cx="411480" cy="689457"/>
          </a:xfrm>
          <a:prstGeom prst="rect">
            <a:avLst/>
          </a:prstGeom>
          <a:noFill/>
        </p:spPr>
        <p:txBody>
          <a:bodyPr wrap="square" lIns="0" tIns="0" rIns="0" bIns="0" anchor="t"/>
          <a:lstStyle/>
          <a:p>
            <a:pPr algn="l">
              <a:lnSpc>
                <a:spcPct val="105000"/>
              </a:lnSpc>
            </a:pPr>
            <a:r>
              <a:rPr sz="1500" b="1">
                <a:solidFill>
                  <a:srgbClr val="B3243B"/>
                </a:solidFill>
                <a:latin typeface="Corbel"/>
              </a:rPr>
              <a:t>3</a:t>
            </a:r>
          </a:p>
        </p:txBody>
      </p:sp>
      <p:sp>
        <p:nvSpPr>
          <p:cNvPr id="13" name="TextBox 12"/>
          <p:cNvSpPr txBox="1"/>
          <p:nvPr/>
        </p:nvSpPr>
        <p:spPr>
          <a:xfrm>
            <a:off x="1143000" y="2618841"/>
            <a:ext cx="10408615" cy="634593"/>
          </a:xfrm>
          <a:prstGeom prst="rect">
            <a:avLst/>
          </a:prstGeom>
          <a:noFill/>
        </p:spPr>
        <p:txBody>
          <a:bodyPr wrap="square" lIns="0" tIns="0" rIns="0" bIns="0" anchor="t"/>
          <a:lstStyle/>
          <a:p>
            <a:pPr algn="l">
              <a:lnSpc>
                <a:spcPct val="105000"/>
              </a:lnSpc>
            </a:pPr>
            <a:r>
              <a:rPr sz="1500" b="0">
                <a:solidFill>
                  <a:srgbClr val="6F585F"/>
                </a:solidFill>
                <a:latin typeface="Georgia"/>
              </a:rPr>
              <a:t>Всемирная организация здравоохранения (ВОЗ). Глобальные рекомендации по ведению диабета во время беременности. 2025. https://www.who.int/ru/</a:t>
            </a:r>
          </a:p>
        </p:txBody>
      </p:sp>
      <p:sp>
        <p:nvSpPr>
          <p:cNvPr id="14" name="TextBox 13"/>
          <p:cNvSpPr txBox="1"/>
          <p:nvPr/>
        </p:nvSpPr>
        <p:spPr>
          <a:xfrm>
            <a:off x="640080" y="3308299"/>
            <a:ext cx="411480" cy="689457"/>
          </a:xfrm>
          <a:prstGeom prst="rect">
            <a:avLst/>
          </a:prstGeom>
          <a:noFill/>
        </p:spPr>
        <p:txBody>
          <a:bodyPr wrap="square" lIns="0" tIns="0" rIns="0" bIns="0" anchor="t"/>
          <a:lstStyle/>
          <a:p>
            <a:pPr algn="l">
              <a:lnSpc>
                <a:spcPct val="105000"/>
              </a:lnSpc>
            </a:pPr>
            <a:r>
              <a:rPr sz="1500" b="1">
                <a:solidFill>
                  <a:srgbClr val="B3243B"/>
                </a:solidFill>
                <a:latin typeface="Corbel"/>
              </a:rPr>
              <a:t>4</a:t>
            </a:r>
          </a:p>
        </p:txBody>
      </p:sp>
      <p:sp>
        <p:nvSpPr>
          <p:cNvPr id="15" name="TextBox 14"/>
          <p:cNvSpPr txBox="1"/>
          <p:nvPr/>
        </p:nvSpPr>
        <p:spPr>
          <a:xfrm>
            <a:off x="1143000" y="3308299"/>
            <a:ext cx="10408615" cy="634593"/>
          </a:xfrm>
          <a:prstGeom prst="rect">
            <a:avLst/>
          </a:prstGeom>
          <a:noFill/>
        </p:spPr>
        <p:txBody>
          <a:bodyPr wrap="square" lIns="0" tIns="0" rIns="0" bIns="0" anchor="t"/>
          <a:lstStyle/>
          <a:p>
            <a:pPr algn="l">
              <a:lnSpc>
                <a:spcPct val="105000"/>
              </a:lnSpc>
            </a:pPr>
            <a:r>
              <a:rPr sz="1500" b="0">
                <a:solidFill>
                  <a:srgbClr val="6F585F"/>
                </a:solidFill>
                <a:latin typeface="Georgia"/>
              </a:rPr>
              <a:t>Российская ассоциация эндокринологов. Алгоритмы специализированной помощи больным сахарным диабетом. 2024. https://rae-org.ru/</a:t>
            </a:r>
          </a:p>
        </p:txBody>
      </p:sp>
      <p:sp>
        <p:nvSpPr>
          <p:cNvPr id="16" name="TextBox 15"/>
          <p:cNvSpPr txBox="1"/>
          <p:nvPr/>
        </p:nvSpPr>
        <p:spPr>
          <a:xfrm>
            <a:off x="640080" y="3997756"/>
            <a:ext cx="411480" cy="689457"/>
          </a:xfrm>
          <a:prstGeom prst="rect">
            <a:avLst/>
          </a:prstGeom>
          <a:noFill/>
        </p:spPr>
        <p:txBody>
          <a:bodyPr wrap="square" lIns="0" tIns="0" rIns="0" bIns="0" anchor="t"/>
          <a:lstStyle/>
          <a:p>
            <a:pPr algn="l">
              <a:lnSpc>
                <a:spcPct val="105000"/>
              </a:lnSpc>
            </a:pPr>
            <a:r>
              <a:rPr sz="1500" b="1">
                <a:solidFill>
                  <a:srgbClr val="B3243B"/>
                </a:solidFill>
                <a:latin typeface="Corbel"/>
              </a:rPr>
              <a:t>5</a:t>
            </a:r>
          </a:p>
        </p:txBody>
      </p:sp>
      <p:sp>
        <p:nvSpPr>
          <p:cNvPr id="17" name="TextBox 16"/>
          <p:cNvSpPr txBox="1"/>
          <p:nvPr/>
        </p:nvSpPr>
        <p:spPr>
          <a:xfrm>
            <a:off x="1143000" y="3997756"/>
            <a:ext cx="10408615" cy="634593"/>
          </a:xfrm>
          <a:prstGeom prst="rect">
            <a:avLst/>
          </a:prstGeom>
          <a:noFill/>
        </p:spPr>
        <p:txBody>
          <a:bodyPr wrap="square" lIns="0" tIns="0" rIns="0" bIns="0" anchor="t"/>
          <a:lstStyle/>
          <a:p>
            <a:pPr algn="l">
              <a:lnSpc>
                <a:spcPct val="105000"/>
              </a:lnSpc>
            </a:pPr>
            <a:r>
              <a:rPr sz="1500" b="0">
                <a:solidFill>
                  <a:srgbClr val="6F585F"/>
                </a:solidFill>
                <a:latin typeface="Georgia"/>
              </a:rPr>
              <a:t>ФГБУ «НМИЦ эндокринологии». Эпидемиология и ключевые клинико-терапевтические аспекты СД. 2025. https://www.endocrincentr.ru/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orbe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eorgia"/>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1942</Words>
  <Application>Microsoft Office PowerPoint</Application>
  <PresentationFormat>Широкоэкранный</PresentationFormat>
  <Paragraphs>220</Paragraphs>
  <Slides>21</Slides>
  <Notes>20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21</vt:i4>
      </vt:variant>
    </vt:vector>
  </HeadingPairs>
  <TitlesOfParts>
    <vt:vector size="25" baseType="lpstr">
      <vt:lpstr>Arial</vt:lpstr>
      <vt:lpstr>Corbel</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Admin</cp:lastModifiedBy>
  <cp:revision>2</cp:revision>
  <dcterms:created xsi:type="dcterms:W3CDTF">2013-01-27T09:14:16Z</dcterms:created>
  <dcterms:modified xsi:type="dcterms:W3CDTF">2026-10-04T11:28:40Z</dcterms:modified>
  <cp:category/>
</cp:coreProperties>
</file>