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5877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Здравствуйте, уважаемые коллеги. Тема моего доклада — тромбофлебит после родов. Это редкое, но потенциально опасное осложнение пуэрперия, которое требует высокой настороженности от акушеров-гинекологов и врачей других специальностей. В докладе я разберу клинические варианты, современные методы диагностики и подходы к лечению.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План моего доклада следующий. Сначала определим, что такое тромбофлебит после родов и какие его формы выделяют. Затем обсудим, как часто это встречается и у каких женщин риск выше. Разберём механизмы развития. Далее — клиническая картина, которая часто бывает неспецифичной. Отдельно остановимся на визуализационных методах диагностики. И в завершение — принципы лечения и профилактики. В конце сформулирую ключевые выводы.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Перейдём к определению и классификации.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Послеродовой тромбофлебит представлен двумя основными клиническими вариантами. Первый — тромбоз овариальной вены, или OVT. Это наиболее распространённая форма, при которой поражается преимущественно правая яичниковая вена. Второй — глубокий септический тазовый тромбофлебит, или DSPT. Он встречается реже и протекает иначе: пациента беспокоит лихорадка, устойчивая к антибиотикам, но без выраженной боли в животе. Оба состояния объединяются под общим термином септический тазовый тромбофлебит. Главный объединяющий признак — это так называемая «загадочная лихорадка», которая не проходит после пяти дней адекватной антибактериальной терапии.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Обратимся к эпидемиологии. По данным исследования, опубликованного в American Journal of Obstetrics and Gynecology в 1999 году, общая частота септического тазового тромбофлебита составляет примерно 1 на 3000 родов. Однако цифры существенно различаются в зависимости от способа родоразрешения. После кесарева сечения риск возрастает примерно до 1 на 800, тогда как после вагинальных родов составляет около 1 на 9000. Таким образом, кесарево сечение является одним из ключевых факторов риска. Эти данные подчёркивают необходимость повышенной настороженности именно у женщин, перенёсших оперативное родоразрешение.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основе патогенеза лежит классическая триада Вирхова: гиперкоагуляция, венозный стаз и повреждение эндотелия. Беременность и послеродовой период физиологически создают все три условия. Гиперкоагуляция обусловлена изменениями свёртывающей системы, стаз — сдавлением вен увеличенной маткой и снижением физической активности, а повреждение эндотелия может происходить при кесаревом сечении или вследствие воспаления. Затем к процессу присоединяется инфекция. Микроорганизмы из полости матки, особенно при эндометрите, колонизируют сформировавшийся тромб. Это превращает его в септический очаг. Наиболее грозное осложнение — септическая эмболизация, риск которой достигает 40 процентов без адекватного лечения. Чаще всего эмболы попадают в лёгочную артерию.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Теперь сравним два варианта клинически. При тромбозе овариальной вены пациентка обычно предъявляет жалобы на боль в животе или боковых отделах, лихорадку с ознобами. Поражение чаще правостороннее, что объясняется анатомическими особенностями. При бимануальном исследовании иногда удаётся пальпировать болезненный тяж в области параметрия. Симптомы обычно появляются на третий-седьмой день после родов. При глубоком септическом тазовом тромбофлебите картина иная: единственный симптом — это лихорадка, часто гектическая. Боль в животе отсутствует. Именно поэтому DSPT так сложно диагностировать: он проявляется только температурой, устойчивой к антибиотикам. Это состояние часто называют «загадочной лихорадкой пуэрперия».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Диагностика послеродового тромбофлебита требует визуализации. Метод выбора — компьютерная томография с внутривенным контрастированием. Она позволяет увидеть расширенную вену с тромбом, утолщение стенки и признаки периваскулярного воспаления. МРТ является хорошей альтернативой, особенно при непереносимости йодсодержащего контраста. Допплерография доступна, но её чувствительность при глубоком тазовом тромбозе ниже. Лабораторные показатели, к сожалению, неспецифичны: можно увидеть лейкоцитоз, анемию, ускорение СОЭ, но эти изменения не позволяют поставить диагноз. Важно помнить о широком спектре дифференциальной диагностики: эндометрит, аппендицит, тубоовариальный абсцесс, инфекция мочевых путей. Именно поэтому визуализация является решающим шагом.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Типичное течение послеродового тромбофлебита выглядит следующим образом. Симптомы обычно появляются на третий-пятый день после родов. При тромбозе овариальной вены это лихорадка и боль в животе; при глубоком септическом тромбофлебите — только температура. К пятому-седьмому дню становится очевидно, что лихорадка не отвечает на адекватную антибактериальную терапию. Это ключевой момент, который должен насторожить врача. На седьмой-десятый день выполняется визуализация — КТ или МРТ, — которая подтверждает диагноз. После начала антикоагулянтной терапии состояние пациентки обычно улучшается в течение 24–48 часов.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дифференциальной диагностике важно учитывать несколько состояний. Эндометрит также проявляется лихорадкой и болью внизу живота, но обычно отвечает на антибактериальную терапию. Аппендицит даёт боль в правой подвздошной области и не отвечает на антибиотики, но при визуализации выявляются изменения именно червеобразного отростка. Инфекция мочевых путей сопровождается дизурией и изменениями в анализах мочи. Ключевое отличие тромбофлебита — стойкая лихорадка, не отвечающая на адекватные антибиотики, в сочетании с визуализационными признаками тромбоза вен. Именно поэтому КТ с контрастированием является решающим методом.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Перейдём к лечению. Современный подход включает два обязательных компонента: антибактериальную терапию широкого спектра и антикоагуляцию. Низкомолекулярный гепарин является стандартом. Длительность антикоагуляции составляет минимум три месяца. Интересно, что рандомизированное клиническое исследование, опубликованное в 1999 году, не выявило преимущества добавления гепарина к антибиотикам у женщин с септическим тазовым тромбофлебитом. Однако при подтверждённом тромбозе антикоагуляция остаётся показанной. При неэффективности консервативной терапии может потребоваться хирургическое вмешательство, но это редкость. Тромболизис используется как резервный метод при распространении тромба в нижнюю полую вену. Таким образом, ключевая стратегия — это сочетание антибиотиков и антикоагулянтов.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 заключение сформулирую ключевые выводы. Тромбофлебит после родов — редкое, но потенциально жизнеугрожающее осложнение. Кесарево сечение увеличивает риск примерно в десять раз. Главный клинический признак — лихорадка, которая не отвечает на адекватную антибактериальную терапию. Для подтверждения диагноза необходима КТ с контрастированием. Лечение включает антибиотики широкого спектра и антикоагуляцию длительностью не менее трёх месяцев. Профилактика основана на ранней активизации, компрессионной терапии и своевременном лечении эндометрита. Настороженность врача — ключ к своевременной диагностике и благоприятному исходу. Спасибо за внимание.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442655" y="54864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53551" y="54864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064447" y="54864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375343" y="54864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686239" y="54864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997135" y="54864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308031" y="54864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618927" y="54864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54864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240719" y="54864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551615" y="54864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442655" y="85953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753551" y="85953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064447" y="85953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375343" y="85953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686239" y="85953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997135" y="85953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308031" y="85953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618927" y="85953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929823" y="85953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1240719" y="85953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551615" y="85953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8442655" y="1170432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753551" y="1170432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9064447" y="1170432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9375343" y="1170432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686239" y="1170432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9997135" y="1170432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0308031" y="1170432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0618927" y="1170432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10929823" y="1170432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11240719" y="1170432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1551615" y="1170432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8442655" y="1481328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753551" y="1481328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9064447" y="1481328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9375343" y="1481328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9686239" y="1481328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9997135" y="1481328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10308031" y="1481328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10618927" y="1481328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10929823" y="1481328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11240719" y="1481328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11551615" y="1481328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/>
          <p:cNvSpPr/>
          <p:nvPr/>
        </p:nvSpPr>
        <p:spPr>
          <a:xfrm>
            <a:off x="8442655" y="1792224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8753551" y="1792224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/>
          <p:cNvSpPr/>
          <p:nvPr/>
        </p:nvSpPr>
        <p:spPr>
          <a:xfrm>
            <a:off x="9064447" y="1792224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9375343" y="1792224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9686239" y="1792224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9997135" y="1792224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10308031" y="1792224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10618927" y="1792224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/>
          <p:cNvSpPr/>
          <p:nvPr/>
        </p:nvSpPr>
        <p:spPr>
          <a:xfrm>
            <a:off x="10929823" y="1792224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Oval 54"/>
          <p:cNvSpPr/>
          <p:nvPr/>
        </p:nvSpPr>
        <p:spPr>
          <a:xfrm>
            <a:off x="11240719" y="1792224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55"/>
          <p:cNvSpPr/>
          <p:nvPr/>
        </p:nvSpPr>
        <p:spPr>
          <a:xfrm>
            <a:off x="11551615" y="1792224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/>
          <p:cNvSpPr/>
          <p:nvPr/>
        </p:nvSpPr>
        <p:spPr>
          <a:xfrm>
            <a:off x="8442655" y="210312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Oval 57"/>
          <p:cNvSpPr/>
          <p:nvPr/>
        </p:nvSpPr>
        <p:spPr>
          <a:xfrm>
            <a:off x="8753551" y="210312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Oval 58"/>
          <p:cNvSpPr/>
          <p:nvPr/>
        </p:nvSpPr>
        <p:spPr>
          <a:xfrm>
            <a:off x="9064447" y="210312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Oval 59"/>
          <p:cNvSpPr/>
          <p:nvPr/>
        </p:nvSpPr>
        <p:spPr>
          <a:xfrm>
            <a:off x="9375343" y="210312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Oval 60"/>
          <p:cNvSpPr/>
          <p:nvPr/>
        </p:nvSpPr>
        <p:spPr>
          <a:xfrm>
            <a:off x="9686239" y="210312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Oval 61"/>
          <p:cNvSpPr/>
          <p:nvPr/>
        </p:nvSpPr>
        <p:spPr>
          <a:xfrm>
            <a:off x="9997135" y="210312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Oval 62"/>
          <p:cNvSpPr/>
          <p:nvPr/>
        </p:nvSpPr>
        <p:spPr>
          <a:xfrm>
            <a:off x="10308031" y="210312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Oval 63"/>
          <p:cNvSpPr/>
          <p:nvPr/>
        </p:nvSpPr>
        <p:spPr>
          <a:xfrm>
            <a:off x="10618927" y="210312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Oval 64"/>
          <p:cNvSpPr/>
          <p:nvPr/>
        </p:nvSpPr>
        <p:spPr>
          <a:xfrm>
            <a:off x="10929823" y="210312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Oval 65"/>
          <p:cNvSpPr/>
          <p:nvPr/>
        </p:nvSpPr>
        <p:spPr>
          <a:xfrm>
            <a:off x="11240719" y="210312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11551615" y="2103120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Oval 67"/>
          <p:cNvSpPr/>
          <p:nvPr/>
        </p:nvSpPr>
        <p:spPr>
          <a:xfrm>
            <a:off x="8442655" y="241401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Oval 68"/>
          <p:cNvSpPr/>
          <p:nvPr/>
        </p:nvSpPr>
        <p:spPr>
          <a:xfrm>
            <a:off x="8753551" y="241401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Oval 69"/>
          <p:cNvSpPr/>
          <p:nvPr/>
        </p:nvSpPr>
        <p:spPr>
          <a:xfrm>
            <a:off x="9064447" y="241401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Oval 70"/>
          <p:cNvSpPr/>
          <p:nvPr/>
        </p:nvSpPr>
        <p:spPr>
          <a:xfrm>
            <a:off x="9375343" y="241401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Oval 71"/>
          <p:cNvSpPr/>
          <p:nvPr/>
        </p:nvSpPr>
        <p:spPr>
          <a:xfrm>
            <a:off x="9686239" y="241401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Oval 72"/>
          <p:cNvSpPr/>
          <p:nvPr/>
        </p:nvSpPr>
        <p:spPr>
          <a:xfrm>
            <a:off x="9997135" y="241401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Oval 73"/>
          <p:cNvSpPr/>
          <p:nvPr/>
        </p:nvSpPr>
        <p:spPr>
          <a:xfrm>
            <a:off x="10308031" y="241401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Oval 74"/>
          <p:cNvSpPr/>
          <p:nvPr/>
        </p:nvSpPr>
        <p:spPr>
          <a:xfrm>
            <a:off x="10618927" y="241401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Oval 75"/>
          <p:cNvSpPr/>
          <p:nvPr/>
        </p:nvSpPr>
        <p:spPr>
          <a:xfrm>
            <a:off x="10929823" y="241401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Oval 76"/>
          <p:cNvSpPr/>
          <p:nvPr/>
        </p:nvSpPr>
        <p:spPr>
          <a:xfrm>
            <a:off x="11240719" y="241401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Oval 77"/>
          <p:cNvSpPr/>
          <p:nvPr/>
        </p:nvSpPr>
        <p:spPr>
          <a:xfrm>
            <a:off x="11551615" y="2414016"/>
            <a:ext cx="109728" cy="109728"/>
          </a:xfrm>
          <a:prstGeom prst="ellipse">
            <a:avLst/>
          </a:prstGeom>
          <a:solidFill>
            <a:srgbClr val="C6F432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9265615" y="4206240"/>
            <a:ext cx="1828800" cy="1828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0" y="6583680"/>
            <a:ext cx="5029200" cy="27432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640080" y="1234440"/>
            <a:ext cx="1005840" cy="82296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640080" y="1463040"/>
            <a:ext cx="64008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C6F432"/>
                </a:solidFill>
                <a:latin typeface="Corbel"/>
              </a:rPr>
              <a:t>МЕДИЦИНСКАЯ ПРЕЗЕНТАЦИЯ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40080" y="1965960"/>
            <a:ext cx="7498079" cy="2651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5600" b="0">
                <a:solidFill>
                  <a:srgbClr val="F5F5F5"/>
                </a:solidFill>
                <a:latin typeface="Impact"/>
              </a:rPr>
              <a:t>Тромбофлебит после родов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40080" y="4754880"/>
            <a:ext cx="658368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9A9A9A"/>
                </a:solidFill>
                <a:latin typeface="Corbel"/>
              </a:rPr>
              <a:t>Клиника, диагностика, лечение и профилактика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731520"/>
            <a:ext cx="91440" cy="86868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713232"/>
            <a:ext cx="1061892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5F5F5"/>
                </a:solidFill>
                <a:latin typeface="Impact"/>
              </a:rPr>
              <a:t>Содержание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9A9A9A"/>
                </a:solidFill>
                <a:latin typeface="Corbel"/>
              </a:rPr>
              <a:t>Тромбофлебит после родов: клиника, диагностика, лечение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4519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0">
                <a:solidFill>
                  <a:srgbClr val="C6F432"/>
                </a:solidFill>
                <a:latin typeface="Impact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5920" y="1874519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5F5F5"/>
                </a:solidFill>
                <a:latin typeface="Corbel"/>
              </a:rPr>
              <a:t>Определение и классификация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679191"/>
            <a:ext cx="5181447" cy="13716"/>
          </a:xfrm>
          <a:prstGeom prst="rect">
            <a:avLst/>
          </a:prstGeom>
          <a:solidFill>
            <a:srgbClr val="9A9A9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" y="2788920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0">
                <a:solidFill>
                  <a:srgbClr val="C6F432"/>
                </a:solidFill>
                <a:latin typeface="Impac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45920" y="2788920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5F5F5"/>
                </a:solidFill>
                <a:latin typeface="Corbel"/>
              </a:rPr>
              <a:t>Эпидемиология и факторы риска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3593591"/>
            <a:ext cx="5181447" cy="13716"/>
          </a:xfrm>
          <a:prstGeom prst="rect">
            <a:avLst/>
          </a:prstGeom>
          <a:solidFill>
            <a:srgbClr val="9A9A9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0">
                <a:solidFill>
                  <a:srgbClr val="C6F432"/>
                </a:solidFill>
                <a:latin typeface="Impac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45920" y="3703320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5F5F5"/>
                </a:solidFill>
                <a:latin typeface="Corbel"/>
              </a:rPr>
              <a:t>Патогенез: триада Вирхова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4507992"/>
            <a:ext cx="5181447" cy="13716"/>
          </a:xfrm>
          <a:prstGeom prst="rect">
            <a:avLst/>
          </a:prstGeom>
          <a:solidFill>
            <a:srgbClr val="9A9A9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4617720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0">
                <a:solidFill>
                  <a:srgbClr val="C6F432"/>
                </a:solidFill>
                <a:latin typeface="Impac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45920" y="4617720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5F5F5"/>
                </a:solidFill>
                <a:latin typeface="Corbel"/>
              </a:rPr>
              <a:t>Клиническая картина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5422392"/>
            <a:ext cx="5181447" cy="13716"/>
          </a:xfrm>
          <a:prstGeom prst="rect">
            <a:avLst/>
          </a:prstGeom>
          <a:solidFill>
            <a:srgbClr val="9A9A9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70167" y="1874519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0">
                <a:solidFill>
                  <a:srgbClr val="C6F432"/>
                </a:solidFill>
                <a:latin typeface="Impact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76007" y="1874519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5F5F5"/>
                </a:solidFill>
                <a:latin typeface="Corbel"/>
              </a:rPr>
              <a:t>Диагностика: визуализация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70167" y="2679191"/>
            <a:ext cx="5181447" cy="13716"/>
          </a:xfrm>
          <a:prstGeom prst="rect">
            <a:avLst/>
          </a:prstGeom>
          <a:solidFill>
            <a:srgbClr val="9A9A9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370167" y="2788920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0">
                <a:solidFill>
                  <a:srgbClr val="C6F432"/>
                </a:solidFill>
                <a:latin typeface="Impact"/>
              </a:rP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76007" y="2788920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5F5F5"/>
                </a:solidFill>
                <a:latin typeface="Corbel"/>
              </a:rPr>
              <a:t>Лечение и профилактика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70167" y="3593591"/>
            <a:ext cx="5181447" cy="13716"/>
          </a:xfrm>
          <a:prstGeom prst="rect">
            <a:avLst/>
          </a:prstGeom>
          <a:solidFill>
            <a:srgbClr val="9A9A9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370167" y="3703320"/>
            <a:ext cx="82296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000" b="0">
                <a:solidFill>
                  <a:srgbClr val="C6F432"/>
                </a:solidFill>
                <a:latin typeface="Impact"/>
              </a:rPr>
              <a:t>07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76007" y="3703320"/>
            <a:ext cx="417560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5F5F5"/>
                </a:solidFill>
                <a:latin typeface="Corbel"/>
              </a:rPr>
              <a:t>Выводы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370167" y="4507992"/>
            <a:ext cx="5181447" cy="13716"/>
          </a:xfrm>
          <a:prstGeom prst="rect">
            <a:avLst/>
          </a:prstGeom>
          <a:solidFill>
            <a:srgbClr val="9A9A9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22415" y="2194560"/>
            <a:ext cx="5120640" cy="502920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r">
              <a:lnSpc>
                <a:spcPct val="105000"/>
              </a:lnSpc>
            </a:pPr>
            <a:r>
              <a:rPr sz="23000" b="0">
                <a:solidFill>
                  <a:srgbClr val="2B3314"/>
                </a:solidFill>
                <a:latin typeface="Impact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554480"/>
            <a:ext cx="91440" cy="210312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19" y="1463040"/>
            <a:ext cx="7772400" cy="2286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800" b="0">
                <a:solidFill>
                  <a:srgbClr val="F5F5F5"/>
                </a:solidFill>
                <a:latin typeface="Impact"/>
              </a:rPr>
              <a:t>Определение и классификация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19" y="3931920"/>
            <a:ext cx="6858000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9A9A9A"/>
                </a:solidFill>
                <a:latin typeface="Corbel"/>
              </a:rPr>
              <a:t>Что скрывается за термином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731520"/>
            <a:ext cx="91440" cy="86868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713232"/>
            <a:ext cx="1061892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200" b="0">
                <a:solidFill>
                  <a:srgbClr val="F5F5F5"/>
                </a:solidFill>
                <a:latin typeface="Impact"/>
              </a:rPr>
              <a:t>Два клинических варианта послеродового тромбофлебита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9A9A9A"/>
                </a:solidFill>
                <a:latin typeface="Corbel"/>
              </a:rPr>
              <a:t>Тромбофлебит после родов: клиника, диагностика, лечение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920240"/>
            <a:ext cx="10911535" cy="1173480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60119" y="2232660"/>
            <a:ext cx="548640" cy="548640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19" y="223266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1920240"/>
            <a:ext cx="3200400" cy="1173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5F5F5"/>
                </a:solidFill>
                <a:latin typeface="Impact"/>
              </a:rPr>
              <a:t>Тромбоз овариальной вены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0" y="1920240"/>
            <a:ext cx="6065215" cy="1173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9A9A9A"/>
                </a:solidFill>
                <a:latin typeface="Corbel"/>
              </a:rPr>
              <a:t>OVT — наиболее частая форма. Поражается правая яичниковая вена в 80% случаев. Проявляется болью в животе и лихорадкой.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413760"/>
            <a:ext cx="10911535" cy="1173480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60119" y="3726180"/>
            <a:ext cx="548640" cy="548640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0119" y="372618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28800" y="3413760"/>
            <a:ext cx="3200400" cy="1173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5F5F5"/>
                </a:solidFill>
                <a:latin typeface="Impact"/>
              </a:rPr>
              <a:t>Глубокий септический тазовый тромбофлебит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0" y="3413760"/>
            <a:ext cx="6065215" cy="1173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9A9A9A"/>
                </a:solidFill>
                <a:latin typeface="Corbel"/>
              </a:rPr>
              <a:t>DSPT — более редкий вариант. Характеризуется устойчивой к антибиотикам лихорадкой без явной боли в животе. Часто остаётся нераспознанным.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907280"/>
            <a:ext cx="10911535" cy="1173480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960119" y="5219700"/>
            <a:ext cx="548640" cy="548640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0119" y="521970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8800" y="4907280"/>
            <a:ext cx="3200400" cy="1173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5F5F5"/>
                </a:solidFill>
                <a:latin typeface="Impact"/>
              </a:rPr>
              <a:t>Общее звено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03520" y="4907280"/>
            <a:ext cx="6065215" cy="11734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9A9A9A"/>
                </a:solidFill>
                <a:latin typeface="Corbel"/>
              </a:rPr>
              <a:t>Оба состояния объединяются термином септический тазовый тромбофлебит. Ключевой признак — лихорадка, не отвечающая на адекватную антибактериальную терапию.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731520"/>
            <a:ext cx="91440" cy="86868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713232"/>
            <a:ext cx="1061892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5F5F5"/>
                </a:solidFill>
                <a:latin typeface="Impact"/>
              </a:rPr>
              <a:t>Эпидемиология: цифры, которые важно знать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9A9A9A"/>
                </a:solidFill>
                <a:latin typeface="Corbel"/>
              </a:rPr>
              <a:t>Тромбофлебит после родов: клиника, диагностика, лечение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0">
                <a:solidFill>
                  <a:srgbClr val="C6F432"/>
                </a:solidFill>
                <a:latin typeface="Impact"/>
              </a:rPr>
              <a:t>1:3000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19" y="3657600"/>
            <a:ext cx="457200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19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Corbel"/>
              </a:rPr>
              <a:t>Частота септического тазового тромбофлебита после родов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19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9A9A9A"/>
                </a:solidFill>
                <a:latin typeface="Corbel"/>
              </a:rPr>
              <a:t>Источник: Am J Obstet Gynecol, 1999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23918" y="2103120"/>
            <a:ext cx="18288" cy="3108960"/>
          </a:xfrm>
          <a:prstGeom prst="rect">
            <a:avLst/>
          </a:prstGeom>
          <a:solidFill>
            <a:srgbClr val="9A9A9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475378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0">
                <a:solidFill>
                  <a:srgbClr val="C6F432"/>
                </a:solidFill>
                <a:latin typeface="Impact"/>
              </a:rPr>
              <a:t>1:800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75378" y="3657600"/>
            <a:ext cx="457200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475378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Corbel"/>
              </a:rPr>
              <a:t>Частота после кесарева сечения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75378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9A9A9A"/>
                </a:solidFill>
                <a:latin typeface="Corbel"/>
              </a:rPr>
              <a:t>Источник: Am J Obstet Gynecol, 1999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967776" y="2103120"/>
            <a:ext cx="18288" cy="3108960"/>
          </a:xfrm>
          <a:prstGeom prst="rect">
            <a:avLst/>
          </a:prstGeom>
          <a:solidFill>
            <a:srgbClr val="9A9A9A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19236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7200" b="0">
                <a:solidFill>
                  <a:srgbClr val="C6F432"/>
                </a:solidFill>
                <a:latin typeface="Impact"/>
              </a:rPr>
              <a:t>1:9000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19236" y="3657600"/>
            <a:ext cx="457200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19236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Corbel"/>
              </a:rPr>
              <a:t>Частота после вагинальных родов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19236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9A9A9A"/>
                </a:solidFill>
                <a:latin typeface="Corbel"/>
              </a:rPr>
              <a:t>Источник: Am J Obstet Gynecol, 1999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76072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9A9A9A"/>
                </a:solidFill>
                <a:latin typeface="Corbel"/>
              </a:rPr>
              <a:t>Риск после кесарева сечения в 10 раз выше, чем после естественных родов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731520"/>
            <a:ext cx="91440" cy="86868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713232"/>
            <a:ext cx="1061892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5F5F5"/>
                </a:solidFill>
                <a:latin typeface="Impact"/>
              </a:rPr>
              <a:t>Патогенез: как развивается тромбофлебит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9A9A9A"/>
                </a:solidFill>
                <a:latin typeface="Corbel"/>
              </a:rPr>
              <a:t>Тромбофлебит после родов: клиника, диагностика, лечение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920240"/>
            <a:ext cx="3454298" cy="4023360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68680" y="2194560"/>
            <a:ext cx="685800" cy="685800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0">
                <a:solidFill>
                  <a:srgbClr val="0B0B0B"/>
                </a:solidFill>
                <a:latin typeface="Impact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108960"/>
            <a:ext cx="299709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F5F5F5"/>
                </a:solidFill>
                <a:latin typeface="Impact"/>
              </a:rPr>
              <a:t>Триада Вирхова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977639"/>
            <a:ext cx="2997098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9A9A9A"/>
                </a:solidFill>
                <a:latin typeface="Corbel"/>
              </a:rPr>
              <a:t>Гиперкоагуляция, венозный стаз и повреждение эндотелия — три механизма, запускающие тромбообразование в пуэрперии.</a:t>
            </a:r>
          </a:p>
        </p:txBody>
      </p:sp>
      <p:sp>
        <p:nvSpPr>
          <p:cNvPr id="13" name="Chevron 12"/>
          <p:cNvSpPr/>
          <p:nvPr/>
        </p:nvSpPr>
        <p:spPr>
          <a:xfrm>
            <a:off x="4121810" y="3749039"/>
            <a:ext cx="219456" cy="365760"/>
          </a:xfrm>
          <a:prstGeom prst="chevron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368698" y="1920240"/>
            <a:ext cx="3454298" cy="4023360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4597298" y="2194560"/>
            <a:ext cx="685800" cy="6858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97298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0">
                <a:solidFill>
                  <a:srgbClr val="0B0B0B"/>
                </a:solidFill>
                <a:latin typeface="Impact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7298" y="3108960"/>
            <a:ext cx="299709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F5F5F5"/>
                </a:solidFill>
                <a:latin typeface="Impact"/>
              </a:rPr>
              <a:t>Инфекция присоединяется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7298" y="3977639"/>
            <a:ext cx="2997098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9A9A9A"/>
                </a:solidFill>
                <a:latin typeface="Corbel"/>
              </a:rPr>
              <a:t>Микроорганизмы из полости матки колонизируют тромб, превращая его в септический очаг.</a:t>
            </a:r>
          </a:p>
        </p:txBody>
      </p:sp>
      <p:sp>
        <p:nvSpPr>
          <p:cNvPr id="19" name="Chevron 18"/>
          <p:cNvSpPr/>
          <p:nvPr/>
        </p:nvSpPr>
        <p:spPr>
          <a:xfrm>
            <a:off x="7850428" y="3749039"/>
            <a:ext cx="219456" cy="365760"/>
          </a:xfrm>
          <a:prstGeom prst="chevron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097316" y="1920240"/>
            <a:ext cx="3454298" cy="4023360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8325916" y="2194560"/>
            <a:ext cx="685800" cy="685800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25916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0">
                <a:solidFill>
                  <a:srgbClr val="0B0B0B"/>
                </a:solidFill>
                <a:latin typeface="Impact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25916" y="3108960"/>
            <a:ext cx="299709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F5F5F5"/>
                </a:solidFill>
                <a:latin typeface="Impact"/>
              </a:rPr>
              <a:t>Риск эмболизации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5916" y="3977639"/>
            <a:ext cx="2997098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9A9A9A"/>
                </a:solidFill>
                <a:latin typeface="Corbel"/>
              </a:rPr>
              <a:t>Без лечения до 40% случаев осложняются септической эмболией, чаще в лёгкие.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731520"/>
            <a:ext cx="91440" cy="86868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713232"/>
            <a:ext cx="1061892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5F5F5"/>
                </a:solidFill>
                <a:latin typeface="Impact"/>
              </a:rPr>
              <a:t>OVT и DSPT: как различить клинически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9A9A9A"/>
                </a:solidFill>
                <a:latin typeface="Corbel"/>
              </a:rPr>
              <a:t>Тромбофлебит после родов: клиника, диагностика, лечение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920240"/>
            <a:ext cx="5227167" cy="4114800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40080" y="1920240"/>
            <a:ext cx="5227167" cy="731520"/>
          </a:xfrm>
          <a:prstGeom prst="roundRect">
            <a:avLst>
              <a:gd name="adj" fmla="val 5000"/>
            </a:avLst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1920240"/>
            <a:ext cx="467852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B0B0B"/>
                </a:solidFill>
                <a:latin typeface="Impact"/>
              </a:rPr>
              <a:t>Тромбоз овариальной вены (OVT)</a:t>
            </a:r>
          </a:p>
        </p:txBody>
      </p:sp>
      <p:sp>
        <p:nvSpPr>
          <p:cNvPr id="11" name="Oval 10"/>
          <p:cNvSpPr/>
          <p:nvPr/>
        </p:nvSpPr>
        <p:spPr>
          <a:xfrm>
            <a:off x="914400" y="2990088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71600" y="2880360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Corbel"/>
              </a:rPr>
              <a:t>Боль в животе или фланке</a:t>
            </a:r>
          </a:p>
        </p:txBody>
      </p:sp>
      <p:sp>
        <p:nvSpPr>
          <p:cNvPr id="13" name="Oval 12"/>
          <p:cNvSpPr/>
          <p:nvPr/>
        </p:nvSpPr>
        <p:spPr>
          <a:xfrm>
            <a:off x="914400" y="3611880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71600" y="3502152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Corbel"/>
              </a:rPr>
              <a:t>Лихорадка с ознобами</a:t>
            </a:r>
          </a:p>
        </p:txBody>
      </p:sp>
      <p:sp>
        <p:nvSpPr>
          <p:cNvPr id="15" name="Oval 14"/>
          <p:cNvSpPr/>
          <p:nvPr/>
        </p:nvSpPr>
        <p:spPr>
          <a:xfrm>
            <a:off x="914400" y="4233672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371600" y="4123944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Corbel"/>
              </a:rPr>
              <a:t>Поражение справа в 80%</a:t>
            </a:r>
          </a:p>
        </p:txBody>
      </p:sp>
      <p:sp>
        <p:nvSpPr>
          <p:cNvPr id="17" name="Oval 16"/>
          <p:cNvSpPr/>
          <p:nvPr/>
        </p:nvSpPr>
        <p:spPr>
          <a:xfrm>
            <a:off x="914400" y="4855464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71600" y="4745736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Corbel"/>
              </a:rPr>
              <a:t>Пальпируемый тяж в параметрии</a:t>
            </a:r>
          </a:p>
        </p:txBody>
      </p:sp>
      <p:sp>
        <p:nvSpPr>
          <p:cNvPr id="19" name="Oval 18"/>
          <p:cNvSpPr/>
          <p:nvPr/>
        </p:nvSpPr>
        <p:spPr>
          <a:xfrm>
            <a:off x="914400" y="5477255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371600" y="5367527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Corbel"/>
              </a:rPr>
              <a:t>Появление на 3–7 день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24447" y="1920240"/>
            <a:ext cx="5227167" cy="4114800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324447" y="1920240"/>
            <a:ext cx="5227167" cy="7315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98767" y="1920240"/>
            <a:ext cx="467852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0B0B0B"/>
                </a:solidFill>
                <a:latin typeface="Impact"/>
              </a:rPr>
              <a:t>Глубокий септический тромбофлебит (DSPT)</a:t>
            </a:r>
          </a:p>
        </p:txBody>
      </p:sp>
      <p:sp>
        <p:nvSpPr>
          <p:cNvPr id="24" name="Oval 23"/>
          <p:cNvSpPr/>
          <p:nvPr/>
        </p:nvSpPr>
        <p:spPr>
          <a:xfrm>
            <a:off x="6598767" y="299008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055967" y="2880360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F5F5F5"/>
                </a:solidFill>
                <a:latin typeface="Corbel"/>
              </a:rPr>
              <a:t>Изолированная лихорадка</a:t>
            </a:r>
          </a:p>
        </p:txBody>
      </p:sp>
      <p:sp>
        <p:nvSpPr>
          <p:cNvPr id="26" name="Oval 25"/>
          <p:cNvSpPr/>
          <p:nvPr/>
        </p:nvSpPr>
        <p:spPr>
          <a:xfrm>
            <a:off x="6598767" y="3611880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055967" y="3502152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F5F5F5"/>
                </a:solidFill>
                <a:latin typeface="Corbel"/>
              </a:rPr>
              <a:t>Боль в животе отсутствует</a:t>
            </a:r>
          </a:p>
        </p:txBody>
      </p:sp>
      <p:sp>
        <p:nvSpPr>
          <p:cNvPr id="28" name="Oval 27"/>
          <p:cNvSpPr/>
          <p:nvPr/>
        </p:nvSpPr>
        <p:spPr>
          <a:xfrm>
            <a:off x="6598767" y="4233672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055967" y="4123944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F5F5F5"/>
                </a:solidFill>
                <a:latin typeface="Corbel"/>
              </a:rPr>
              <a:t>Устойчивость к антибиотикам</a:t>
            </a:r>
          </a:p>
        </p:txBody>
      </p:sp>
      <p:sp>
        <p:nvSpPr>
          <p:cNvPr id="30" name="Oval 29"/>
          <p:cNvSpPr/>
          <p:nvPr/>
        </p:nvSpPr>
        <p:spPr>
          <a:xfrm>
            <a:off x="6598767" y="4855464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055967" y="4745736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F5F5F5"/>
                </a:solidFill>
                <a:latin typeface="Corbel"/>
              </a:rPr>
              <a:t>Единственный симптом — температура</a:t>
            </a:r>
          </a:p>
        </p:txBody>
      </p:sp>
      <p:sp>
        <p:nvSpPr>
          <p:cNvPr id="32" name="Oval 31"/>
          <p:cNvSpPr/>
          <p:nvPr/>
        </p:nvSpPr>
        <p:spPr>
          <a:xfrm>
            <a:off x="6598767" y="5477255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055967" y="5367527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F5F5F5"/>
                </a:solidFill>
                <a:latin typeface="Corbel"/>
              </a:rPr>
              <a:t>Появление на 3–5 день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731520"/>
            <a:ext cx="91440" cy="86868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713232"/>
            <a:ext cx="1061892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5F5F5"/>
                </a:solidFill>
                <a:latin typeface="Impact"/>
              </a:rPr>
              <a:t>Диагностика: что искать и как подтвердить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9A9A9A"/>
                </a:solidFill>
                <a:latin typeface="Corbel"/>
              </a:rPr>
              <a:t>Тромбофлебит после родов: клиника, диагностика, лечение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920240"/>
            <a:ext cx="5135727" cy="1177747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14400" y="2435961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71600" y="1920240"/>
            <a:ext cx="4221327" cy="117774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5F5F5"/>
                </a:solidFill>
                <a:latin typeface="Corbel"/>
              </a:rPr>
              <a:t>КТ с контрастированием — метод выбора: визуализирует расширенную вену с тромбом и периваскулярным воспалением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322320"/>
            <a:ext cx="5135727" cy="1177747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914400" y="3838041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371600" y="3322320"/>
            <a:ext cx="4221327" cy="117774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5F5F5"/>
                </a:solidFill>
                <a:latin typeface="Corbel"/>
              </a:rPr>
              <a:t>МРТ — альтернатива при непереносимости йодсодержащего контраста или для беременных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724399"/>
            <a:ext cx="5135727" cy="1177747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14400" y="5240121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371600" y="4724399"/>
            <a:ext cx="4221327" cy="117774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5F5F5"/>
                </a:solidFill>
                <a:latin typeface="Corbel"/>
              </a:rPr>
              <a:t>Допплерография — доступна, но менее чувствительна при глубоком тазовом тромбозе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15887" y="1920240"/>
            <a:ext cx="5135727" cy="1177747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690207" y="2435961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147407" y="1920240"/>
            <a:ext cx="4221327" cy="117774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5F5F5"/>
                </a:solidFill>
                <a:latin typeface="Corbel"/>
              </a:rPr>
              <a:t>Лабораторные данные неспецифичны: лейкоцитоз, анемия, ускорение СОЭ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15887" y="3322320"/>
            <a:ext cx="5135727" cy="1177747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690207" y="3838041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147407" y="3322320"/>
            <a:ext cx="4221327" cy="117774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5F5F5"/>
                </a:solidFill>
                <a:latin typeface="Corbel"/>
              </a:rPr>
              <a:t>Дифференциальная диагностика: эндометрит, аппендицит, абсцесс, инфекция мочевых путей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731520"/>
            <a:ext cx="91440" cy="86868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713232"/>
            <a:ext cx="1061892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5F5F5"/>
                </a:solidFill>
                <a:latin typeface="Impact"/>
              </a:rPr>
              <a:t>Типичное течение послеродового тромбофлебита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9A9A9A"/>
                </a:solidFill>
                <a:latin typeface="Corbel"/>
              </a:rPr>
              <a:t>Тромбофлебит после родов: клиника, диагностика, лечение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9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999232"/>
            <a:ext cx="10911535" cy="54864"/>
          </a:xfrm>
          <a:prstGeom prst="rect">
            <a:avLst/>
          </a:prstGeom>
          <a:solidFill>
            <a:srgbClr val="C6F432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2194560"/>
            <a:ext cx="2636443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0">
                <a:solidFill>
                  <a:srgbClr val="C6F432"/>
                </a:solidFill>
                <a:latin typeface="Impact"/>
              </a:rPr>
              <a:t>3–5 день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2834640"/>
            <a:ext cx="384048" cy="384048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758952" y="2953512"/>
            <a:ext cx="146304" cy="146304"/>
          </a:xfrm>
          <a:prstGeom prst="ellipse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40080" y="3474720"/>
            <a:ext cx="2545003" cy="2697480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59" y="3657600"/>
            <a:ext cx="227068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Impact"/>
              </a:rPr>
              <a:t>Появление симптомов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4526280"/>
            <a:ext cx="2270683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9A9A9A"/>
                </a:solidFill>
                <a:latin typeface="Corbel"/>
              </a:rPr>
              <a:t>Лихорадка, боль в животе при OVT или изолированная температура при DSPT.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67963" y="2194560"/>
            <a:ext cx="2636443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0">
                <a:solidFill>
                  <a:srgbClr val="C6F432"/>
                </a:solidFill>
                <a:latin typeface="Impact"/>
              </a:rPr>
              <a:t>5–7 день</a:t>
            </a:r>
          </a:p>
        </p:txBody>
      </p:sp>
      <p:sp>
        <p:nvSpPr>
          <p:cNvPr id="16" name="Oval 15"/>
          <p:cNvSpPr/>
          <p:nvPr/>
        </p:nvSpPr>
        <p:spPr>
          <a:xfrm>
            <a:off x="3367963" y="2834640"/>
            <a:ext cx="384048" cy="384048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3486835" y="2953512"/>
            <a:ext cx="146304" cy="146304"/>
          </a:xfrm>
          <a:prstGeom prst="ellipse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3367963" y="3474720"/>
            <a:ext cx="2545003" cy="2697480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550843" y="3657600"/>
            <a:ext cx="227068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Impact"/>
              </a:rPr>
              <a:t>Отсутствие ответа на антибиотики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50843" y="4526280"/>
            <a:ext cx="2270683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9A9A9A"/>
                </a:solidFill>
                <a:latin typeface="Corbel"/>
              </a:rPr>
              <a:t>Сохранение лихорадки несмотря на адекватную антибактериальную терапию.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5847" y="2194560"/>
            <a:ext cx="2636443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0">
                <a:solidFill>
                  <a:srgbClr val="C6F432"/>
                </a:solidFill>
                <a:latin typeface="Impact"/>
              </a:rPr>
              <a:t>7–10 день</a:t>
            </a:r>
          </a:p>
        </p:txBody>
      </p:sp>
      <p:sp>
        <p:nvSpPr>
          <p:cNvPr id="22" name="Oval 21"/>
          <p:cNvSpPr/>
          <p:nvPr/>
        </p:nvSpPr>
        <p:spPr>
          <a:xfrm>
            <a:off x="6095847" y="2834640"/>
            <a:ext cx="384048" cy="384048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214719" y="2953512"/>
            <a:ext cx="146304" cy="146304"/>
          </a:xfrm>
          <a:prstGeom prst="ellipse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095847" y="3474720"/>
            <a:ext cx="2545003" cy="2697480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278727" y="3657600"/>
            <a:ext cx="227068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Impact"/>
              </a:rPr>
              <a:t>Визуализация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78727" y="4526280"/>
            <a:ext cx="2270683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9A9A9A"/>
                </a:solidFill>
                <a:latin typeface="Corbel"/>
              </a:rPr>
              <a:t>КТ или МРТ подтверждают диагноз, выявляя тромбоз вен.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23731" y="2194560"/>
            <a:ext cx="2636443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0">
                <a:solidFill>
                  <a:srgbClr val="C6F432"/>
                </a:solidFill>
                <a:latin typeface="Impact"/>
              </a:rPr>
              <a:t>Далее</a:t>
            </a:r>
          </a:p>
        </p:txBody>
      </p:sp>
      <p:sp>
        <p:nvSpPr>
          <p:cNvPr id="28" name="Oval 27"/>
          <p:cNvSpPr/>
          <p:nvPr/>
        </p:nvSpPr>
        <p:spPr>
          <a:xfrm>
            <a:off x="8823731" y="2834640"/>
            <a:ext cx="384048" cy="384048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8942603" y="2953512"/>
            <a:ext cx="146304" cy="146304"/>
          </a:xfrm>
          <a:prstGeom prst="ellipse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8823731" y="3474720"/>
            <a:ext cx="2545003" cy="2697480"/>
          </a:xfrm>
          <a:prstGeom prst="roundRect">
            <a:avLst>
              <a:gd name="adj" fmla="val 5000"/>
            </a:avLst>
          </a:pr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006611" y="3657600"/>
            <a:ext cx="2270683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Impact"/>
              </a:rPr>
              <a:t>Начало терапии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06611" y="4526280"/>
            <a:ext cx="2270683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9A9A9A"/>
                </a:solidFill>
                <a:latin typeface="Corbel"/>
              </a:rPr>
              <a:t>Антикоагуляция и продолжение антибиотиков. Клиническое улучшение.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731520"/>
            <a:ext cx="91440" cy="86868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713232"/>
            <a:ext cx="1061892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500" b="0">
                <a:solidFill>
                  <a:srgbClr val="F5F5F5"/>
                </a:solidFill>
                <a:latin typeface="Impact"/>
              </a:rPr>
              <a:t>Дифференциальная диагностика: ключевые отличия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9A9A9A"/>
                </a:solidFill>
                <a:latin typeface="Corbel"/>
              </a:rPr>
              <a:t>Тромбофлебит после родов: клиника, диагностика, лечение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10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920240"/>
          <a:ext cx="1091153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2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2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23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2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B0B0B"/>
                          </a:solidFill>
                          <a:latin typeface="Impact"/>
                        </a:rPr>
                        <a:t>Состояние</a:t>
                      </a:r>
                    </a:p>
                  </a:txBody>
                  <a:tcPr marL="137160" marR="137160" anchor="ctr">
                    <a:solidFill>
                      <a:srgbClr val="C6F43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B0B0B"/>
                          </a:solidFill>
                          <a:latin typeface="Impact"/>
                        </a:rPr>
                        <a:t>Лихорадка</a:t>
                      </a:r>
                    </a:p>
                  </a:txBody>
                  <a:tcPr marL="137160" marR="137160" anchor="ctr">
                    <a:solidFill>
                      <a:srgbClr val="C6F43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B0B0B"/>
                          </a:solidFill>
                          <a:latin typeface="Impact"/>
                        </a:rPr>
                        <a:t>Боль</a:t>
                      </a:r>
                    </a:p>
                  </a:txBody>
                  <a:tcPr marL="137160" marR="137160" anchor="ctr">
                    <a:solidFill>
                      <a:srgbClr val="C6F43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B0B0B"/>
                          </a:solidFill>
                          <a:latin typeface="Impact"/>
                        </a:rPr>
                        <a:t>Ответ на АБ</a:t>
                      </a:r>
                    </a:p>
                  </a:txBody>
                  <a:tcPr marL="137160" marR="137160" anchor="ctr">
                    <a:solidFill>
                      <a:srgbClr val="C6F43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B0B0B"/>
                          </a:solidFill>
                          <a:latin typeface="Impact"/>
                        </a:rPr>
                        <a:t>Визуализация</a:t>
                      </a:r>
                    </a:p>
                  </a:txBody>
                  <a:tcPr marL="137160" marR="137160" anchor="ctr">
                    <a:solidFill>
                      <a:srgbClr val="C6F4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OVT / DSPT</a:t>
                      </a:r>
                    </a:p>
                  </a:txBody>
                  <a:tcPr marL="137160" marR="137160" anchor="ctr">
                    <a:solidFill>
                      <a:srgbClr val="1B1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Стойкая</a:t>
                      </a:r>
                    </a:p>
                  </a:txBody>
                  <a:tcPr marL="137160" marR="137160" anchor="ctr">
                    <a:solidFill>
                      <a:srgbClr val="1B1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При OVT — да</a:t>
                      </a:r>
                    </a:p>
                  </a:txBody>
                  <a:tcPr marL="137160" marR="137160" anchor="ctr">
                    <a:solidFill>
                      <a:srgbClr val="1B1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Нет</a:t>
                      </a:r>
                    </a:p>
                  </a:txBody>
                  <a:tcPr marL="137160" marR="137160" anchor="ctr">
                    <a:solidFill>
                      <a:srgbClr val="1B1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Тромб в вене</a:t>
                      </a:r>
                    </a:p>
                  </a:txBody>
                  <a:tcPr marL="137160" marR="137160" anchor="ctr">
                    <a:solidFill>
                      <a:srgbClr val="1B1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Эндометрит</a:t>
                      </a:r>
                    </a:p>
                  </a:txBody>
                  <a:tcPr marL="137160" marR="137160" anchor="ctr">
                    <a:solidFill>
                      <a:srgbClr val="14141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Стойкая</a:t>
                      </a:r>
                    </a:p>
                  </a:txBody>
                  <a:tcPr marL="137160" marR="137160" anchor="ctr">
                    <a:solidFill>
                      <a:srgbClr val="14141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Внизу живота</a:t>
                      </a:r>
                    </a:p>
                  </a:txBody>
                  <a:tcPr marL="137160" marR="137160" anchor="ctr">
                    <a:solidFill>
                      <a:srgbClr val="14141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Часто да</a:t>
                      </a:r>
                    </a:p>
                  </a:txBody>
                  <a:tcPr marL="137160" marR="137160" anchor="ctr">
                    <a:solidFill>
                      <a:srgbClr val="14141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Утолщение эндометрия</a:t>
                      </a:r>
                    </a:p>
                  </a:txBody>
                  <a:tcPr marL="137160" marR="137160" anchor="ctr">
                    <a:solidFill>
                      <a:srgbClr val="1414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Аппендицит</a:t>
                      </a:r>
                    </a:p>
                  </a:txBody>
                  <a:tcPr marL="137160" marR="137160" anchor="ctr">
                    <a:solidFill>
                      <a:srgbClr val="1B1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Умеренная</a:t>
                      </a:r>
                    </a:p>
                  </a:txBody>
                  <a:tcPr marL="137160" marR="137160" anchor="ctr">
                    <a:solidFill>
                      <a:srgbClr val="1B1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Справа внизу</a:t>
                      </a:r>
                    </a:p>
                  </a:txBody>
                  <a:tcPr marL="137160" marR="137160" anchor="ctr">
                    <a:solidFill>
                      <a:srgbClr val="1B1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Нет</a:t>
                      </a:r>
                    </a:p>
                  </a:txBody>
                  <a:tcPr marL="137160" marR="137160" anchor="ctr">
                    <a:solidFill>
                      <a:srgbClr val="1B1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Изменения червеобразного отростка</a:t>
                      </a:r>
                    </a:p>
                  </a:txBody>
                  <a:tcPr marL="137160" marR="137160" anchor="ctr">
                    <a:solidFill>
                      <a:srgbClr val="1B1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Инфекция МП</a:t>
                      </a:r>
                    </a:p>
                  </a:txBody>
                  <a:tcPr marL="137160" marR="137160" anchor="ctr">
                    <a:solidFill>
                      <a:srgbClr val="14141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Умеренная</a:t>
                      </a:r>
                    </a:p>
                  </a:txBody>
                  <a:tcPr marL="137160" marR="137160" anchor="ctr">
                    <a:solidFill>
                      <a:srgbClr val="14141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Дизурия, поясница</a:t>
                      </a:r>
                    </a:p>
                  </a:txBody>
                  <a:tcPr marL="137160" marR="137160" anchor="ctr">
                    <a:solidFill>
                      <a:srgbClr val="14141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Часто да</a:t>
                      </a:r>
                    </a:p>
                  </a:txBody>
                  <a:tcPr marL="137160" marR="137160" anchor="ctr">
                    <a:solidFill>
                      <a:srgbClr val="14141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5F5F5"/>
                          </a:solidFill>
                          <a:latin typeface="Corbel"/>
                        </a:rPr>
                        <a:t>Изменения в моче</a:t>
                      </a:r>
                    </a:p>
                  </a:txBody>
                  <a:tcPr marL="137160" marR="137160" anchor="ctr">
                    <a:solidFill>
                      <a:srgbClr val="1414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731520"/>
            <a:ext cx="91440" cy="86868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713232"/>
            <a:ext cx="1061892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5F5F5"/>
                </a:solidFill>
                <a:latin typeface="Impact"/>
              </a:rPr>
              <a:t>Лечение: два подхода к антикоагуляции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9A9A9A"/>
                </a:solidFill>
                <a:latin typeface="Corbel"/>
              </a:rPr>
              <a:t>Тромбофлебит после родов: клиника, диагностика, лечение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11</a:t>
            </a:r>
          </a:p>
        </p:txBody>
      </p:sp>
      <p:sp>
        <p:nvSpPr>
          <p:cNvPr id="8" name="Oval 7"/>
          <p:cNvSpPr/>
          <p:nvPr/>
        </p:nvSpPr>
        <p:spPr>
          <a:xfrm>
            <a:off x="5516575" y="2029968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73775" y="1920240"/>
            <a:ext cx="5577840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5F5F5"/>
                </a:solidFill>
                <a:latin typeface="Corbel"/>
              </a:rPr>
              <a:t>Антибактериальная терапия широкого спектра — обязательный компонент</a:t>
            </a:r>
          </a:p>
        </p:txBody>
      </p:sp>
      <p:sp>
        <p:nvSpPr>
          <p:cNvPr id="10" name="Oval 9"/>
          <p:cNvSpPr/>
          <p:nvPr/>
        </p:nvSpPr>
        <p:spPr>
          <a:xfrm>
            <a:off x="5516575" y="2715768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973775" y="2606040"/>
            <a:ext cx="5577840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5F5F5"/>
                </a:solidFill>
                <a:latin typeface="Corbel"/>
              </a:rPr>
              <a:t>Низкомолекулярный гепарин — стандарт антикоагуляции</a:t>
            </a:r>
          </a:p>
        </p:txBody>
      </p:sp>
      <p:sp>
        <p:nvSpPr>
          <p:cNvPr id="12" name="Oval 11"/>
          <p:cNvSpPr/>
          <p:nvPr/>
        </p:nvSpPr>
        <p:spPr>
          <a:xfrm>
            <a:off x="5516575" y="3401568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73775" y="3291840"/>
            <a:ext cx="5577840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5F5F5"/>
                </a:solidFill>
                <a:latin typeface="Corbel"/>
              </a:rPr>
              <a:t>Длительность антикоагуляции — минимум 3 месяца</a:t>
            </a:r>
          </a:p>
        </p:txBody>
      </p:sp>
      <p:sp>
        <p:nvSpPr>
          <p:cNvPr id="14" name="Oval 13"/>
          <p:cNvSpPr/>
          <p:nvPr/>
        </p:nvSpPr>
        <p:spPr>
          <a:xfrm>
            <a:off x="5516575" y="4087368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73775" y="3977639"/>
            <a:ext cx="5577840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5F5F5"/>
                </a:solidFill>
                <a:latin typeface="Corbel"/>
              </a:rPr>
              <a:t>Рандомизированное исследование 1999 г. не показало преимущества добавления гепарина к антибиотикам</a:t>
            </a:r>
          </a:p>
        </p:txBody>
      </p:sp>
      <p:sp>
        <p:nvSpPr>
          <p:cNvPr id="16" name="Oval 15"/>
          <p:cNvSpPr/>
          <p:nvPr/>
        </p:nvSpPr>
        <p:spPr>
          <a:xfrm>
            <a:off x="5516575" y="4773168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73775" y="4663440"/>
            <a:ext cx="5577840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5F5F5"/>
                </a:solidFill>
                <a:latin typeface="Corbel"/>
              </a:rPr>
              <a:t>При неэффективности консервативной терапии — хирургическое вмешательство (редко)</a:t>
            </a:r>
          </a:p>
        </p:txBody>
      </p:sp>
      <p:sp>
        <p:nvSpPr>
          <p:cNvPr id="18" name="Oval 17"/>
          <p:cNvSpPr/>
          <p:nvPr/>
        </p:nvSpPr>
        <p:spPr>
          <a:xfrm>
            <a:off x="5516575" y="5458968"/>
            <a:ext cx="146304" cy="146304"/>
          </a:xfrm>
          <a:prstGeom prst="ellipse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973775" y="5349240"/>
            <a:ext cx="5577840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5F5F5"/>
                </a:solidFill>
                <a:latin typeface="Corbel"/>
              </a:rPr>
              <a:t>Тромболизис — резервный метод при распространении тромба в нижнюю полую вену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1920240"/>
            <a:ext cx="4327855" cy="4023360"/>
          </a:xfrm>
          <a:prstGeom prst="roundRect">
            <a:avLst>
              <a:gd name="adj" fmla="val 5000"/>
            </a:avLst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05840" y="2286000"/>
            <a:ext cx="35963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0B0B0B"/>
                </a:solidFill>
                <a:latin typeface="Impact"/>
              </a:rPr>
              <a:t>КЛЮЧЕВОЙ ВЫВОД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" y="2880360"/>
            <a:ext cx="3596335" cy="274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0B0B0B"/>
                </a:solidFill>
                <a:latin typeface="Impact"/>
              </a:rPr>
              <a:t>Современная стратегия: антибиотики + антикоагуляция. Рутинное добавление гепарина не улучшает исходы по данным РКИ, но при подтверждённом тромбозе антикоагуляция показана.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731520"/>
            <a:ext cx="91440" cy="86868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713232"/>
            <a:ext cx="1061892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5F5F5"/>
                </a:solidFill>
                <a:latin typeface="Impact"/>
              </a:rPr>
              <a:t>Ключевые выводы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9A9A9A"/>
                </a:solidFill>
                <a:latin typeface="Corbel"/>
              </a:rPr>
              <a:t>Тромбофлебит после родов: клиника, диагностика, лечение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4519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C6F432"/>
                </a:solidFill>
                <a:latin typeface="Impact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20239" y="1874519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Corbel"/>
              </a:rPr>
              <a:t>Тромбофлебит после родов — редкое, но жизнеугрожающее осложнение пуэрперия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20239" y="2597993"/>
            <a:ext cx="9631375" cy="13716"/>
          </a:xfrm>
          <a:prstGeom prst="rect">
            <a:avLst/>
          </a:prstGeom>
          <a:solidFill>
            <a:srgbClr val="9A9A9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" y="2660903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C6F432"/>
                </a:solidFill>
                <a:latin typeface="Impac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20239" y="2660903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Corbel"/>
              </a:rPr>
              <a:t>Кесарево сечение повышает риск в 10 раз по сравнению с вагинальными родами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20239" y="3384377"/>
            <a:ext cx="9631375" cy="13716"/>
          </a:xfrm>
          <a:prstGeom prst="rect">
            <a:avLst/>
          </a:prstGeom>
          <a:solidFill>
            <a:srgbClr val="9A9A9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3447287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C6F432"/>
                </a:solidFill>
                <a:latin typeface="Impac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20239" y="3447287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Corbel"/>
              </a:rPr>
              <a:t>Ключевой клинический признак — лихорадка, устойчивая к антибактериальной терапии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20239" y="4170761"/>
            <a:ext cx="9631375" cy="13716"/>
          </a:xfrm>
          <a:prstGeom prst="rect">
            <a:avLst/>
          </a:prstGeom>
          <a:solidFill>
            <a:srgbClr val="9A9A9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4233672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C6F432"/>
                </a:solidFill>
                <a:latin typeface="Impac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0239" y="4233672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Corbel"/>
              </a:rPr>
              <a:t>КТ с контрастированием — метод выбора для подтверждения диагноза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20239" y="4957145"/>
            <a:ext cx="9631375" cy="13716"/>
          </a:xfrm>
          <a:prstGeom prst="rect">
            <a:avLst/>
          </a:prstGeom>
          <a:solidFill>
            <a:srgbClr val="9A9A9A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5020056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C6F432"/>
                </a:solidFill>
                <a:latin typeface="Impact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20239" y="5020056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5F5F5"/>
                </a:solidFill>
                <a:latin typeface="Corbel"/>
              </a:rPr>
              <a:t>Лечение: антибиотики широкого спектра + антикоагуляция минимум 3 месяца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89788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1">
                <a:solidFill>
                  <a:srgbClr val="FFFFFF"/>
                </a:solidFill>
                <a:latin typeface="Corbel"/>
              </a:rPr>
              <a:t>Настороженность — ключ к своевременной диагностике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731520"/>
            <a:ext cx="91440" cy="868680"/>
          </a:xfrm>
          <a:prstGeom prst="rect">
            <a:avLst/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713232"/>
            <a:ext cx="10618927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5F5F5"/>
                </a:solidFill>
                <a:latin typeface="Impact"/>
              </a:rPr>
              <a:t>Источники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9A9A9A"/>
                </a:solidFill>
                <a:latin typeface="Corbel"/>
              </a:rPr>
              <a:t>Тромбофлебит после родов: клиника, диагностика, лечение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C6F4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28800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C6F432"/>
                </a:solidFill>
                <a:latin typeface="Impac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1828800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9A9A9A"/>
                </a:solidFill>
                <a:latin typeface="Corbel"/>
              </a:rPr>
              <a:t>American Journal of Obstetrics and Gynecology. Puerperal septic pelvic thrombophlebitis: Incidence and response to heparin therapy. 1999. https://pubmed.ncbi.nlm.nih.gov/10411810/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596896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C6F432"/>
                </a:solidFill>
                <a:latin typeface="Impac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2596896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9A9A9A"/>
                </a:solidFill>
                <a:latin typeface="Corbel"/>
              </a:rPr>
              <a:t>Cureus. Postpartum Septic Pelvic Thrombophlebitis in a Tertiary Maternity Hospital in Dubai, UAE. 2023. https://pubmed.ncbi.nlm.nih.gov/37091223/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364992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C6F432"/>
                </a:solidFill>
                <a:latin typeface="Impact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3364992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9A9A9A"/>
                </a:solidFill>
                <a:latin typeface="Corbel"/>
              </a:rPr>
              <a:t>PubMed. Postpartum Ovarian Vein Thrombosis: A Case Report of Diagnosis and Conservative Management. 2025. https://pubmed.ncbi.nlm.nih.gov/40390524/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133088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C6F432"/>
                </a:solidFill>
                <a:latin typeface="Impact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4133088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9A9A9A"/>
                </a:solidFill>
                <a:latin typeface="Corbel"/>
              </a:rPr>
              <a:t>Australian and New Zealand Journal of Obstetrics and Gynaecology. Septic pelvic thrombophlebitis: an unusual treatable postpartum complication. 1993. https://pubmed.ncbi.nlm.nih.gov/8216128/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901184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C6F432"/>
                </a:solidFill>
                <a:latin typeface="Impact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" y="4901184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9A9A9A"/>
                </a:solidFill>
                <a:latin typeface="Corbel"/>
              </a:rPr>
              <a:t>PubMed. Postpartum ovarian vein thrombosis: an update. 2006. https://pubmed.ncbi.nlm.nih.gov/16635274/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1886</Words>
  <Application>Microsoft Office PowerPoint</Application>
  <PresentationFormat>Широкоэкранный</PresentationFormat>
  <Paragraphs>176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Corbel</vt:lpstr>
      <vt:lpstr>Impact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Admin</cp:lastModifiedBy>
  <cp:revision>2</cp:revision>
  <dcterms:created xsi:type="dcterms:W3CDTF">2013-01-27T09:14:16Z</dcterms:created>
  <dcterms:modified xsi:type="dcterms:W3CDTF">2026-10-01T14:38:14Z</dcterms:modified>
  <cp:category/>
</cp:coreProperties>
</file>