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3" d="100"/>
          <a:sy n="103" d="100"/>
        </p:scale>
        <p:origin x="87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ru-RU"/>
  <c:roundedCorners val="1"/>
  <c:style val="2"/>
  <c:chart>
    <c:autoTitleDeleted val="1"/>
    <c:plotArea>
      <c:layout/>
      <c:pieChart>
        <c:varyColors val="1"/>
        <c:ser>
          <c:idx val="0"/>
          <c:order val="0"/>
          <c:tx>
            <c:strRef>
              <c:f>Sheet1!$B$1</c:f>
              <c:strCache>
                <c:ptCount val="1"/>
                <c:pt idx="0">
                  <c:v>Доля в популяции</c:v>
                </c:pt>
              </c:strCache>
            </c:strRef>
          </c:tx>
          <c:dPt>
            <c:idx val="0"/>
            <c:bubble3D val="0"/>
            <c:spPr>
              <a:solidFill>
                <a:srgbClr val="5BC0FF"/>
              </a:solidFill>
              <a:ln>
                <a:solidFill>
                  <a:srgbClr val="12332B"/>
                </a:solidFill>
              </a:ln>
            </c:spPr>
            <c:extLst>
              <c:ext xmlns:c16="http://schemas.microsoft.com/office/drawing/2014/chart" uri="{C3380CC4-5D6E-409C-BE32-E72D297353CC}">
                <c16:uniqueId val="{00000001-090C-4702-90FD-8144AAE76967}"/>
              </c:ext>
            </c:extLst>
          </c:dPt>
          <c:dPt>
            <c:idx val="1"/>
            <c:bubble3D val="0"/>
            <c:spPr>
              <a:solidFill>
                <a:srgbClr val="FF7A90"/>
              </a:solidFill>
              <a:ln>
                <a:solidFill>
                  <a:srgbClr val="12332B"/>
                </a:solidFill>
              </a:ln>
            </c:spPr>
            <c:extLst>
              <c:ext xmlns:c16="http://schemas.microsoft.com/office/drawing/2014/chart" uri="{C3380CC4-5D6E-409C-BE32-E72D297353CC}">
                <c16:uniqueId val="{00000003-090C-4702-90FD-8144AAE76967}"/>
              </c:ext>
            </c:extLst>
          </c:dPt>
          <c:dPt>
            <c:idx val="2"/>
            <c:bubble3D val="0"/>
            <c:spPr>
              <a:solidFill>
                <a:srgbClr val="2EE6A6"/>
              </a:solidFill>
              <a:ln>
                <a:solidFill>
                  <a:srgbClr val="12332B"/>
                </a:solidFill>
              </a:ln>
            </c:spPr>
            <c:extLst>
              <c:ext xmlns:c16="http://schemas.microsoft.com/office/drawing/2014/chart" uri="{C3380CC4-5D6E-409C-BE32-E72D297353CC}">
                <c16:uniqueId val="{00000005-090C-4702-90FD-8144AAE76967}"/>
              </c:ext>
            </c:extLst>
          </c:dPt>
          <c:dPt>
            <c:idx val="3"/>
            <c:bubble3D val="0"/>
            <c:spPr>
              <a:solidFill>
                <a:srgbClr val="F5C451"/>
              </a:solidFill>
              <a:ln>
                <a:solidFill>
                  <a:srgbClr val="12332B"/>
                </a:solidFill>
              </a:ln>
            </c:spPr>
            <c:extLst>
              <c:ext xmlns:c16="http://schemas.microsoft.com/office/drawing/2014/chart" uri="{C3380CC4-5D6E-409C-BE32-E72D297353CC}">
                <c16:uniqueId val="{00000007-090C-4702-90FD-8144AAE76967}"/>
              </c:ext>
            </c:extLst>
          </c:dPt>
          <c:dLbls>
            <c:dLbl>
              <c:idx val="1"/>
              <c:delete val="1"/>
              <c:extLst>
                <c:ext xmlns:c15="http://schemas.microsoft.com/office/drawing/2012/chart" uri="{CE6537A1-D6FC-4f65-9D91-7224C49458BB}"/>
                <c:ext xmlns:c16="http://schemas.microsoft.com/office/drawing/2014/chart" uri="{C3380CC4-5D6E-409C-BE32-E72D297353CC}">
                  <c16:uniqueId val="{00000003-090C-4702-90FD-8144AAE76967}"/>
                </c:ext>
              </c:extLst>
            </c:dLbl>
            <c:dLbl>
              <c:idx val="2"/>
              <c:delete val="1"/>
              <c:extLst>
                <c:ext xmlns:c15="http://schemas.microsoft.com/office/drawing/2012/chart" uri="{CE6537A1-D6FC-4f65-9D91-7224C49458BB}"/>
                <c:ext xmlns:c16="http://schemas.microsoft.com/office/drawing/2014/chart" uri="{C3380CC4-5D6E-409C-BE32-E72D297353CC}">
                  <c16:uniqueId val="{00000005-090C-4702-90FD-8144AAE76967}"/>
                </c:ext>
              </c:extLst>
            </c:dLbl>
            <c:dLbl>
              <c:idx val="3"/>
              <c:delete val="1"/>
              <c:extLst>
                <c:ext xmlns:c15="http://schemas.microsoft.com/office/drawing/2012/chart" uri="{CE6537A1-D6FC-4f65-9D91-7224C49458BB}"/>
                <c:ext xmlns:c16="http://schemas.microsoft.com/office/drawing/2014/chart" uri="{C3380CC4-5D6E-409C-BE32-E72D297353CC}">
                  <c16:uniqueId val="{00000007-090C-4702-90FD-8144AAE76967}"/>
                </c:ext>
              </c:extLst>
            </c:dLbl>
            <c:numFmt formatCode="0%" sourceLinked="0"/>
            <c:spPr>
              <a:noFill/>
              <a:ln>
                <a:noFill/>
              </a:ln>
              <a:effectLst/>
            </c:spPr>
            <c:txPr>
              <a:bodyPr/>
              <a:lstStyle/>
              <a:p>
                <a:pPr>
                  <a:defRPr sz="1600" b="1">
                    <a:solidFill>
                      <a:srgbClr val="0B0B0B"/>
                    </a:solidFill>
                    <a:latin typeface="Constantia"/>
                  </a:defRPr>
                </a:pPr>
                <a:endParaRPr lang="ru-RU"/>
              </a:p>
            </c:txPr>
            <c:dLblPos val="inEnd"/>
            <c:showLegendKey val="0"/>
            <c:showVal val="0"/>
            <c:showCatName val="0"/>
            <c:showSerName val="0"/>
            <c:showPercent val="1"/>
            <c:showBubbleSize val="0"/>
            <c:showLeaderLines val="1"/>
            <c:extLst>
              <c:ext xmlns:c15="http://schemas.microsoft.com/office/drawing/2012/chart" uri="{CE6537A1-D6FC-4f65-9D91-7224C49458BB}"/>
            </c:extLst>
          </c:dLbls>
          <c:cat>
            <c:strRef>
              <c:f>Sheet1!$A$2:$A$5</c:f>
              <c:strCache>
                <c:ptCount val="4"/>
                <c:pt idx="0">
                  <c:v>Нормальное расположение — 90%</c:v>
                </c:pt>
                <c:pt idx="1">
                  <c:v>Низкая плацентация — 5%</c:v>
                </c:pt>
                <c:pt idx="2">
                  <c:v>Краевое предлежание — 3%</c:v>
                </c:pt>
                <c:pt idx="3">
                  <c:v>Полное предлежание — 2%</c:v>
                </c:pt>
              </c:strCache>
            </c:strRef>
          </c:cat>
          <c:val>
            <c:numRef>
              <c:f>Sheet1!$B$2:$B$5</c:f>
              <c:numCache>
                <c:formatCode>General</c:formatCode>
                <c:ptCount val="4"/>
                <c:pt idx="0">
                  <c:v>90</c:v>
                </c:pt>
                <c:pt idx="1">
                  <c:v>5</c:v>
                </c:pt>
                <c:pt idx="2">
                  <c:v>3</c:v>
                </c:pt>
                <c:pt idx="3">
                  <c:v>2</c:v>
                </c:pt>
              </c:numCache>
            </c:numRef>
          </c:val>
          <c:extLst>
            <c:ext xmlns:c16="http://schemas.microsoft.com/office/drawing/2014/chart" uri="{C3380CC4-5D6E-409C-BE32-E72D297353CC}">
              <c16:uniqueId val="{00000008-090C-4702-90FD-8144AAE76967}"/>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
          <c:y val="0.2270432765671733"/>
          <c:w val="0.3888888888888889"/>
          <c:h val="0.54591344686565346"/>
        </c:manualLayout>
      </c:layout>
      <c:overlay val="0"/>
      <c:txPr>
        <a:bodyPr/>
        <a:lstStyle/>
        <a:p>
          <a:pPr>
            <a:defRPr sz="1500">
              <a:solidFill>
                <a:srgbClr val="F2F7F5"/>
              </a:solidFill>
              <a:latin typeface="Constantia"/>
            </a:defRPr>
          </a:pPr>
          <a:endParaRPr lang="ru-RU"/>
        </a:p>
      </c:txPr>
    </c:legend>
    <c:plotVisOnly val="1"/>
    <c:dispBlanksAs val="gap"/>
    <c:showDLblsOverMax val="1"/>
  </c:chart>
  <c:txPr>
    <a:bodyPr/>
    <a:lstStyle/>
    <a:p>
      <a:pPr>
        <a:defRPr sz="1400">
          <a:solidFill>
            <a:srgbClr val="F2F7F5"/>
          </a:solidFill>
          <a:latin typeface="Constantia"/>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490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Добрый день, уважаемые коллеги! Тема нашей сегодняшней презентации посвящена аномалиям плаценты и пуповины. Это крайне важный раздел современного акушерства, поскольку именно патология плацентарного комплекса и пуповинного канатика является одной из ведущих причин перинатальной заболеваемости и смертности. Мы рассмотрим классификацию, методы пренатальной диагностики и алгоритмы ведения пациенток с данными патологиями.</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План нашего доклада включает несколько ключевых блоков. Сначала мы обсудим структурные аномалии плаценты, затем перейдем к проблемам ее неправильного расположения и врастания. Вторая часть будет посвящена порокам развития пуповины, включая сосудистые аномалии и обвития. В завершение мы подведем итоги и сформулируем оптимальную тактику ведения родов для минимизации рисков для матери и плода.</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Переходим к первому разделу, который охватывает различные аномалии плаценты. Плацента — это уникальный орган, обеспечивающий связь между матерью и плодом. Любые отклонения в ее формировании, будь то изменения формы, размеров или места прикрепления в матке, могут привести к серьезным осложнениям, таким как задержка роста плода, преждевременные роды или массивные кровотечения.</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Аномалии плаценты принято делить на несколько больших групп. К первой относятся нарушения формы, например, наличие добавочных долек или разделение на две равные части. Вторая группа — это отклонения в массе и размерах органа. Третья и самая клинически значимая группа — аномалии прикрепления к стенке матки. Именно они определяют риск развития жизнеугрожающих кровотечений во второй половине беременности и в родах.</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Рассмотрим подробнее аномалии формы. Двудолевая плацента опасна тем, что соединяющие сосуды могут проходить над внутренним зевом, что ведет к предлежанию сосудов пуповины. Добавочная долька может не отделиться в третьем периоде родов, вызвав гипотоническое кровотечение. Мембранозная и кольцевая плаценты встречаются редко, но практически всегда сопровождаются аномалиями прикрепления и высоким риском врастания ворсин в миометрий.</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 этой круговой диаграмме представлена усредненная статистика частоты встречаемости аномалий расположения плаценты. Как видно, в девяноста процентах случаев плацента располагается нормально в дне или на стенках матки. Однако у десяти процентов беременных диагностируются различные варианты низкой плацентации или предлежания. Полное предлежание, при котором плацента полностью перекрывает внутренний зев, встречается примерно в двух процентах случаев и требует особого внимания при планировании родоразрешения.</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Почему возникает предлежание плаценты? Ключевую роль играет исходное состояние эндометрия. Любые инвазивные вмешательства, такие как операции кесарева сечения, аборты или выскабливания, а также хронические эндометриты приводят к нарушению процессов децидуализации. В результате плодное яйцо вынуждено имплантироваться ниже, в нижнем сегменте матки, где кровоснабжение и структура слизистой отличаются. Это и приводит к формированию краевого или полного предлежания плаценты.</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Предлежание плаценты сопряжено с высокими рисками. Частота преждевременных родов при полном предлежании достигает пяти процентов из-за рецидивирующих кровотечений. Перинатальная смертность при данной патологии значительно выше среднестатистических показателей и может достигать сорока промилле. Кроме того, существует высокий риск массивных кровотечений в родах, что требует готовности службы крови и опыта хирургической бригады для оказания экстренной помощи роженице.</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Переходим ко второму разделу — спектру врастания плаценты, или PAS. Это одно из самых грозных осложнений в современном акушерстве. Частота данной патологии неуклонно растет, что напрямую связано с увеличением количества операций кесарева сечения в анамнезе у женщин. Своевременная диагностика PAS критически важна для планирования сложной операции и сохранения жизни пациентки.</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Врастание плаценты классифицируют по глубине инвазии ворсин хориона. При истинном приращении (accreta) ворсины плотно прикрепляются к миометрию из-за отсутствия децидуального слоя. При врастании (increta) ворсины проникают глубоко в мышечный слой матки. Самая тяжелая форма — прорастание (percreta), когда ткань плаценты проходит через всю стенку матки и может инвазировать мочевой пузырь или другие органы брюшной полости.</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спектра врастания плаценты должна быть поэтапной. Уже в первом триместре при ультразвуковом скрининге можно заподозрить риск PAS, если плодное яйцо имплантировалось в области рубца. Во втором триместре проводится детальная оценка структуры плацентарного ложа, выявляются множественные плацентарные лакуны и гиперваскуляризация. В третьем триместре для уточнения глубины инвазии и вовлечения соседних органов может потребоваться магнитно-резонансная томография малого таза.</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Ультразвуковое исследование остается золотым стандартом диагностики PAS. К ключевым маркерам относятся наличие множественных неправильных лакун с турбулентным кровотоком, истончение или полное отсутствие визуализируемого слоя миометрия под плацентой, а также потеря ретроплацентарной эхонегативной зоны. Обнаружение гиперваскуляризации в области серозной оболочки матки также свидетельствует о глубоком врастании и требует привлечения мультидисциплинарной хирургической бригады.</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Третий раздел нашей презентации посвящен аномалиям пуповины. Пуповина — это жизненно важная магистраль, соединяющая плод с плацентой. Любые отклонения в ее длине, строении сосудов или расположении относительно плода могут привести к острой или хронической гипоксии, задержке роста и даже антенатальной гибели плода. Рассмотрим основные виды этих патологий.</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Аномалии пуповины делятся на несколько категорий. Отклонения в длине могут затруднять родоразрешение или приводить к обвитиям. Аномалии прикрепления, особенно оболочечное, опасны риском разрыва сосудов при излитии вод. Сосудистые пороки, такие как единственная артерия, часто сочетаются с хромосомными аномалиями плода. Отдельно выделяют пространственные нарушения, включая образование истинных узлов и тугие обвития, которые угрожают острой асфиксией.</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Сосудистые аномалии требуют особого внимания. Единственная артерия пуповины выявляется примерно в одном проценте случаев и является маркером для углубленного поиска пороков развития плода. Аневризмы пуповинной вены и гемангиомы встречаются крайне редко, но несут высокий риск тромбозов, фетального кровотечения и развития сердечной недостаточности у плода. При выявлении таких патологий необходим строгий ультразвуковой мониторинг состояния гемодинамики плода.</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Обвитие пуповины является одной из самых частых аномалий, выявляемых при ультразвуковом исследовании. Как показано на диаграмме, однократное обвитие вокруг шеи плода встречается у четверти всех беременных. Многократное обвитие, а также изолированное обвитие туловища или конечностей наблюдаются значительно реже. Важно понимать, что само по себе обвитие не является показанием к кесареву сечению, если не сопровождается признаками хронической или острой гипоксии плода.</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обвития и истинных узлов пуповины базируется на комплексном подходе. Первичным методом является ультразвуковое исследование, позволяющее визуализировать петли канатика. Однако для оценки функционального состояния плода обязательно применяется допплерометрия и цветное картирование. Кардиотокография помогает выявить вариабельные децелерации, которые возникают при шевелениях плода и свидетельствуют о механической компрессии пуповинных сосудов.</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Ведение родов при наличии аномалий пуповины требует бдительности. Обязателен непрерывный кардиомониторинг для своевременного выявления признаков острой гипоксии. При излитии вод важно оценить их цвет для исключения мекония. Если обвитие не вызывает нарушений кровотока, роды могут вестись через естественные родовые пути. Однако при появлении вариабельных децелераций или брадикардии необходимо немедленно рассмотреть вопрос об экстренном оперативном родоразрешении.</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заключительном разделе мы обсудим общие принципы тактики ведения и профилактики осложнений, связанных с аномалиями плаценты и пуповины. Грамотное планирование беременности, своевременный скрининг и мультидисциплинарный подход позволяют значительно снизить риски материнской и перинатальной смертности и улучшить отдаленные прогнозы для здоровья ребенка.</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Пренатальная диагностика кардинально меняет исходы. При своевременном выявлении спектра врастания плаценты и плановой подготовке к операции материнская и перинатальная выживаемость достигает высоких значений. Обязательным стандартом является оценка количества сосудов пуповины при каждом скрининговом УЗИ. Также важно учитывать, что применение вспомогательных репродуктивных технологий, таких как ЭКО, ассоциировано с повышением риска аномалий плацентации.</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 хочется подчеркнуть, что большинство аномалий плаценты и пуповины могут быть успешно диагностированы еще во время беременности. Ключевую роль играет качество ультразвукового скрининга и настороженность врача. Пациентки с высоким риском врастания плаценты должны родоразрешаться планово в перинатальных центрах, имеющих опыт сложной гинекологической и сосудистой хирургии. Спасибо за внимание, буду рад ответить на ваши вопросы и обсудить сложные клинические случаи.</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3500000" scaled="0"/>
        </a:gradFill>
        <a:effectLst/>
      </p:bgPr>
    </p:bg>
    <p:spTree>
      <p:nvGrpSpPr>
        <p:cNvPr id="1" name=""/>
        <p:cNvGrpSpPr/>
        <p:nvPr/>
      </p:nvGrpSpPr>
      <p:grpSpPr>
        <a:xfrm>
          <a:off x="0" y="0"/>
          <a:ext cx="0" cy="0"/>
          <a:chOff x="0" y="0"/>
          <a:chExt cx="0" cy="0"/>
        </a:xfrm>
      </p:grpSpPr>
      <p:sp>
        <p:nvSpPr>
          <p:cNvPr id="2" name="Oval 1"/>
          <p:cNvSpPr/>
          <p:nvPr/>
        </p:nvSpPr>
        <p:spPr>
          <a:xfrm>
            <a:off x="8442655"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753551"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064447"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375343"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686239"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997135"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308031"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618927"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240719"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551615" y="54864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8442655"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8753551"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064447"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375343"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686239"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997135"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308031"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618927"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929823"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1240719"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551615" y="85953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8442655"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753551"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9064447"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9375343"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9686239"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9997135"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10308031"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10618927"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10929823"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11240719"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11551615" y="1170432"/>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8442655"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8753551"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9064447"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9375343"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9686239"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9997135"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10308031"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10618927"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10929823"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11240719"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11551615" y="1481328"/>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8442655"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p:cNvSpPr/>
          <p:nvPr/>
        </p:nvSpPr>
        <p:spPr>
          <a:xfrm>
            <a:off x="8753551"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9064447"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p:cNvSpPr/>
          <p:nvPr/>
        </p:nvSpPr>
        <p:spPr>
          <a:xfrm>
            <a:off x="9375343"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49"/>
          <p:cNvSpPr/>
          <p:nvPr/>
        </p:nvSpPr>
        <p:spPr>
          <a:xfrm>
            <a:off x="9686239"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9997135"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10308031"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10618927"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Oval 53"/>
          <p:cNvSpPr/>
          <p:nvPr/>
        </p:nvSpPr>
        <p:spPr>
          <a:xfrm>
            <a:off x="10929823"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54"/>
          <p:cNvSpPr/>
          <p:nvPr/>
        </p:nvSpPr>
        <p:spPr>
          <a:xfrm>
            <a:off x="11240719"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Oval 55"/>
          <p:cNvSpPr/>
          <p:nvPr/>
        </p:nvSpPr>
        <p:spPr>
          <a:xfrm>
            <a:off x="11551615" y="1792224"/>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Oval 56"/>
          <p:cNvSpPr/>
          <p:nvPr/>
        </p:nvSpPr>
        <p:spPr>
          <a:xfrm>
            <a:off x="8442655"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Oval 57"/>
          <p:cNvSpPr/>
          <p:nvPr/>
        </p:nvSpPr>
        <p:spPr>
          <a:xfrm>
            <a:off x="8753551"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Oval 58"/>
          <p:cNvSpPr/>
          <p:nvPr/>
        </p:nvSpPr>
        <p:spPr>
          <a:xfrm>
            <a:off x="9064447"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Oval 59"/>
          <p:cNvSpPr/>
          <p:nvPr/>
        </p:nvSpPr>
        <p:spPr>
          <a:xfrm>
            <a:off x="9375343"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Oval 60"/>
          <p:cNvSpPr/>
          <p:nvPr/>
        </p:nvSpPr>
        <p:spPr>
          <a:xfrm>
            <a:off x="9686239"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Oval 61"/>
          <p:cNvSpPr/>
          <p:nvPr/>
        </p:nvSpPr>
        <p:spPr>
          <a:xfrm>
            <a:off x="9997135"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Oval 62"/>
          <p:cNvSpPr/>
          <p:nvPr/>
        </p:nvSpPr>
        <p:spPr>
          <a:xfrm>
            <a:off x="10308031"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Oval 63"/>
          <p:cNvSpPr/>
          <p:nvPr/>
        </p:nvSpPr>
        <p:spPr>
          <a:xfrm>
            <a:off x="10618927"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Oval 64"/>
          <p:cNvSpPr/>
          <p:nvPr/>
        </p:nvSpPr>
        <p:spPr>
          <a:xfrm>
            <a:off x="10929823"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Oval 65"/>
          <p:cNvSpPr/>
          <p:nvPr/>
        </p:nvSpPr>
        <p:spPr>
          <a:xfrm>
            <a:off x="11240719"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Oval 66"/>
          <p:cNvSpPr/>
          <p:nvPr/>
        </p:nvSpPr>
        <p:spPr>
          <a:xfrm>
            <a:off x="11551615" y="2103120"/>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Oval 67"/>
          <p:cNvSpPr/>
          <p:nvPr/>
        </p:nvSpPr>
        <p:spPr>
          <a:xfrm>
            <a:off x="8442655"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Oval 68"/>
          <p:cNvSpPr/>
          <p:nvPr/>
        </p:nvSpPr>
        <p:spPr>
          <a:xfrm>
            <a:off x="8753551"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Oval 69"/>
          <p:cNvSpPr/>
          <p:nvPr/>
        </p:nvSpPr>
        <p:spPr>
          <a:xfrm>
            <a:off x="9064447"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Oval 70"/>
          <p:cNvSpPr/>
          <p:nvPr/>
        </p:nvSpPr>
        <p:spPr>
          <a:xfrm>
            <a:off x="9375343"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Oval 71"/>
          <p:cNvSpPr/>
          <p:nvPr/>
        </p:nvSpPr>
        <p:spPr>
          <a:xfrm>
            <a:off x="9686239"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Oval 72"/>
          <p:cNvSpPr/>
          <p:nvPr/>
        </p:nvSpPr>
        <p:spPr>
          <a:xfrm>
            <a:off x="9997135"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Oval 73"/>
          <p:cNvSpPr/>
          <p:nvPr/>
        </p:nvSpPr>
        <p:spPr>
          <a:xfrm>
            <a:off x="10308031"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Oval 74"/>
          <p:cNvSpPr/>
          <p:nvPr/>
        </p:nvSpPr>
        <p:spPr>
          <a:xfrm>
            <a:off x="10618927"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Oval 75"/>
          <p:cNvSpPr/>
          <p:nvPr/>
        </p:nvSpPr>
        <p:spPr>
          <a:xfrm>
            <a:off x="10929823"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Oval 76"/>
          <p:cNvSpPr/>
          <p:nvPr/>
        </p:nvSpPr>
        <p:spPr>
          <a:xfrm>
            <a:off x="11240719"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Oval 77"/>
          <p:cNvSpPr/>
          <p:nvPr/>
        </p:nvSpPr>
        <p:spPr>
          <a:xfrm>
            <a:off x="11551615" y="2414016"/>
            <a:ext cx="109728" cy="109728"/>
          </a:xfrm>
          <a:prstGeom prst="ellipse">
            <a:avLst/>
          </a:prstGeom>
          <a:solidFill>
            <a:srgbClr val="2EE6A6">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Rectangle 78"/>
          <p:cNvSpPr/>
          <p:nvPr/>
        </p:nvSpPr>
        <p:spPr>
          <a:xfrm>
            <a:off x="9265615" y="4206240"/>
            <a:ext cx="1828800" cy="1828800"/>
          </a:xfrm>
          <a:prstGeom prst="rect">
            <a:avLst/>
          </a:prstGeom>
          <a:solidFill>
            <a:srgbClr val="F5C4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Rectangle 79"/>
          <p:cNvSpPr/>
          <p:nvPr/>
        </p:nvSpPr>
        <p:spPr>
          <a:xfrm>
            <a:off x="0" y="6583680"/>
            <a:ext cx="5029200" cy="27432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Rectangle 80"/>
          <p:cNvSpPr/>
          <p:nvPr/>
        </p:nvSpPr>
        <p:spPr>
          <a:xfrm>
            <a:off x="640080" y="1234440"/>
            <a:ext cx="1005840" cy="82296"/>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640080" y="1463040"/>
            <a:ext cx="6400800" cy="365760"/>
          </a:xfrm>
          <a:prstGeom prst="rect">
            <a:avLst/>
          </a:prstGeom>
          <a:noFill/>
        </p:spPr>
        <p:txBody>
          <a:bodyPr wrap="square" lIns="0" tIns="0" rIns="0" bIns="0" anchor="t"/>
          <a:lstStyle/>
          <a:p>
            <a:pPr algn="l">
              <a:lnSpc>
                <a:spcPct val="105000"/>
              </a:lnSpc>
            </a:pPr>
            <a:r>
              <a:rPr sz="1600" b="1">
                <a:solidFill>
                  <a:srgbClr val="2EE6A6"/>
                </a:solidFill>
                <a:latin typeface="Constantia"/>
              </a:rPr>
              <a:t>ПРЕЗЕНТАЦИЯ</a:t>
            </a:r>
          </a:p>
        </p:txBody>
      </p:sp>
      <p:sp>
        <p:nvSpPr>
          <p:cNvPr id="83" name="TextBox 82"/>
          <p:cNvSpPr txBox="1"/>
          <p:nvPr/>
        </p:nvSpPr>
        <p:spPr>
          <a:xfrm>
            <a:off x="640080" y="1965960"/>
            <a:ext cx="7498079" cy="2651760"/>
          </a:xfrm>
          <a:prstGeom prst="rect">
            <a:avLst/>
          </a:prstGeom>
          <a:noFill/>
        </p:spPr>
        <p:txBody>
          <a:bodyPr wrap="square" lIns="0" tIns="0" rIns="0" bIns="0" anchor="t"/>
          <a:lstStyle/>
          <a:p>
            <a:pPr algn="l">
              <a:lnSpc>
                <a:spcPct val="105000"/>
              </a:lnSpc>
            </a:pPr>
            <a:r>
              <a:rPr sz="5600" b="1">
                <a:solidFill>
                  <a:srgbClr val="F2F7F5"/>
                </a:solidFill>
                <a:latin typeface="Candara"/>
              </a:rPr>
              <a:t>Аномалии плаценты и пуповины</a:t>
            </a:r>
          </a:p>
        </p:txBody>
      </p:sp>
      <p:sp>
        <p:nvSpPr>
          <p:cNvPr id="84" name="TextBox 83"/>
          <p:cNvSpPr txBox="1"/>
          <p:nvPr/>
        </p:nvSpPr>
        <p:spPr>
          <a:xfrm>
            <a:off x="640080" y="4754880"/>
            <a:ext cx="6583680" cy="914400"/>
          </a:xfrm>
          <a:prstGeom prst="rect">
            <a:avLst/>
          </a:prstGeom>
          <a:noFill/>
        </p:spPr>
        <p:txBody>
          <a:bodyPr wrap="square" lIns="0" tIns="0" rIns="0" bIns="0" anchor="t"/>
          <a:lstStyle/>
          <a:p>
            <a:pPr algn="l">
              <a:lnSpc>
                <a:spcPct val="105000"/>
              </a:lnSpc>
            </a:pPr>
            <a:r>
              <a:rPr sz="2200" b="0">
                <a:solidFill>
                  <a:srgbClr val="9DB8AF"/>
                </a:solidFill>
                <a:latin typeface="Constantia"/>
              </a:rPr>
              <a:t>Современные подходы к диагностике и тактике ведения беременности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Содержание</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2</a:t>
            </a:r>
          </a:p>
        </p:txBody>
      </p:sp>
      <p:sp>
        <p:nvSpPr>
          <p:cNvPr id="10" name="TextBox 9"/>
          <p:cNvSpPr txBox="1"/>
          <p:nvPr/>
        </p:nvSpPr>
        <p:spPr>
          <a:xfrm>
            <a:off x="640080" y="1874519"/>
            <a:ext cx="822960" cy="731520"/>
          </a:xfrm>
          <a:prstGeom prst="rect">
            <a:avLst/>
          </a:prstGeom>
          <a:noFill/>
        </p:spPr>
        <p:txBody>
          <a:bodyPr wrap="square" lIns="0" tIns="0" rIns="0" bIns="0" anchor="ctr"/>
          <a:lstStyle/>
          <a:p>
            <a:pPr algn="l">
              <a:lnSpc>
                <a:spcPct val="105000"/>
              </a:lnSpc>
            </a:pPr>
            <a:r>
              <a:rPr sz="3000" b="1">
                <a:solidFill>
                  <a:srgbClr val="2EE6A6"/>
                </a:solidFill>
                <a:latin typeface="Candara"/>
              </a:rPr>
              <a:t>01</a:t>
            </a:r>
          </a:p>
        </p:txBody>
      </p:sp>
      <p:sp>
        <p:nvSpPr>
          <p:cNvPr id="11" name="TextBox 10"/>
          <p:cNvSpPr txBox="1"/>
          <p:nvPr/>
        </p:nvSpPr>
        <p:spPr>
          <a:xfrm>
            <a:off x="1645920" y="1874519"/>
            <a:ext cx="4175607" cy="731520"/>
          </a:xfrm>
          <a:prstGeom prst="rect">
            <a:avLst/>
          </a:prstGeom>
          <a:noFill/>
        </p:spPr>
        <p:txBody>
          <a:bodyPr wrap="square" lIns="0" tIns="0" rIns="0" bIns="0" anchor="ctr"/>
          <a:lstStyle/>
          <a:p>
            <a:pPr algn="l">
              <a:lnSpc>
                <a:spcPct val="105000"/>
              </a:lnSpc>
            </a:pPr>
            <a:r>
              <a:rPr sz="2300" b="0">
                <a:solidFill>
                  <a:srgbClr val="F2F7F5"/>
                </a:solidFill>
                <a:latin typeface="Constantia"/>
              </a:rPr>
              <a:t>Аномалии формы и строения плаценты</a:t>
            </a:r>
          </a:p>
        </p:txBody>
      </p:sp>
      <p:sp>
        <p:nvSpPr>
          <p:cNvPr id="12" name="Rectangle 11"/>
          <p:cNvSpPr/>
          <p:nvPr/>
        </p:nvSpPr>
        <p:spPr>
          <a:xfrm>
            <a:off x="640080" y="2679191"/>
            <a:ext cx="5181447"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 y="2788920"/>
            <a:ext cx="822960" cy="731520"/>
          </a:xfrm>
          <a:prstGeom prst="rect">
            <a:avLst/>
          </a:prstGeom>
          <a:noFill/>
        </p:spPr>
        <p:txBody>
          <a:bodyPr wrap="square" lIns="0" tIns="0" rIns="0" bIns="0" anchor="ctr"/>
          <a:lstStyle/>
          <a:p>
            <a:pPr algn="l">
              <a:lnSpc>
                <a:spcPct val="105000"/>
              </a:lnSpc>
            </a:pPr>
            <a:r>
              <a:rPr sz="3000" b="1">
                <a:solidFill>
                  <a:srgbClr val="2EE6A6"/>
                </a:solidFill>
                <a:latin typeface="Candara"/>
              </a:rPr>
              <a:t>02</a:t>
            </a:r>
          </a:p>
        </p:txBody>
      </p:sp>
      <p:sp>
        <p:nvSpPr>
          <p:cNvPr id="14" name="TextBox 13"/>
          <p:cNvSpPr txBox="1"/>
          <p:nvPr/>
        </p:nvSpPr>
        <p:spPr>
          <a:xfrm>
            <a:off x="1645920" y="2788920"/>
            <a:ext cx="4175607" cy="731520"/>
          </a:xfrm>
          <a:prstGeom prst="rect">
            <a:avLst/>
          </a:prstGeom>
          <a:noFill/>
        </p:spPr>
        <p:txBody>
          <a:bodyPr wrap="square" lIns="0" tIns="0" rIns="0" bIns="0" anchor="ctr"/>
          <a:lstStyle/>
          <a:p>
            <a:pPr algn="l">
              <a:lnSpc>
                <a:spcPct val="105000"/>
              </a:lnSpc>
            </a:pPr>
            <a:r>
              <a:rPr sz="2300" b="0">
                <a:solidFill>
                  <a:srgbClr val="F2F7F5"/>
                </a:solidFill>
                <a:latin typeface="Constantia"/>
              </a:rPr>
              <a:t>Предлежание и низкая плацентация</a:t>
            </a:r>
          </a:p>
        </p:txBody>
      </p:sp>
      <p:sp>
        <p:nvSpPr>
          <p:cNvPr id="15" name="Rectangle 14"/>
          <p:cNvSpPr/>
          <p:nvPr/>
        </p:nvSpPr>
        <p:spPr>
          <a:xfrm>
            <a:off x="640080" y="3593591"/>
            <a:ext cx="5181447"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80" y="3703320"/>
            <a:ext cx="822960" cy="731520"/>
          </a:xfrm>
          <a:prstGeom prst="rect">
            <a:avLst/>
          </a:prstGeom>
          <a:noFill/>
        </p:spPr>
        <p:txBody>
          <a:bodyPr wrap="square" lIns="0" tIns="0" rIns="0" bIns="0" anchor="ctr"/>
          <a:lstStyle/>
          <a:p>
            <a:pPr algn="l">
              <a:lnSpc>
                <a:spcPct val="105000"/>
              </a:lnSpc>
            </a:pPr>
            <a:r>
              <a:rPr sz="3000" b="1">
                <a:solidFill>
                  <a:srgbClr val="2EE6A6"/>
                </a:solidFill>
                <a:latin typeface="Candara"/>
              </a:rPr>
              <a:t>03</a:t>
            </a:r>
          </a:p>
        </p:txBody>
      </p:sp>
      <p:sp>
        <p:nvSpPr>
          <p:cNvPr id="17" name="TextBox 16"/>
          <p:cNvSpPr txBox="1"/>
          <p:nvPr/>
        </p:nvSpPr>
        <p:spPr>
          <a:xfrm>
            <a:off x="1645920" y="3703320"/>
            <a:ext cx="4175607" cy="731520"/>
          </a:xfrm>
          <a:prstGeom prst="rect">
            <a:avLst/>
          </a:prstGeom>
          <a:noFill/>
        </p:spPr>
        <p:txBody>
          <a:bodyPr wrap="square" lIns="0" tIns="0" rIns="0" bIns="0" anchor="ctr"/>
          <a:lstStyle/>
          <a:p>
            <a:pPr algn="l">
              <a:lnSpc>
                <a:spcPct val="105000"/>
              </a:lnSpc>
            </a:pPr>
            <a:r>
              <a:rPr sz="2300" b="0">
                <a:solidFill>
                  <a:srgbClr val="F2F7F5"/>
                </a:solidFill>
                <a:latin typeface="Constantia"/>
              </a:rPr>
              <a:t>Спектр врастания плаценты (PAS)</a:t>
            </a:r>
          </a:p>
        </p:txBody>
      </p:sp>
      <p:sp>
        <p:nvSpPr>
          <p:cNvPr id="18" name="Rectangle 17"/>
          <p:cNvSpPr/>
          <p:nvPr/>
        </p:nvSpPr>
        <p:spPr>
          <a:xfrm>
            <a:off x="640080" y="4507992"/>
            <a:ext cx="5181447"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370167" y="1874519"/>
            <a:ext cx="822960" cy="731520"/>
          </a:xfrm>
          <a:prstGeom prst="rect">
            <a:avLst/>
          </a:prstGeom>
          <a:noFill/>
        </p:spPr>
        <p:txBody>
          <a:bodyPr wrap="square" lIns="0" tIns="0" rIns="0" bIns="0" anchor="ctr"/>
          <a:lstStyle/>
          <a:p>
            <a:pPr algn="l">
              <a:lnSpc>
                <a:spcPct val="105000"/>
              </a:lnSpc>
            </a:pPr>
            <a:r>
              <a:rPr sz="3000" b="1">
                <a:solidFill>
                  <a:srgbClr val="2EE6A6"/>
                </a:solidFill>
                <a:latin typeface="Candara"/>
              </a:rPr>
              <a:t>04</a:t>
            </a:r>
          </a:p>
        </p:txBody>
      </p:sp>
      <p:sp>
        <p:nvSpPr>
          <p:cNvPr id="20" name="TextBox 19"/>
          <p:cNvSpPr txBox="1"/>
          <p:nvPr/>
        </p:nvSpPr>
        <p:spPr>
          <a:xfrm>
            <a:off x="7376007" y="1874519"/>
            <a:ext cx="4175607" cy="731520"/>
          </a:xfrm>
          <a:prstGeom prst="rect">
            <a:avLst/>
          </a:prstGeom>
          <a:noFill/>
        </p:spPr>
        <p:txBody>
          <a:bodyPr wrap="square" lIns="0" tIns="0" rIns="0" bIns="0" anchor="ctr"/>
          <a:lstStyle/>
          <a:p>
            <a:pPr algn="l">
              <a:lnSpc>
                <a:spcPct val="105000"/>
              </a:lnSpc>
            </a:pPr>
            <a:r>
              <a:rPr sz="2300" b="0">
                <a:solidFill>
                  <a:srgbClr val="F2F7F5"/>
                </a:solidFill>
                <a:latin typeface="Constantia"/>
              </a:rPr>
              <a:t>Аномалии пуповины и их диагностика</a:t>
            </a:r>
          </a:p>
        </p:txBody>
      </p:sp>
      <p:sp>
        <p:nvSpPr>
          <p:cNvPr id="21" name="Rectangle 20"/>
          <p:cNvSpPr/>
          <p:nvPr/>
        </p:nvSpPr>
        <p:spPr>
          <a:xfrm>
            <a:off x="6370167" y="2679191"/>
            <a:ext cx="5181447"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370167" y="2788920"/>
            <a:ext cx="822960" cy="731520"/>
          </a:xfrm>
          <a:prstGeom prst="rect">
            <a:avLst/>
          </a:prstGeom>
          <a:noFill/>
        </p:spPr>
        <p:txBody>
          <a:bodyPr wrap="square" lIns="0" tIns="0" rIns="0" bIns="0" anchor="ctr"/>
          <a:lstStyle/>
          <a:p>
            <a:pPr algn="l">
              <a:lnSpc>
                <a:spcPct val="105000"/>
              </a:lnSpc>
            </a:pPr>
            <a:r>
              <a:rPr sz="3000" b="1">
                <a:solidFill>
                  <a:srgbClr val="2EE6A6"/>
                </a:solidFill>
                <a:latin typeface="Candara"/>
              </a:rPr>
              <a:t>05</a:t>
            </a:r>
          </a:p>
        </p:txBody>
      </p:sp>
      <p:sp>
        <p:nvSpPr>
          <p:cNvPr id="23" name="TextBox 22"/>
          <p:cNvSpPr txBox="1"/>
          <p:nvPr/>
        </p:nvSpPr>
        <p:spPr>
          <a:xfrm>
            <a:off x="7376007" y="2788920"/>
            <a:ext cx="4175607" cy="731520"/>
          </a:xfrm>
          <a:prstGeom prst="rect">
            <a:avLst/>
          </a:prstGeom>
          <a:noFill/>
        </p:spPr>
        <p:txBody>
          <a:bodyPr wrap="square" lIns="0" tIns="0" rIns="0" bIns="0" anchor="ctr"/>
          <a:lstStyle/>
          <a:p>
            <a:pPr algn="l">
              <a:lnSpc>
                <a:spcPct val="105000"/>
              </a:lnSpc>
            </a:pPr>
            <a:r>
              <a:rPr sz="2300" b="0">
                <a:solidFill>
                  <a:srgbClr val="F2F7F5"/>
                </a:solidFill>
                <a:latin typeface="Constantia"/>
              </a:rPr>
              <a:t>Тактика ведения беременности и родов</a:t>
            </a:r>
          </a:p>
        </p:txBody>
      </p:sp>
      <p:sp>
        <p:nvSpPr>
          <p:cNvPr id="24" name="Rectangle 23"/>
          <p:cNvSpPr/>
          <p:nvPr/>
        </p:nvSpPr>
        <p:spPr>
          <a:xfrm>
            <a:off x="6370167" y="3593591"/>
            <a:ext cx="5181447"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Rectangle 1"/>
          <p:cNvSpPr/>
          <p:nvPr/>
        </p:nvSpPr>
        <p:spPr>
          <a:xfrm>
            <a:off x="0" y="0"/>
            <a:ext cx="4206240" cy="68580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097280"/>
            <a:ext cx="3474720" cy="2743200"/>
          </a:xfrm>
          <a:prstGeom prst="rect">
            <a:avLst/>
          </a:prstGeom>
          <a:noFill/>
        </p:spPr>
        <p:txBody>
          <a:bodyPr wrap="square" lIns="0" tIns="0" rIns="0" bIns="0" anchor="ctr"/>
          <a:lstStyle/>
          <a:p>
            <a:pPr algn="l">
              <a:lnSpc>
                <a:spcPct val="105000"/>
              </a:lnSpc>
            </a:pPr>
            <a:r>
              <a:rPr sz="12000" b="1">
                <a:solidFill>
                  <a:srgbClr val="0B0B0B"/>
                </a:solidFill>
                <a:latin typeface="Candara"/>
              </a:rPr>
              <a:t>01</a:t>
            </a:r>
          </a:p>
        </p:txBody>
      </p:sp>
      <p:sp>
        <p:nvSpPr>
          <p:cNvPr id="4" name="TextBox 3"/>
          <p:cNvSpPr txBox="1"/>
          <p:nvPr/>
        </p:nvSpPr>
        <p:spPr>
          <a:xfrm>
            <a:off x="4937760" y="1828800"/>
            <a:ext cx="6613855" cy="2194560"/>
          </a:xfrm>
          <a:prstGeom prst="rect">
            <a:avLst/>
          </a:prstGeom>
          <a:noFill/>
        </p:spPr>
        <p:txBody>
          <a:bodyPr wrap="square" lIns="0" tIns="0" rIns="0" bIns="0" anchor="b"/>
          <a:lstStyle/>
          <a:p>
            <a:pPr algn="l">
              <a:lnSpc>
                <a:spcPct val="105000"/>
              </a:lnSpc>
            </a:pPr>
            <a:r>
              <a:rPr sz="4800" b="1">
                <a:solidFill>
                  <a:srgbClr val="F2F7F5"/>
                </a:solidFill>
                <a:latin typeface="Candara"/>
              </a:rPr>
              <a:t>Аномалии плаценты</a:t>
            </a:r>
          </a:p>
        </p:txBody>
      </p:sp>
      <p:sp>
        <p:nvSpPr>
          <p:cNvPr id="5" name="TextBox 4"/>
          <p:cNvSpPr txBox="1"/>
          <p:nvPr/>
        </p:nvSpPr>
        <p:spPr>
          <a:xfrm>
            <a:off x="4937760" y="4297680"/>
            <a:ext cx="6613855" cy="1097280"/>
          </a:xfrm>
          <a:prstGeom prst="rect">
            <a:avLst/>
          </a:prstGeom>
          <a:noFill/>
        </p:spPr>
        <p:txBody>
          <a:bodyPr wrap="square" lIns="0" tIns="0" rIns="0" bIns="0" anchor="t"/>
          <a:lstStyle/>
          <a:p>
            <a:pPr algn="l">
              <a:lnSpc>
                <a:spcPct val="105000"/>
              </a:lnSpc>
            </a:pPr>
            <a:r>
              <a:rPr sz="2200" b="0">
                <a:solidFill>
                  <a:srgbClr val="9DB8AF"/>
                </a:solidFill>
                <a:latin typeface="Constantia"/>
              </a:rPr>
              <a:t>Структурные и локализационные нарушения</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Классификация аномалий плаценты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4</a:t>
            </a:r>
          </a:p>
        </p:txBody>
      </p:sp>
      <p:sp>
        <p:nvSpPr>
          <p:cNvPr id="10" name="Rectangle 9"/>
          <p:cNvSpPr/>
          <p:nvPr/>
        </p:nvSpPr>
        <p:spPr>
          <a:xfrm>
            <a:off x="640080" y="202996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97280" y="192024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Аномалии формы: двудолевая, добавочная, кольцевая, мембранозная плацента.</a:t>
            </a:r>
          </a:p>
        </p:txBody>
      </p:sp>
      <p:sp>
        <p:nvSpPr>
          <p:cNvPr id="12" name="Rectangle 11"/>
          <p:cNvSpPr/>
          <p:nvPr/>
        </p:nvSpPr>
        <p:spPr>
          <a:xfrm>
            <a:off x="640080" y="308152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97280" y="297180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Аномалии размеров: слишком маленькая или избыточно крупная плацента.</a:t>
            </a:r>
          </a:p>
        </p:txBody>
      </p:sp>
      <p:sp>
        <p:nvSpPr>
          <p:cNvPr id="14" name="Rectangle 13"/>
          <p:cNvSpPr/>
          <p:nvPr/>
        </p:nvSpPr>
        <p:spPr>
          <a:xfrm>
            <a:off x="640080" y="413308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97280" y="402336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Нарушения прикрепления: низкая плацентация, краевое и полное предлежание.</a:t>
            </a:r>
          </a:p>
        </p:txBody>
      </p:sp>
      <p:sp>
        <p:nvSpPr>
          <p:cNvPr id="16" name="Rectangle 15"/>
          <p:cNvSpPr/>
          <p:nvPr/>
        </p:nvSpPr>
        <p:spPr>
          <a:xfrm>
            <a:off x="640080" y="518464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97280" y="507492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Аномалии строения ворсин: диссоциативная зрелость, инфаркты, кальциноз.</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Аномалии формы и строения</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5</a:t>
            </a:r>
          </a:p>
        </p:txBody>
      </p:sp>
      <p:sp>
        <p:nvSpPr>
          <p:cNvPr id="10" name="Rectangle 9"/>
          <p:cNvSpPr/>
          <p:nvPr/>
        </p:nvSpPr>
        <p:spPr>
          <a:xfrm>
            <a:off x="640080" y="192024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40080" y="192024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60119" y="204597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0119" y="204597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1</a:t>
            </a:r>
          </a:p>
        </p:txBody>
      </p:sp>
      <p:sp>
        <p:nvSpPr>
          <p:cNvPr id="14" name="TextBox 13"/>
          <p:cNvSpPr txBox="1"/>
          <p:nvPr/>
        </p:nvSpPr>
        <p:spPr>
          <a:xfrm>
            <a:off x="1828800" y="1920240"/>
            <a:ext cx="3200400" cy="800100"/>
          </a:xfrm>
          <a:prstGeom prst="rect">
            <a:avLst/>
          </a:prstGeom>
          <a:noFill/>
        </p:spPr>
        <p:txBody>
          <a:bodyPr wrap="square" lIns="0" tIns="0" rIns="0" bIns="0" anchor="ctr"/>
          <a:lstStyle/>
          <a:p>
            <a:pPr algn="l">
              <a:lnSpc>
                <a:spcPct val="105000"/>
              </a:lnSpc>
            </a:pPr>
            <a:r>
              <a:rPr sz="2200" b="1">
                <a:solidFill>
                  <a:srgbClr val="F2F7F5"/>
                </a:solidFill>
                <a:latin typeface="Candara"/>
              </a:rPr>
              <a:t>Двудолевая плацента</a:t>
            </a:r>
          </a:p>
        </p:txBody>
      </p:sp>
      <p:sp>
        <p:nvSpPr>
          <p:cNvPr id="15" name="TextBox 14"/>
          <p:cNvSpPr txBox="1"/>
          <p:nvPr/>
        </p:nvSpPr>
        <p:spPr>
          <a:xfrm>
            <a:off x="5303520" y="1920240"/>
            <a:ext cx="6065215" cy="800100"/>
          </a:xfrm>
          <a:prstGeom prst="rect">
            <a:avLst/>
          </a:prstGeom>
          <a:noFill/>
        </p:spPr>
        <p:txBody>
          <a:bodyPr wrap="square" lIns="0" tIns="0" rIns="0" bIns="0" anchor="ctr"/>
          <a:lstStyle/>
          <a:p>
            <a:pPr algn="l">
              <a:lnSpc>
                <a:spcPct val="105000"/>
              </a:lnSpc>
            </a:pPr>
            <a:r>
              <a:rPr sz="1900" b="0">
                <a:solidFill>
                  <a:srgbClr val="9DB8AF"/>
                </a:solidFill>
                <a:latin typeface="Constantia"/>
              </a:rPr>
              <a:t>Состоит из двух почти равных долей, соединенных сосудами. Риск предлежания сосудов.</a:t>
            </a:r>
          </a:p>
        </p:txBody>
      </p:sp>
      <p:sp>
        <p:nvSpPr>
          <p:cNvPr id="16" name="Rectangle 15"/>
          <p:cNvSpPr/>
          <p:nvPr/>
        </p:nvSpPr>
        <p:spPr>
          <a:xfrm>
            <a:off x="640080" y="304038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40080" y="304038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960119" y="316611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60119" y="316611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2</a:t>
            </a:r>
          </a:p>
        </p:txBody>
      </p:sp>
      <p:sp>
        <p:nvSpPr>
          <p:cNvPr id="20" name="TextBox 19"/>
          <p:cNvSpPr txBox="1"/>
          <p:nvPr/>
        </p:nvSpPr>
        <p:spPr>
          <a:xfrm>
            <a:off x="1828800" y="3040380"/>
            <a:ext cx="3200400" cy="800100"/>
          </a:xfrm>
          <a:prstGeom prst="rect">
            <a:avLst/>
          </a:prstGeom>
          <a:noFill/>
        </p:spPr>
        <p:txBody>
          <a:bodyPr wrap="square" lIns="0" tIns="0" rIns="0" bIns="0" anchor="ctr"/>
          <a:lstStyle/>
          <a:p>
            <a:pPr algn="l">
              <a:lnSpc>
                <a:spcPct val="105000"/>
              </a:lnSpc>
            </a:pPr>
            <a:r>
              <a:rPr sz="2200" b="1">
                <a:solidFill>
                  <a:srgbClr val="F2F7F5"/>
                </a:solidFill>
                <a:latin typeface="Candara"/>
              </a:rPr>
              <a:t>Добавочная плацента</a:t>
            </a:r>
          </a:p>
        </p:txBody>
      </p:sp>
      <p:sp>
        <p:nvSpPr>
          <p:cNvPr id="21" name="TextBox 20"/>
          <p:cNvSpPr txBox="1"/>
          <p:nvPr/>
        </p:nvSpPr>
        <p:spPr>
          <a:xfrm>
            <a:off x="5303520" y="3040380"/>
            <a:ext cx="6065215" cy="800100"/>
          </a:xfrm>
          <a:prstGeom prst="rect">
            <a:avLst/>
          </a:prstGeom>
          <a:noFill/>
        </p:spPr>
        <p:txBody>
          <a:bodyPr wrap="square" lIns="0" tIns="0" rIns="0" bIns="0" anchor="ctr"/>
          <a:lstStyle/>
          <a:p>
            <a:pPr algn="l">
              <a:lnSpc>
                <a:spcPct val="105000"/>
              </a:lnSpc>
            </a:pPr>
            <a:r>
              <a:rPr sz="1900" b="0">
                <a:solidFill>
                  <a:srgbClr val="9DB8AF"/>
                </a:solidFill>
                <a:latin typeface="Constantia"/>
              </a:rPr>
              <a:t>Имеет основную массу и отдельные дольки. Опасность задержки дольки в родах.</a:t>
            </a:r>
          </a:p>
        </p:txBody>
      </p:sp>
      <p:sp>
        <p:nvSpPr>
          <p:cNvPr id="22" name="Rectangle 21"/>
          <p:cNvSpPr/>
          <p:nvPr/>
        </p:nvSpPr>
        <p:spPr>
          <a:xfrm>
            <a:off x="640080" y="416052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40080" y="416052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Diamond 23"/>
          <p:cNvSpPr/>
          <p:nvPr/>
        </p:nvSpPr>
        <p:spPr>
          <a:xfrm>
            <a:off x="960119" y="428625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60119" y="428625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3</a:t>
            </a:r>
          </a:p>
        </p:txBody>
      </p:sp>
      <p:sp>
        <p:nvSpPr>
          <p:cNvPr id="26" name="TextBox 25"/>
          <p:cNvSpPr txBox="1"/>
          <p:nvPr/>
        </p:nvSpPr>
        <p:spPr>
          <a:xfrm>
            <a:off x="1828800" y="4160520"/>
            <a:ext cx="3200400" cy="800100"/>
          </a:xfrm>
          <a:prstGeom prst="rect">
            <a:avLst/>
          </a:prstGeom>
          <a:noFill/>
        </p:spPr>
        <p:txBody>
          <a:bodyPr wrap="square" lIns="0" tIns="0" rIns="0" bIns="0" anchor="ctr"/>
          <a:lstStyle/>
          <a:p>
            <a:pPr algn="l">
              <a:lnSpc>
                <a:spcPct val="105000"/>
              </a:lnSpc>
            </a:pPr>
            <a:r>
              <a:rPr sz="2200" b="1">
                <a:solidFill>
                  <a:srgbClr val="F2F7F5"/>
                </a:solidFill>
                <a:latin typeface="Candara"/>
              </a:rPr>
              <a:t>Мембранозная плацента</a:t>
            </a:r>
          </a:p>
        </p:txBody>
      </p:sp>
      <p:sp>
        <p:nvSpPr>
          <p:cNvPr id="27" name="TextBox 26"/>
          <p:cNvSpPr txBox="1"/>
          <p:nvPr/>
        </p:nvSpPr>
        <p:spPr>
          <a:xfrm>
            <a:off x="5303520" y="4160520"/>
            <a:ext cx="6065215" cy="800100"/>
          </a:xfrm>
          <a:prstGeom prst="rect">
            <a:avLst/>
          </a:prstGeom>
          <a:noFill/>
        </p:spPr>
        <p:txBody>
          <a:bodyPr wrap="square" lIns="0" tIns="0" rIns="0" bIns="0" anchor="ctr"/>
          <a:lstStyle/>
          <a:p>
            <a:pPr algn="l">
              <a:lnSpc>
                <a:spcPct val="105000"/>
              </a:lnSpc>
            </a:pPr>
            <a:r>
              <a:rPr sz="1900" b="0">
                <a:solidFill>
                  <a:srgbClr val="9DB8AF"/>
                </a:solidFill>
                <a:latin typeface="Constantia"/>
              </a:rPr>
              <a:t>Ворсины покрывают всю поверхность плодного яйца. Высокий риск предлежания.</a:t>
            </a:r>
          </a:p>
        </p:txBody>
      </p:sp>
      <p:sp>
        <p:nvSpPr>
          <p:cNvPr id="28" name="Rectangle 27"/>
          <p:cNvSpPr/>
          <p:nvPr/>
        </p:nvSpPr>
        <p:spPr>
          <a:xfrm>
            <a:off x="640080" y="528066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640080" y="528066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Diamond 29"/>
          <p:cNvSpPr/>
          <p:nvPr/>
        </p:nvSpPr>
        <p:spPr>
          <a:xfrm>
            <a:off x="960119" y="540639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60119" y="540639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4</a:t>
            </a:r>
          </a:p>
        </p:txBody>
      </p:sp>
      <p:sp>
        <p:nvSpPr>
          <p:cNvPr id="32" name="TextBox 31"/>
          <p:cNvSpPr txBox="1"/>
          <p:nvPr/>
        </p:nvSpPr>
        <p:spPr>
          <a:xfrm>
            <a:off x="1828800" y="5280660"/>
            <a:ext cx="3200400" cy="800100"/>
          </a:xfrm>
          <a:prstGeom prst="rect">
            <a:avLst/>
          </a:prstGeom>
          <a:noFill/>
        </p:spPr>
        <p:txBody>
          <a:bodyPr wrap="square" lIns="0" tIns="0" rIns="0" bIns="0" anchor="ctr"/>
          <a:lstStyle/>
          <a:p>
            <a:pPr algn="l">
              <a:lnSpc>
                <a:spcPct val="105000"/>
              </a:lnSpc>
            </a:pPr>
            <a:r>
              <a:rPr sz="2200" b="1">
                <a:solidFill>
                  <a:srgbClr val="F2F7F5"/>
                </a:solidFill>
                <a:latin typeface="Candara"/>
              </a:rPr>
              <a:t>Кольцевая плацента</a:t>
            </a:r>
          </a:p>
        </p:txBody>
      </p:sp>
      <p:sp>
        <p:nvSpPr>
          <p:cNvPr id="33" name="TextBox 32"/>
          <p:cNvSpPr txBox="1"/>
          <p:nvPr/>
        </p:nvSpPr>
        <p:spPr>
          <a:xfrm>
            <a:off x="5303520" y="5280660"/>
            <a:ext cx="6065215" cy="800100"/>
          </a:xfrm>
          <a:prstGeom prst="rect">
            <a:avLst/>
          </a:prstGeom>
          <a:noFill/>
        </p:spPr>
        <p:txBody>
          <a:bodyPr wrap="square" lIns="0" tIns="0" rIns="0" bIns="0" anchor="ctr"/>
          <a:lstStyle/>
          <a:p>
            <a:pPr algn="l">
              <a:lnSpc>
                <a:spcPct val="105000"/>
              </a:lnSpc>
            </a:pPr>
            <a:r>
              <a:rPr sz="1900" b="0">
                <a:solidFill>
                  <a:srgbClr val="9DB8AF"/>
                </a:solidFill>
                <a:latin typeface="Constantia"/>
              </a:rPr>
              <a:t>Редкая аномалия, ворсины образуют пояс. Часто приводит к задержке роста плода.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Частота аномалий расположения плаценты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6</a:t>
            </a:r>
          </a:p>
        </p:txBody>
      </p:sp>
      <p:sp>
        <p:nvSpPr>
          <p:cNvPr id="10" name="Rectangle 9"/>
          <p:cNvSpPr/>
          <p:nvPr/>
        </p:nvSpPr>
        <p:spPr>
          <a:xfrm>
            <a:off x="640080" y="1828800"/>
            <a:ext cx="7223760" cy="420624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1" name="Chart 10"/>
          <p:cNvGraphicFramePr>
            <a:graphicFrameLocks noGrp="1"/>
          </p:cNvGraphicFramePr>
          <p:nvPr>
            <p:extLst>
              <p:ext uri="{D42A27DB-BD31-4B8C-83A1-F6EECF244321}">
                <p14:modId xmlns:p14="http://schemas.microsoft.com/office/powerpoint/2010/main" val="1371562695"/>
              </p:ext>
            </p:extLst>
          </p:nvPr>
        </p:nvGraphicFramePr>
        <p:xfrm>
          <a:off x="822959" y="1965960"/>
          <a:ext cx="685800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8229600" y="1828800"/>
            <a:ext cx="3322015" cy="420624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549640" y="2148840"/>
            <a:ext cx="2681935" cy="365760"/>
          </a:xfrm>
          <a:prstGeom prst="rect">
            <a:avLst/>
          </a:prstGeom>
          <a:noFill/>
        </p:spPr>
        <p:txBody>
          <a:bodyPr wrap="square" lIns="0" tIns="0" rIns="0" bIns="0" anchor="t"/>
          <a:lstStyle/>
          <a:p>
            <a:pPr algn="l">
              <a:lnSpc>
                <a:spcPct val="105000"/>
              </a:lnSpc>
            </a:pPr>
            <a:r>
              <a:rPr sz="1400" b="1">
                <a:solidFill>
                  <a:srgbClr val="0B0B0B"/>
                </a:solidFill>
                <a:latin typeface="Candara"/>
              </a:rPr>
              <a:t>ВЫВОД</a:t>
            </a:r>
          </a:p>
        </p:txBody>
      </p:sp>
      <p:sp>
        <p:nvSpPr>
          <p:cNvPr id="14" name="TextBox 13"/>
          <p:cNvSpPr txBox="1"/>
          <p:nvPr/>
        </p:nvSpPr>
        <p:spPr>
          <a:xfrm>
            <a:off x="8549640" y="2697480"/>
            <a:ext cx="2681935" cy="3108960"/>
          </a:xfrm>
          <a:prstGeom prst="rect">
            <a:avLst/>
          </a:prstGeom>
          <a:noFill/>
        </p:spPr>
        <p:txBody>
          <a:bodyPr wrap="square" lIns="0" tIns="0" rIns="0" bIns="0" anchor="t"/>
          <a:lstStyle/>
          <a:p>
            <a:pPr algn="l">
              <a:lnSpc>
                <a:spcPct val="105000"/>
              </a:lnSpc>
            </a:pPr>
            <a:r>
              <a:rPr sz="2400" b="0">
                <a:solidFill>
                  <a:srgbClr val="0B0B0B"/>
                </a:solidFill>
                <a:latin typeface="Candara"/>
              </a:rPr>
              <a:t>Аномалии расположения встречаются у каждой десятой беременной.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35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Патогенез предлежания плаценты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7</a:t>
            </a:r>
          </a:p>
        </p:txBody>
      </p:sp>
      <p:sp>
        <p:nvSpPr>
          <p:cNvPr id="10" name="Pentagon 9"/>
          <p:cNvSpPr/>
          <p:nvPr/>
        </p:nvSpPr>
        <p:spPr>
          <a:xfrm>
            <a:off x="640080" y="1965960"/>
            <a:ext cx="3591458" cy="914400"/>
          </a:xfrm>
          <a:prstGeom prst="homePlate">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1965960"/>
            <a:ext cx="2722778" cy="914400"/>
          </a:xfrm>
          <a:prstGeom prst="rect">
            <a:avLst/>
          </a:prstGeom>
          <a:noFill/>
        </p:spPr>
        <p:txBody>
          <a:bodyPr wrap="square" lIns="0" tIns="0" rIns="0" bIns="0" anchor="ctr"/>
          <a:lstStyle/>
          <a:p>
            <a:pPr algn="ctr">
              <a:lnSpc>
                <a:spcPct val="105000"/>
              </a:lnSpc>
            </a:pPr>
            <a:r>
              <a:rPr sz="2800" b="1" dirty="0">
                <a:solidFill>
                  <a:srgbClr val="0B0B0B"/>
                </a:solidFill>
                <a:latin typeface="Candara"/>
              </a:rPr>
              <a:t>01</a:t>
            </a:r>
          </a:p>
        </p:txBody>
      </p:sp>
      <p:sp>
        <p:nvSpPr>
          <p:cNvPr id="12" name="TextBox 11"/>
          <p:cNvSpPr txBox="1"/>
          <p:nvPr/>
        </p:nvSpPr>
        <p:spPr>
          <a:xfrm>
            <a:off x="731519" y="3246120"/>
            <a:ext cx="3271418" cy="822960"/>
          </a:xfrm>
          <a:prstGeom prst="rect">
            <a:avLst/>
          </a:prstGeom>
          <a:noFill/>
        </p:spPr>
        <p:txBody>
          <a:bodyPr wrap="square" lIns="0" tIns="0" rIns="0" bIns="0" anchor="t"/>
          <a:lstStyle/>
          <a:p>
            <a:pPr algn="l">
              <a:lnSpc>
                <a:spcPct val="105000"/>
              </a:lnSpc>
            </a:pPr>
            <a:r>
              <a:rPr sz="2200" b="1">
                <a:solidFill>
                  <a:srgbClr val="F2F7F5"/>
                </a:solidFill>
                <a:latin typeface="Candara"/>
              </a:rPr>
              <a:t>Повреждение эндометрия</a:t>
            </a:r>
          </a:p>
        </p:txBody>
      </p:sp>
      <p:sp>
        <p:nvSpPr>
          <p:cNvPr id="13" name="TextBox 12"/>
          <p:cNvSpPr txBox="1"/>
          <p:nvPr/>
        </p:nvSpPr>
        <p:spPr>
          <a:xfrm>
            <a:off x="731519" y="4160520"/>
            <a:ext cx="3271418" cy="2011680"/>
          </a:xfrm>
          <a:prstGeom prst="rect">
            <a:avLst/>
          </a:prstGeom>
          <a:noFill/>
        </p:spPr>
        <p:txBody>
          <a:bodyPr wrap="square" lIns="0" tIns="0" rIns="0" bIns="0" anchor="t"/>
          <a:lstStyle/>
          <a:p>
            <a:pPr algn="l">
              <a:lnSpc>
                <a:spcPct val="105000"/>
              </a:lnSpc>
            </a:pPr>
            <a:r>
              <a:rPr sz="1800" b="0">
                <a:solidFill>
                  <a:srgbClr val="9DB8AF"/>
                </a:solidFill>
                <a:latin typeface="Constantia"/>
              </a:rPr>
              <a:t>Рубец на матке, аборты, воспаления нарушают нормальную децидуализацию.</a:t>
            </a:r>
          </a:p>
        </p:txBody>
      </p:sp>
      <p:sp>
        <p:nvSpPr>
          <p:cNvPr id="14" name="Chevron 13"/>
          <p:cNvSpPr/>
          <p:nvPr/>
        </p:nvSpPr>
        <p:spPr>
          <a:xfrm>
            <a:off x="4277258" y="1965960"/>
            <a:ext cx="3728618" cy="914400"/>
          </a:xfrm>
          <a:prstGeom prst="chevron">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734458" y="1965960"/>
            <a:ext cx="2722778" cy="914400"/>
          </a:xfrm>
          <a:prstGeom prst="rect">
            <a:avLst/>
          </a:prstGeom>
          <a:noFill/>
        </p:spPr>
        <p:txBody>
          <a:bodyPr wrap="square" lIns="0" tIns="0" rIns="0" bIns="0" anchor="ctr"/>
          <a:lstStyle/>
          <a:p>
            <a:pPr algn="ctr">
              <a:lnSpc>
                <a:spcPct val="105000"/>
              </a:lnSpc>
            </a:pPr>
            <a:r>
              <a:rPr sz="2800" b="1" dirty="0">
                <a:solidFill>
                  <a:srgbClr val="0B0B0B"/>
                </a:solidFill>
                <a:latin typeface="Candara"/>
              </a:rPr>
              <a:t>02</a:t>
            </a:r>
          </a:p>
        </p:txBody>
      </p:sp>
      <p:sp>
        <p:nvSpPr>
          <p:cNvPr id="16" name="TextBox 15"/>
          <p:cNvSpPr txBox="1"/>
          <p:nvPr/>
        </p:nvSpPr>
        <p:spPr>
          <a:xfrm>
            <a:off x="4368698" y="3246120"/>
            <a:ext cx="3271418" cy="822960"/>
          </a:xfrm>
          <a:prstGeom prst="rect">
            <a:avLst/>
          </a:prstGeom>
          <a:noFill/>
        </p:spPr>
        <p:txBody>
          <a:bodyPr wrap="square" lIns="0" tIns="0" rIns="0" bIns="0" anchor="t"/>
          <a:lstStyle/>
          <a:p>
            <a:pPr algn="l">
              <a:lnSpc>
                <a:spcPct val="105000"/>
              </a:lnSpc>
            </a:pPr>
            <a:r>
              <a:rPr sz="2200" b="1">
                <a:solidFill>
                  <a:srgbClr val="F2F7F5"/>
                </a:solidFill>
                <a:latin typeface="Candara"/>
              </a:rPr>
              <a:t>Аномальная миграция</a:t>
            </a:r>
          </a:p>
        </p:txBody>
      </p:sp>
      <p:sp>
        <p:nvSpPr>
          <p:cNvPr id="17" name="TextBox 16"/>
          <p:cNvSpPr txBox="1"/>
          <p:nvPr/>
        </p:nvSpPr>
        <p:spPr>
          <a:xfrm>
            <a:off x="4368698" y="4160520"/>
            <a:ext cx="3271418" cy="2011680"/>
          </a:xfrm>
          <a:prstGeom prst="rect">
            <a:avLst/>
          </a:prstGeom>
          <a:noFill/>
        </p:spPr>
        <p:txBody>
          <a:bodyPr wrap="square" lIns="0" tIns="0" rIns="0" bIns="0" anchor="t"/>
          <a:lstStyle/>
          <a:p>
            <a:pPr algn="l">
              <a:lnSpc>
                <a:spcPct val="105000"/>
              </a:lnSpc>
            </a:pPr>
            <a:r>
              <a:rPr sz="1800" b="0">
                <a:solidFill>
                  <a:srgbClr val="9DB8AF"/>
                </a:solidFill>
                <a:latin typeface="Constantia"/>
              </a:rPr>
              <a:t>Плодное яйцо имплантируется в нижнем сегменте матки из-за дефектов слизистой.</a:t>
            </a:r>
          </a:p>
        </p:txBody>
      </p:sp>
      <p:sp>
        <p:nvSpPr>
          <p:cNvPr id="18" name="Chevron 17"/>
          <p:cNvSpPr/>
          <p:nvPr/>
        </p:nvSpPr>
        <p:spPr>
          <a:xfrm>
            <a:off x="7914436" y="1965960"/>
            <a:ext cx="3728618" cy="914400"/>
          </a:xfrm>
          <a:prstGeom prst="chevron">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371636" y="1965960"/>
            <a:ext cx="2722778" cy="914400"/>
          </a:xfrm>
          <a:prstGeom prst="rect">
            <a:avLst/>
          </a:prstGeom>
          <a:noFill/>
        </p:spPr>
        <p:txBody>
          <a:bodyPr wrap="square" lIns="0" tIns="0" rIns="0" bIns="0" anchor="ctr"/>
          <a:lstStyle/>
          <a:p>
            <a:pPr algn="ctr">
              <a:lnSpc>
                <a:spcPct val="105000"/>
              </a:lnSpc>
            </a:pPr>
            <a:r>
              <a:rPr sz="2800" b="1">
                <a:solidFill>
                  <a:srgbClr val="0B0B0B"/>
                </a:solidFill>
                <a:latin typeface="Candara"/>
              </a:rPr>
              <a:t>03</a:t>
            </a:r>
          </a:p>
        </p:txBody>
      </p:sp>
      <p:sp>
        <p:nvSpPr>
          <p:cNvPr id="20" name="TextBox 19"/>
          <p:cNvSpPr txBox="1"/>
          <p:nvPr/>
        </p:nvSpPr>
        <p:spPr>
          <a:xfrm>
            <a:off x="8005876" y="3246120"/>
            <a:ext cx="3271418" cy="822960"/>
          </a:xfrm>
          <a:prstGeom prst="rect">
            <a:avLst/>
          </a:prstGeom>
          <a:noFill/>
        </p:spPr>
        <p:txBody>
          <a:bodyPr wrap="square" lIns="0" tIns="0" rIns="0" bIns="0" anchor="t"/>
          <a:lstStyle/>
          <a:p>
            <a:pPr algn="l">
              <a:lnSpc>
                <a:spcPct val="105000"/>
              </a:lnSpc>
            </a:pPr>
            <a:r>
              <a:rPr sz="2200" b="1">
                <a:solidFill>
                  <a:srgbClr val="F2F7F5"/>
                </a:solidFill>
                <a:latin typeface="Candara"/>
              </a:rPr>
              <a:t>Формирование предлежания</a:t>
            </a:r>
          </a:p>
        </p:txBody>
      </p:sp>
      <p:sp>
        <p:nvSpPr>
          <p:cNvPr id="21" name="TextBox 20"/>
          <p:cNvSpPr txBox="1"/>
          <p:nvPr/>
        </p:nvSpPr>
        <p:spPr>
          <a:xfrm>
            <a:off x="8005876" y="4160520"/>
            <a:ext cx="3271418" cy="2011680"/>
          </a:xfrm>
          <a:prstGeom prst="rect">
            <a:avLst/>
          </a:prstGeom>
          <a:noFill/>
        </p:spPr>
        <p:txBody>
          <a:bodyPr wrap="square" lIns="0" tIns="0" rIns="0" bIns="0" anchor="t"/>
          <a:lstStyle/>
          <a:p>
            <a:pPr algn="l">
              <a:lnSpc>
                <a:spcPct val="105000"/>
              </a:lnSpc>
            </a:pPr>
            <a:r>
              <a:rPr sz="1800" b="0">
                <a:solidFill>
                  <a:srgbClr val="9DB8AF"/>
                </a:solidFill>
                <a:latin typeface="Constantia"/>
              </a:rPr>
              <a:t>Плацента развивается над внутренним зевом, перекрывая родовые пути.</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Риски при предлежании плаценты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8</a:t>
            </a:r>
          </a:p>
        </p:txBody>
      </p:sp>
      <p:sp>
        <p:nvSpPr>
          <p:cNvPr id="10" name="TextBox 9"/>
          <p:cNvSpPr txBox="1"/>
          <p:nvPr/>
        </p:nvSpPr>
        <p:spPr>
          <a:xfrm>
            <a:off x="731519" y="2240280"/>
            <a:ext cx="2875178" cy="1280160"/>
          </a:xfrm>
          <a:prstGeom prst="rect">
            <a:avLst/>
          </a:prstGeom>
          <a:noFill/>
        </p:spPr>
        <p:txBody>
          <a:bodyPr wrap="square" lIns="0" tIns="0" rIns="0" bIns="0" anchor="ctr"/>
          <a:lstStyle/>
          <a:p>
            <a:pPr algn="l">
              <a:lnSpc>
                <a:spcPct val="105000"/>
              </a:lnSpc>
            </a:pPr>
            <a:r>
              <a:rPr sz="7200" b="1">
                <a:solidFill>
                  <a:srgbClr val="5BC0FF"/>
                </a:solidFill>
                <a:latin typeface="Candara"/>
              </a:rPr>
              <a:t>3–5%</a:t>
            </a:r>
          </a:p>
        </p:txBody>
      </p:sp>
      <p:sp>
        <p:nvSpPr>
          <p:cNvPr id="11" name="Rectangle 10"/>
          <p:cNvSpPr/>
          <p:nvPr/>
        </p:nvSpPr>
        <p:spPr>
          <a:xfrm>
            <a:off x="731519" y="3657600"/>
            <a:ext cx="457200" cy="45720"/>
          </a:xfrm>
          <a:prstGeom prst="rect">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31519" y="3840480"/>
            <a:ext cx="2875178" cy="960120"/>
          </a:xfrm>
          <a:prstGeom prst="rect">
            <a:avLst/>
          </a:prstGeom>
          <a:noFill/>
        </p:spPr>
        <p:txBody>
          <a:bodyPr wrap="square" lIns="0" tIns="0" rIns="0" bIns="0" anchor="t"/>
          <a:lstStyle/>
          <a:p>
            <a:pPr algn="l">
              <a:lnSpc>
                <a:spcPct val="105000"/>
              </a:lnSpc>
            </a:pPr>
            <a:r>
              <a:rPr sz="1800" b="0">
                <a:solidFill>
                  <a:srgbClr val="F2F7F5"/>
                </a:solidFill>
                <a:latin typeface="Constantia"/>
              </a:rPr>
              <a:t>Частота преждевременных родов при полном предлежании</a:t>
            </a:r>
          </a:p>
        </p:txBody>
      </p:sp>
      <p:sp>
        <p:nvSpPr>
          <p:cNvPr id="13" name="TextBox 12"/>
          <p:cNvSpPr txBox="1"/>
          <p:nvPr/>
        </p:nvSpPr>
        <p:spPr>
          <a:xfrm>
            <a:off x="731519" y="4892040"/>
            <a:ext cx="2875178" cy="320040"/>
          </a:xfrm>
          <a:prstGeom prst="rect">
            <a:avLst/>
          </a:prstGeom>
          <a:noFill/>
        </p:spPr>
        <p:txBody>
          <a:bodyPr wrap="square" lIns="0" tIns="0" rIns="0" bIns="0" anchor="t"/>
          <a:lstStyle/>
          <a:p>
            <a:pPr algn="l">
              <a:lnSpc>
                <a:spcPct val="105000"/>
              </a:lnSpc>
            </a:pPr>
            <a:r>
              <a:rPr sz="1100" b="0">
                <a:solidFill>
                  <a:srgbClr val="9DB8AF"/>
                </a:solidFill>
                <a:latin typeface="Constantia"/>
              </a:rPr>
              <a:t>Источник: Клинические рекомендации МЗ РФ, 2023</a:t>
            </a:r>
          </a:p>
        </p:txBody>
      </p:sp>
      <p:sp>
        <p:nvSpPr>
          <p:cNvPr id="14" name="Rectangle 13"/>
          <p:cNvSpPr/>
          <p:nvPr/>
        </p:nvSpPr>
        <p:spPr>
          <a:xfrm>
            <a:off x="4223918" y="2103120"/>
            <a:ext cx="18288" cy="3108960"/>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475378" y="2240280"/>
            <a:ext cx="2875178" cy="1280160"/>
          </a:xfrm>
          <a:prstGeom prst="rect">
            <a:avLst/>
          </a:prstGeom>
          <a:noFill/>
        </p:spPr>
        <p:txBody>
          <a:bodyPr wrap="square" lIns="0" tIns="0" rIns="0" bIns="0" anchor="ctr"/>
          <a:lstStyle/>
          <a:p>
            <a:pPr algn="l">
              <a:lnSpc>
                <a:spcPct val="105000"/>
              </a:lnSpc>
            </a:pPr>
            <a:r>
              <a:rPr sz="7200" b="1">
                <a:solidFill>
                  <a:srgbClr val="FF7A90"/>
                </a:solidFill>
                <a:latin typeface="Candara"/>
              </a:rPr>
              <a:t>22–41‰</a:t>
            </a:r>
          </a:p>
        </p:txBody>
      </p:sp>
      <p:sp>
        <p:nvSpPr>
          <p:cNvPr id="16" name="Rectangle 15"/>
          <p:cNvSpPr/>
          <p:nvPr/>
        </p:nvSpPr>
        <p:spPr>
          <a:xfrm>
            <a:off x="4475378" y="3657600"/>
            <a:ext cx="457200" cy="45720"/>
          </a:xfrm>
          <a:prstGeom prst="rect">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475378" y="3840480"/>
            <a:ext cx="2875178" cy="960120"/>
          </a:xfrm>
          <a:prstGeom prst="rect">
            <a:avLst/>
          </a:prstGeom>
          <a:noFill/>
        </p:spPr>
        <p:txBody>
          <a:bodyPr wrap="square" lIns="0" tIns="0" rIns="0" bIns="0" anchor="t"/>
          <a:lstStyle/>
          <a:p>
            <a:pPr algn="l">
              <a:lnSpc>
                <a:spcPct val="105000"/>
              </a:lnSpc>
            </a:pPr>
            <a:r>
              <a:rPr sz="1800" b="0">
                <a:solidFill>
                  <a:srgbClr val="F2F7F5"/>
                </a:solidFill>
                <a:latin typeface="Constantia"/>
              </a:rPr>
              <a:t>Перинатальная смертность при патологии локализации</a:t>
            </a:r>
          </a:p>
        </p:txBody>
      </p:sp>
      <p:sp>
        <p:nvSpPr>
          <p:cNvPr id="18" name="TextBox 17"/>
          <p:cNvSpPr txBox="1"/>
          <p:nvPr/>
        </p:nvSpPr>
        <p:spPr>
          <a:xfrm>
            <a:off x="4475378" y="4892040"/>
            <a:ext cx="2875178" cy="320040"/>
          </a:xfrm>
          <a:prstGeom prst="rect">
            <a:avLst/>
          </a:prstGeom>
          <a:noFill/>
        </p:spPr>
        <p:txBody>
          <a:bodyPr wrap="square" lIns="0" tIns="0" rIns="0" bIns="0" anchor="t"/>
          <a:lstStyle/>
          <a:p>
            <a:pPr algn="l">
              <a:lnSpc>
                <a:spcPct val="105000"/>
              </a:lnSpc>
            </a:pPr>
            <a:r>
              <a:rPr sz="1100" b="0">
                <a:solidFill>
                  <a:srgbClr val="9DB8AF"/>
                </a:solidFill>
                <a:latin typeface="Constantia"/>
              </a:rPr>
              <a:t>Источник: Фаткуллина Ю.Н., 2022</a:t>
            </a:r>
          </a:p>
        </p:txBody>
      </p:sp>
      <p:sp>
        <p:nvSpPr>
          <p:cNvPr id="19" name="Rectangle 18"/>
          <p:cNvSpPr/>
          <p:nvPr/>
        </p:nvSpPr>
        <p:spPr>
          <a:xfrm>
            <a:off x="7967776" y="2103120"/>
            <a:ext cx="18288" cy="3108960"/>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19236" y="2240280"/>
            <a:ext cx="2875178" cy="1280160"/>
          </a:xfrm>
          <a:prstGeom prst="rect">
            <a:avLst/>
          </a:prstGeom>
          <a:noFill/>
        </p:spPr>
        <p:txBody>
          <a:bodyPr wrap="square" lIns="0" tIns="0" rIns="0" bIns="0" anchor="ctr"/>
          <a:lstStyle/>
          <a:p>
            <a:pPr algn="l">
              <a:lnSpc>
                <a:spcPct val="105000"/>
              </a:lnSpc>
            </a:pPr>
            <a:r>
              <a:rPr sz="7200" b="1">
                <a:solidFill>
                  <a:srgbClr val="2EE6A6"/>
                </a:solidFill>
                <a:latin typeface="Candara"/>
              </a:rPr>
              <a:t>до 10%</a:t>
            </a:r>
          </a:p>
        </p:txBody>
      </p:sp>
      <p:sp>
        <p:nvSpPr>
          <p:cNvPr id="21" name="Rectangle 20"/>
          <p:cNvSpPr/>
          <p:nvPr/>
        </p:nvSpPr>
        <p:spPr>
          <a:xfrm>
            <a:off x="8219236" y="3657600"/>
            <a:ext cx="457200" cy="4572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219236" y="3840480"/>
            <a:ext cx="2875178" cy="960120"/>
          </a:xfrm>
          <a:prstGeom prst="rect">
            <a:avLst/>
          </a:prstGeom>
          <a:noFill/>
        </p:spPr>
        <p:txBody>
          <a:bodyPr wrap="square" lIns="0" tIns="0" rIns="0" bIns="0" anchor="t"/>
          <a:lstStyle/>
          <a:p>
            <a:pPr algn="l">
              <a:lnSpc>
                <a:spcPct val="105000"/>
              </a:lnSpc>
            </a:pPr>
            <a:r>
              <a:rPr sz="1800" b="0">
                <a:solidFill>
                  <a:srgbClr val="F2F7F5"/>
                </a:solidFill>
                <a:latin typeface="Constantia"/>
              </a:rPr>
              <a:t>Риск массивного кровотечения в родах</a:t>
            </a:r>
          </a:p>
        </p:txBody>
      </p:sp>
      <p:sp>
        <p:nvSpPr>
          <p:cNvPr id="23" name="TextBox 22"/>
          <p:cNvSpPr txBox="1"/>
          <p:nvPr/>
        </p:nvSpPr>
        <p:spPr>
          <a:xfrm>
            <a:off x="8219236" y="4892040"/>
            <a:ext cx="2875178" cy="320040"/>
          </a:xfrm>
          <a:prstGeom prst="rect">
            <a:avLst/>
          </a:prstGeom>
          <a:noFill/>
        </p:spPr>
        <p:txBody>
          <a:bodyPr wrap="square" lIns="0" tIns="0" rIns="0" bIns="0" anchor="t"/>
          <a:lstStyle/>
          <a:p>
            <a:pPr algn="l">
              <a:lnSpc>
                <a:spcPct val="105000"/>
              </a:lnSpc>
            </a:pPr>
            <a:r>
              <a:rPr sz="1100" b="0">
                <a:solidFill>
                  <a:srgbClr val="9DB8AF"/>
                </a:solidFill>
                <a:latin typeface="Constantia"/>
              </a:rPr>
              <a:t>Источник: Клинические рекомендации МЗ РФ, 2023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3500000" scaled="0"/>
        </a:gradFill>
        <a:effectLst/>
      </p:bgPr>
    </p:bg>
    <p:spTree>
      <p:nvGrpSpPr>
        <p:cNvPr id="1" name=""/>
        <p:cNvGrpSpPr/>
        <p:nvPr/>
      </p:nvGrpSpPr>
      <p:grpSpPr>
        <a:xfrm>
          <a:off x="0" y="0"/>
          <a:ext cx="0" cy="0"/>
          <a:chOff x="0" y="0"/>
          <a:chExt cx="0" cy="0"/>
        </a:xfrm>
      </p:grpSpPr>
      <p:sp>
        <p:nvSpPr>
          <p:cNvPr id="2" name="Rectangle 1"/>
          <p:cNvSpPr/>
          <p:nvPr/>
        </p:nvSpPr>
        <p:spPr>
          <a:xfrm>
            <a:off x="0" y="0"/>
            <a:ext cx="4206240" cy="68580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097280"/>
            <a:ext cx="3474720" cy="2743200"/>
          </a:xfrm>
          <a:prstGeom prst="rect">
            <a:avLst/>
          </a:prstGeom>
          <a:noFill/>
        </p:spPr>
        <p:txBody>
          <a:bodyPr wrap="square" lIns="0" tIns="0" rIns="0" bIns="0" anchor="ctr"/>
          <a:lstStyle/>
          <a:p>
            <a:pPr algn="l">
              <a:lnSpc>
                <a:spcPct val="105000"/>
              </a:lnSpc>
            </a:pPr>
            <a:r>
              <a:rPr sz="12000" b="1">
                <a:solidFill>
                  <a:srgbClr val="0B0B0B"/>
                </a:solidFill>
                <a:latin typeface="Candara"/>
              </a:rPr>
              <a:t>02</a:t>
            </a:r>
          </a:p>
        </p:txBody>
      </p:sp>
      <p:sp>
        <p:nvSpPr>
          <p:cNvPr id="4" name="TextBox 3"/>
          <p:cNvSpPr txBox="1"/>
          <p:nvPr/>
        </p:nvSpPr>
        <p:spPr>
          <a:xfrm>
            <a:off x="4937760" y="1828800"/>
            <a:ext cx="6613855" cy="2194560"/>
          </a:xfrm>
          <a:prstGeom prst="rect">
            <a:avLst/>
          </a:prstGeom>
          <a:noFill/>
        </p:spPr>
        <p:txBody>
          <a:bodyPr wrap="square" lIns="0" tIns="0" rIns="0" bIns="0" anchor="b"/>
          <a:lstStyle/>
          <a:p>
            <a:pPr algn="l">
              <a:lnSpc>
                <a:spcPct val="105000"/>
              </a:lnSpc>
            </a:pPr>
            <a:r>
              <a:rPr sz="4800" b="1">
                <a:solidFill>
                  <a:srgbClr val="F2F7F5"/>
                </a:solidFill>
                <a:latin typeface="Candara"/>
              </a:rPr>
              <a:t>Спектр врастания плаценты</a:t>
            </a:r>
          </a:p>
        </p:txBody>
      </p:sp>
      <p:sp>
        <p:nvSpPr>
          <p:cNvPr id="5" name="TextBox 4"/>
          <p:cNvSpPr txBox="1"/>
          <p:nvPr/>
        </p:nvSpPr>
        <p:spPr>
          <a:xfrm>
            <a:off x="4937760" y="4297680"/>
            <a:ext cx="6613855" cy="1097280"/>
          </a:xfrm>
          <a:prstGeom prst="rect">
            <a:avLst/>
          </a:prstGeom>
          <a:noFill/>
        </p:spPr>
        <p:txBody>
          <a:bodyPr wrap="square" lIns="0" tIns="0" rIns="0" bIns="0" anchor="t"/>
          <a:lstStyle/>
          <a:p>
            <a:pPr algn="l">
              <a:lnSpc>
                <a:spcPct val="105000"/>
              </a:lnSpc>
            </a:pPr>
            <a:r>
              <a:rPr sz="2200" b="0">
                <a:solidFill>
                  <a:srgbClr val="9DB8AF"/>
                </a:solidFill>
                <a:latin typeface="Constantia"/>
              </a:rPr>
              <a:t>Placenta Accreta Spectrum (PAS)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35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Классификация врастания плаценты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10</a:t>
            </a:r>
          </a:p>
        </p:txBody>
      </p:sp>
      <p:sp>
        <p:nvSpPr>
          <p:cNvPr id="10" name="Rectangle 9"/>
          <p:cNvSpPr/>
          <p:nvPr/>
        </p:nvSpPr>
        <p:spPr>
          <a:xfrm>
            <a:off x="640080" y="1920240"/>
            <a:ext cx="5227167" cy="4114800"/>
          </a:xfrm>
          <a:prstGeom prst="rect">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05840" y="2057400"/>
            <a:ext cx="4495647" cy="731520"/>
          </a:xfrm>
          <a:prstGeom prst="rect">
            <a:avLst/>
          </a:prstGeom>
          <a:noFill/>
        </p:spPr>
        <p:txBody>
          <a:bodyPr wrap="square" lIns="0" tIns="0" rIns="0" bIns="0" anchor="ctr"/>
          <a:lstStyle/>
          <a:p>
            <a:pPr algn="l">
              <a:lnSpc>
                <a:spcPct val="105000"/>
              </a:lnSpc>
            </a:pPr>
            <a:r>
              <a:rPr sz="2600" b="1">
                <a:solidFill>
                  <a:srgbClr val="0B0B0B"/>
                </a:solidFill>
                <a:latin typeface="Candara"/>
              </a:rPr>
              <a:t>Поверхностное врастание</a:t>
            </a:r>
          </a:p>
        </p:txBody>
      </p:sp>
      <p:sp>
        <p:nvSpPr>
          <p:cNvPr id="12" name="Rectangle 11"/>
          <p:cNvSpPr/>
          <p:nvPr/>
        </p:nvSpPr>
        <p:spPr>
          <a:xfrm>
            <a:off x="1005840" y="2852928"/>
            <a:ext cx="7315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1005840" y="32186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463040" y="31089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Placenta accreta (приращение)</a:t>
            </a:r>
          </a:p>
        </p:txBody>
      </p:sp>
      <p:sp>
        <p:nvSpPr>
          <p:cNvPr id="15" name="Rectangle 14"/>
          <p:cNvSpPr/>
          <p:nvPr/>
        </p:nvSpPr>
        <p:spPr>
          <a:xfrm>
            <a:off x="1005840" y="39044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463040" y="37947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Ворсины прикрепляются к миометрию</a:t>
            </a:r>
          </a:p>
        </p:txBody>
      </p:sp>
      <p:sp>
        <p:nvSpPr>
          <p:cNvPr id="17" name="Rectangle 16"/>
          <p:cNvSpPr/>
          <p:nvPr/>
        </p:nvSpPr>
        <p:spPr>
          <a:xfrm>
            <a:off x="1005840" y="45902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463040" y="44805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Отсутствует децидуальная оболочка</a:t>
            </a:r>
          </a:p>
        </p:txBody>
      </p:sp>
      <p:sp>
        <p:nvSpPr>
          <p:cNvPr id="19" name="Rectangle 18"/>
          <p:cNvSpPr/>
          <p:nvPr/>
        </p:nvSpPr>
        <p:spPr>
          <a:xfrm>
            <a:off x="1005840" y="52760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463040" y="51663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Ручное отделение затруднено</a:t>
            </a:r>
          </a:p>
        </p:txBody>
      </p:sp>
      <p:sp>
        <p:nvSpPr>
          <p:cNvPr id="21" name="Rectangle 20"/>
          <p:cNvSpPr/>
          <p:nvPr/>
        </p:nvSpPr>
        <p:spPr>
          <a:xfrm>
            <a:off x="6324447" y="1920240"/>
            <a:ext cx="5227167" cy="4114800"/>
          </a:xfrm>
          <a:prstGeom prst="rect">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690207" y="2057400"/>
            <a:ext cx="4495647" cy="731520"/>
          </a:xfrm>
          <a:prstGeom prst="rect">
            <a:avLst/>
          </a:prstGeom>
          <a:noFill/>
        </p:spPr>
        <p:txBody>
          <a:bodyPr wrap="square" lIns="0" tIns="0" rIns="0" bIns="0" anchor="ctr"/>
          <a:lstStyle/>
          <a:p>
            <a:pPr algn="l">
              <a:lnSpc>
                <a:spcPct val="105000"/>
              </a:lnSpc>
            </a:pPr>
            <a:r>
              <a:rPr sz="2600" b="1">
                <a:solidFill>
                  <a:srgbClr val="0B0B0B"/>
                </a:solidFill>
                <a:latin typeface="Candara"/>
              </a:rPr>
              <a:t>Глубокое врастание</a:t>
            </a:r>
          </a:p>
        </p:txBody>
      </p:sp>
      <p:sp>
        <p:nvSpPr>
          <p:cNvPr id="23" name="Rectangle 22"/>
          <p:cNvSpPr/>
          <p:nvPr/>
        </p:nvSpPr>
        <p:spPr>
          <a:xfrm>
            <a:off x="6690207" y="2852928"/>
            <a:ext cx="7315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690207" y="32186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47407" y="31089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Increta и Percreta (врастание)</a:t>
            </a:r>
          </a:p>
        </p:txBody>
      </p:sp>
      <p:sp>
        <p:nvSpPr>
          <p:cNvPr id="26" name="Rectangle 25"/>
          <p:cNvSpPr/>
          <p:nvPr/>
        </p:nvSpPr>
        <p:spPr>
          <a:xfrm>
            <a:off x="6690207" y="39044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147407" y="37947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Ворсины проникают в толщу миометрия</a:t>
            </a:r>
          </a:p>
        </p:txBody>
      </p:sp>
      <p:sp>
        <p:nvSpPr>
          <p:cNvPr id="28" name="Rectangle 27"/>
          <p:cNvSpPr/>
          <p:nvPr/>
        </p:nvSpPr>
        <p:spPr>
          <a:xfrm>
            <a:off x="6690207" y="45902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147407" y="44805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Percreta прорастает до серозной оболочки</a:t>
            </a:r>
          </a:p>
        </p:txBody>
      </p:sp>
      <p:sp>
        <p:nvSpPr>
          <p:cNvPr id="30" name="Rectangle 29"/>
          <p:cNvSpPr/>
          <p:nvPr/>
        </p:nvSpPr>
        <p:spPr>
          <a:xfrm>
            <a:off x="6690207" y="5276088"/>
            <a:ext cx="146304" cy="146304"/>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147407" y="5166360"/>
            <a:ext cx="4038447" cy="617220"/>
          </a:xfrm>
          <a:prstGeom prst="rect">
            <a:avLst/>
          </a:prstGeom>
          <a:noFill/>
        </p:spPr>
        <p:txBody>
          <a:bodyPr wrap="square" lIns="0" tIns="0" rIns="0" bIns="0" anchor="t"/>
          <a:lstStyle/>
          <a:p>
            <a:pPr algn="l">
              <a:lnSpc>
                <a:spcPct val="105000"/>
              </a:lnSpc>
            </a:pPr>
            <a:r>
              <a:rPr sz="1800" b="0">
                <a:solidFill>
                  <a:srgbClr val="0B0B0B"/>
                </a:solidFill>
                <a:latin typeface="Constantia"/>
              </a:rPr>
              <a:t>Риск повреждения соседних органов</a:t>
            </a:r>
          </a:p>
        </p:txBody>
      </p:sp>
      <p:sp>
        <p:nvSpPr>
          <p:cNvPr id="32" name="Oval 31"/>
          <p:cNvSpPr/>
          <p:nvPr/>
        </p:nvSpPr>
        <p:spPr>
          <a:xfrm>
            <a:off x="5803239" y="3749039"/>
            <a:ext cx="585216" cy="585216"/>
          </a:xfrm>
          <a:prstGeom prst="ellipse">
            <a:avLst/>
          </a:prstGeom>
          <a:solidFill>
            <a:srgbClr val="0B1F1A"/>
          </a:solidFill>
          <a:ln w="19050">
            <a:solidFill>
              <a:srgbClr val="9DB8A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6004407" y="3950208"/>
            <a:ext cx="182880" cy="182880"/>
          </a:xfrm>
          <a:prstGeom prst="ellipse">
            <a:avLst/>
          </a:prstGeom>
          <a:solidFill>
            <a:srgbClr val="9DB8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Алгоритм диагностики PAS</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11</a:t>
            </a:r>
          </a:p>
        </p:txBody>
      </p:sp>
      <p:sp>
        <p:nvSpPr>
          <p:cNvPr id="10" name="Rectangle 9"/>
          <p:cNvSpPr/>
          <p:nvPr/>
        </p:nvSpPr>
        <p:spPr>
          <a:xfrm>
            <a:off x="640080" y="3904487"/>
            <a:ext cx="10911535" cy="54864"/>
          </a:xfrm>
          <a:prstGeom prst="rect">
            <a:avLst/>
          </a:prstGeom>
          <a:solidFill>
            <a:srgbClr val="2EE6A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2449525" y="3520440"/>
            <a:ext cx="18288" cy="228599"/>
          </a:xfrm>
          <a:prstGeom prst="rect">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2266645" y="3739896"/>
            <a:ext cx="384048" cy="384048"/>
          </a:xfrm>
          <a:prstGeom prst="ellipse">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2385517" y="3858768"/>
            <a:ext cx="146304" cy="146304"/>
          </a:xfrm>
          <a:prstGeom prst="ellipse">
            <a:avLst/>
          </a:prstGeom>
          <a:solidFill>
            <a:srgbClr val="0B1F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767029" y="1828800"/>
            <a:ext cx="3383280" cy="169164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67029" y="1828800"/>
            <a:ext cx="82296" cy="169164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49909" y="1920240"/>
            <a:ext cx="3017520" cy="365760"/>
          </a:xfrm>
          <a:prstGeom prst="rect">
            <a:avLst/>
          </a:prstGeom>
          <a:noFill/>
        </p:spPr>
        <p:txBody>
          <a:bodyPr wrap="square" lIns="0" tIns="0" rIns="0" bIns="0" anchor="ctr"/>
          <a:lstStyle/>
          <a:p>
            <a:pPr algn="l">
              <a:lnSpc>
                <a:spcPct val="105000"/>
              </a:lnSpc>
            </a:pPr>
            <a:r>
              <a:rPr sz="2300" b="1">
                <a:solidFill>
                  <a:srgbClr val="5BC0FF"/>
                </a:solidFill>
                <a:latin typeface="Candara"/>
              </a:rPr>
              <a:t>1 триместр</a:t>
            </a:r>
          </a:p>
        </p:txBody>
      </p:sp>
      <p:sp>
        <p:nvSpPr>
          <p:cNvPr id="17" name="TextBox 16"/>
          <p:cNvSpPr txBox="1"/>
          <p:nvPr/>
        </p:nvSpPr>
        <p:spPr>
          <a:xfrm>
            <a:off x="949909" y="2304288"/>
            <a:ext cx="3017520" cy="502920"/>
          </a:xfrm>
          <a:prstGeom prst="rect">
            <a:avLst/>
          </a:prstGeom>
          <a:noFill/>
        </p:spPr>
        <p:txBody>
          <a:bodyPr wrap="square" lIns="0" tIns="0" rIns="0" bIns="0" anchor="t"/>
          <a:lstStyle/>
          <a:p>
            <a:pPr algn="l">
              <a:lnSpc>
                <a:spcPct val="105000"/>
              </a:lnSpc>
            </a:pPr>
            <a:r>
              <a:rPr sz="2000" b="1">
                <a:solidFill>
                  <a:srgbClr val="F2F7F5"/>
                </a:solidFill>
                <a:latin typeface="Candara"/>
              </a:rPr>
              <a:t>11–14 недель</a:t>
            </a:r>
          </a:p>
        </p:txBody>
      </p:sp>
      <p:sp>
        <p:nvSpPr>
          <p:cNvPr id="18" name="TextBox 17"/>
          <p:cNvSpPr txBox="1"/>
          <p:nvPr/>
        </p:nvSpPr>
        <p:spPr>
          <a:xfrm>
            <a:off x="949909" y="2816352"/>
            <a:ext cx="3017520" cy="658368"/>
          </a:xfrm>
          <a:prstGeom prst="rect">
            <a:avLst/>
          </a:prstGeom>
          <a:noFill/>
        </p:spPr>
        <p:txBody>
          <a:bodyPr wrap="square" lIns="0" tIns="0" rIns="0" bIns="0" anchor="t"/>
          <a:lstStyle/>
          <a:p>
            <a:pPr algn="l">
              <a:lnSpc>
                <a:spcPct val="105000"/>
              </a:lnSpc>
            </a:pPr>
            <a:r>
              <a:rPr sz="1400" b="0">
                <a:solidFill>
                  <a:srgbClr val="9DB8AF"/>
                </a:solidFill>
                <a:latin typeface="Constantia"/>
              </a:rPr>
              <a:t>Оценка локализации, ниши рубца, низкой имплантации плодного яйца.</a:t>
            </a:r>
          </a:p>
        </p:txBody>
      </p:sp>
      <p:sp>
        <p:nvSpPr>
          <p:cNvPr id="19" name="Rectangle 18"/>
          <p:cNvSpPr/>
          <p:nvPr/>
        </p:nvSpPr>
        <p:spPr>
          <a:xfrm>
            <a:off x="6086703" y="4114800"/>
            <a:ext cx="18288" cy="274320"/>
          </a:xfrm>
          <a:prstGeom prst="rect">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5903823" y="3739896"/>
            <a:ext cx="384048" cy="384048"/>
          </a:xfrm>
          <a:prstGeom prst="ellipse">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6022695" y="3858768"/>
            <a:ext cx="146304" cy="146304"/>
          </a:xfrm>
          <a:prstGeom prst="ellipse">
            <a:avLst/>
          </a:prstGeom>
          <a:solidFill>
            <a:srgbClr val="0B1F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4404207" y="4389120"/>
            <a:ext cx="3383280" cy="169164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4404207" y="4389120"/>
            <a:ext cx="82296" cy="169164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87087" y="4480559"/>
            <a:ext cx="3017520" cy="365760"/>
          </a:xfrm>
          <a:prstGeom prst="rect">
            <a:avLst/>
          </a:prstGeom>
          <a:noFill/>
        </p:spPr>
        <p:txBody>
          <a:bodyPr wrap="square" lIns="0" tIns="0" rIns="0" bIns="0" anchor="ctr"/>
          <a:lstStyle/>
          <a:p>
            <a:pPr algn="l">
              <a:lnSpc>
                <a:spcPct val="105000"/>
              </a:lnSpc>
            </a:pPr>
            <a:r>
              <a:rPr sz="2300" b="1">
                <a:solidFill>
                  <a:srgbClr val="FF7A90"/>
                </a:solidFill>
                <a:latin typeface="Candara"/>
              </a:rPr>
              <a:t>2 триместр</a:t>
            </a:r>
          </a:p>
        </p:txBody>
      </p:sp>
      <p:sp>
        <p:nvSpPr>
          <p:cNvPr id="25" name="TextBox 24"/>
          <p:cNvSpPr txBox="1"/>
          <p:nvPr/>
        </p:nvSpPr>
        <p:spPr>
          <a:xfrm>
            <a:off x="4587087" y="4864608"/>
            <a:ext cx="3017520" cy="502920"/>
          </a:xfrm>
          <a:prstGeom prst="rect">
            <a:avLst/>
          </a:prstGeom>
          <a:noFill/>
        </p:spPr>
        <p:txBody>
          <a:bodyPr wrap="square" lIns="0" tIns="0" rIns="0" bIns="0" anchor="t"/>
          <a:lstStyle/>
          <a:p>
            <a:pPr algn="l">
              <a:lnSpc>
                <a:spcPct val="105000"/>
              </a:lnSpc>
            </a:pPr>
            <a:r>
              <a:rPr sz="2000" b="1">
                <a:solidFill>
                  <a:srgbClr val="F2F7F5"/>
                </a:solidFill>
                <a:latin typeface="Candara"/>
              </a:rPr>
              <a:t>18–21 неделя</a:t>
            </a:r>
          </a:p>
        </p:txBody>
      </p:sp>
      <p:sp>
        <p:nvSpPr>
          <p:cNvPr id="26" name="TextBox 25"/>
          <p:cNvSpPr txBox="1"/>
          <p:nvPr/>
        </p:nvSpPr>
        <p:spPr>
          <a:xfrm>
            <a:off x="4587087" y="5376672"/>
            <a:ext cx="3017520" cy="658368"/>
          </a:xfrm>
          <a:prstGeom prst="rect">
            <a:avLst/>
          </a:prstGeom>
          <a:noFill/>
        </p:spPr>
        <p:txBody>
          <a:bodyPr wrap="square" lIns="0" tIns="0" rIns="0" bIns="0" anchor="t"/>
          <a:lstStyle/>
          <a:p>
            <a:pPr algn="l">
              <a:lnSpc>
                <a:spcPct val="105000"/>
              </a:lnSpc>
            </a:pPr>
            <a:r>
              <a:rPr sz="1400" b="0">
                <a:solidFill>
                  <a:srgbClr val="9DB8AF"/>
                </a:solidFill>
                <a:latin typeface="Constantia"/>
              </a:rPr>
              <a:t>Детальная эхография, оценка лакун и васкуляризации плацентарного ложа.</a:t>
            </a:r>
          </a:p>
        </p:txBody>
      </p:sp>
      <p:sp>
        <p:nvSpPr>
          <p:cNvPr id="27" name="Rectangle 26"/>
          <p:cNvSpPr/>
          <p:nvPr/>
        </p:nvSpPr>
        <p:spPr>
          <a:xfrm>
            <a:off x="9723881" y="3520440"/>
            <a:ext cx="18288" cy="228599"/>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9541001" y="3739896"/>
            <a:ext cx="384048" cy="384048"/>
          </a:xfrm>
          <a:prstGeom prst="ellipse">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9659873" y="3858768"/>
            <a:ext cx="146304" cy="146304"/>
          </a:xfrm>
          <a:prstGeom prst="ellipse">
            <a:avLst/>
          </a:prstGeom>
          <a:solidFill>
            <a:srgbClr val="0B1F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8041385" y="1828800"/>
            <a:ext cx="3383280" cy="169164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8041385" y="1828800"/>
            <a:ext cx="82296" cy="169164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224265" y="1920240"/>
            <a:ext cx="3017520" cy="365760"/>
          </a:xfrm>
          <a:prstGeom prst="rect">
            <a:avLst/>
          </a:prstGeom>
          <a:noFill/>
        </p:spPr>
        <p:txBody>
          <a:bodyPr wrap="square" lIns="0" tIns="0" rIns="0" bIns="0" anchor="ctr"/>
          <a:lstStyle/>
          <a:p>
            <a:pPr algn="l">
              <a:lnSpc>
                <a:spcPct val="105000"/>
              </a:lnSpc>
            </a:pPr>
            <a:r>
              <a:rPr sz="2300" b="1">
                <a:solidFill>
                  <a:srgbClr val="2EE6A6"/>
                </a:solidFill>
                <a:latin typeface="Candara"/>
              </a:rPr>
              <a:t>3 триместр</a:t>
            </a:r>
          </a:p>
        </p:txBody>
      </p:sp>
      <p:sp>
        <p:nvSpPr>
          <p:cNvPr id="33" name="TextBox 32"/>
          <p:cNvSpPr txBox="1"/>
          <p:nvPr/>
        </p:nvSpPr>
        <p:spPr>
          <a:xfrm>
            <a:off x="8224265" y="2304288"/>
            <a:ext cx="3017520" cy="502920"/>
          </a:xfrm>
          <a:prstGeom prst="rect">
            <a:avLst/>
          </a:prstGeom>
          <a:noFill/>
        </p:spPr>
        <p:txBody>
          <a:bodyPr wrap="square" lIns="0" tIns="0" rIns="0" bIns="0" anchor="t"/>
          <a:lstStyle/>
          <a:p>
            <a:pPr algn="l">
              <a:lnSpc>
                <a:spcPct val="105000"/>
              </a:lnSpc>
            </a:pPr>
            <a:r>
              <a:rPr sz="2000" b="1">
                <a:solidFill>
                  <a:srgbClr val="F2F7F5"/>
                </a:solidFill>
                <a:latin typeface="Candara"/>
              </a:rPr>
              <a:t>28–34 недели</a:t>
            </a:r>
          </a:p>
        </p:txBody>
      </p:sp>
      <p:sp>
        <p:nvSpPr>
          <p:cNvPr id="34" name="TextBox 33"/>
          <p:cNvSpPr txBox="1"/>
          <p:nvPr/>
        </p:nvSpPr>
        <p:spPr>
          <a:xfrm>
            <a:off x="8224265" y="2816352"/>
            <a:ext cx="3017520" cy="658368"/>
          </a:xfrm>
          <a:prstGeom prst="rect">
            <a:avLst/>
          </a:prstGeom>
          <a:noFill/>
        </p:spPr>
        <p:txBody>
          <a:bodyPr wrap="square" lIns="0" tIns="0" rIns="0" bIns="0" anchor="t"/>
          <a:lstStyle/>
          <a:p>
            <a:pPr algn="l">
              <a:lnSpc>
                <a:spcPct val="105000"/>
              </a:lnSpc>
            </a:pPr>
            <a:r>
              <a:rPr sz="1400" b="0">
                <a:solidFill>
                  <a:srgbClr val="9DB8AF"/>
                </a:solidFill>
                <a:latin typeface="Constantia"/>
              </a:rPr>
              <a:t>Уточнение диагноза, при необходимости МРТ для оценки инвазии в органы.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Ультразвуковые маркеры врастания</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12</a:t>
            </a:r>
          </a:p>
        </p:txBody>
      </p:sp>
      <p:graphicFrame>
        <p:nvGraphicFramePr>
          <p:cNvPr id="10" name="Table 9"/>
          <p:cNvGraphicFramePr>
            <a:graphicFrameLocks noGrp="1"/>
          </p:cNvGraphicFramePr>
          <p:nvPr/>
        </p:nvGraphicFramePr>
        <p:xfrm>
          <a:off x="640080" y="1920240"/>
          <a:ext cx="10911535" cy="297180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400" b="1">
                          <a:solidFill>
                            <a:srgbClr val="0B0B0B"/>
                          </a:solidFill>
                          <a:latin typeface="Candara"/>
                        </a:rPr>
                        <a:t>Симптом</a:t>
                      </a:r>
                    </a:p>
                  </a:txBody>
                  <a:tcPr marL="137160" marR="137160" anchor="ctr">
                    <a:solidFill>
                      <a:srgbClr val="2EE6A6"/>
                    </a:solidFill>
                  </a:tcPr>
                </a:tc>
                <a:tc>
                  <a:txBody>
                    <a:bodyPr/>
                    <a:lstStyle/>
                    <a:p>
                      <a:r>
                        <a:rPr sz="1400" b="1">
                          <a:solidFill>
                            <a:srgbClr val="0B0B0B"/>
                          </a:solidFill>
                          <a:latin typeface="Candara"/>
                        </a:rPr>
                        <a:t>Описание</a:t>
                      </a:r>
                    </a:p>
                  </a:txBody>
                  <a:tcPr marL="137160" marR="137160" anchor="ctr">
                    <a:solidFill>
                      <a:srgbClr val="2EE6A6"/>
                    </a:solidFill>
                  </a:tcPr>
                </a:tc>
                <a:tc>
                  <a:txBody>
                    <a:bodyPr/>
                    <a:lstStyle/>
                    <a:p>
                      <a:r>
                        <a:rPr sz="1400" b="1">
                          <a:solidFill>
                            <a:srgbClr val="0B0B0B"/>
                          </a:solidFill>
                          <a:latin typeface="Candara"/>
                        </a:rPr>
                        <a:t>Значимость</a:t>
                      </a:r>
                    </a:p>
                  </a:txBody>
                  <a:tcPr marL="137160" marR="137160" anchor="ctr">
                    <a:solidFill>
                      <a:srgbClr val="2EE6A6"/>
                    </a:solidFill>
                  </a:tcPr>
                </a:tc>
                <a:extLst>
                  <a:ext uri="{0D108BD9-81ED-4DB2-BD59-A6C34878D82A}">
                    <a16:rowId xmlns:a16="http://schemas.microsoft.com/office/drawing/2014/main" val="10000"/>
                  </a:ext>
                </a:extLst>
              </a:tr>
              <a:tr h="594360">
                <a:tc>
                  <a:txBody>
                    <a:bodyPr/>
                    <a:lstStyle/>
                    <a:p>
                      <a:r>
                        <a:rPr sz="1400" b="0">
                          <a:solidFill>
                            <a:srgbClr val="F2F7F5"/>
                          </a:solidFill>
                          <a:latin typeface="Constantia"/>
                        </a:rPr>
                        <a:t>Множественные лакуны</a:t>
                      </a:r>
                    </a:p>
                  </a:txBody>
                  <a:tcPr marL="137160" marR="137160" anchor="ctr">
                    <a:solidFill>
                      <a:srgbClr val="12332B"/>
                    </a:solidFill>
                  </a:tcPr>
                </a:tc>
                <a:tc>
                  <a:txBody>
                    <a:bodyPr/>
                    <a:lstStyle/>
                    <a:p>
                      <a:r>
                        <a:rPr sz="1400" b="0">
                          <a:solidFill>
                            <a:srgbClr val="F2F7F5"/>
                          </a:solidFill>
                          <a:latin typeface="Constantia"/>
                        </a:rPr>
                        <a:t>Нерегулярные сосуды в плаценте</a:t>
                      </a:r>
                    </a:p>
                  </a:txBody>
                  <a:tcPr marL="137160" marR="137160" anchor="ctr">
                    <a:solidFill>
                      <a:srgbClr val="12332B"/>
                    </a:solidFill>
                  </a:tcPr>
                </a:tc>
                <a:tc>
                  <a:txBody>
                    <a:bodyPr/>
                    <a:lstStyle/>
                    <a:p>
                      <a:r>
                        <a:rPr sz="1400" b="0">
                          <a:solidFill>
                            <a:srgbClr val="F2F7F5"/>
                          </a:solidFill>
                          <a:latin typeface="Constantia"/>
                        </a:rPr>
                        <a:t>Высокая</a:t>
                      </a:r>
                    </a:p>
                  </a:txBody>
                  <a:tcPr marL="137160" marR="137160" anchor="ctr">
                    <a:solidFill>
                      <a:srgbClr val="12332B"/>
                    </a:solidFill>
                  </a:tcPr>
                </a:tc>
                <a:extLst>
                  <a:ext uri="{0D108BD9-81ED-4DB2-BD59-A6C34878D82A}">
                    <a16:rowId xmlns:a16="http://schemas.microsoft.com/office/drawing/2014/main" val="10001"/>
                  </a:ext>
                </a:extLst>
              </a:tr>
              <a:tr h="594360">
                <a:tc>
                  <a:txBody>
                    <a:bodyPr/>
                    <a:lstStyle/>
                    <a:p>
                      <a:r>
                        <a:rPr sz="1400" b="0">
                          <a:solidFill>
                            <a:srgbClr val="F2F7F5"/>
                          </a:solidFill>
                          <a:latin typeface="Constantia"/>
                        </a:rPr>
                        <a:t>Истончение миометрия</a:t>
                      </a:r>
                    </a:p>
                  </a:txBody>
                  <a:tcPr marL="137160" marR="137160" anchor="ctr">
                    <a:solidFill>
                      <a:srgbClr val="0E2922"/>
                    </a:solidFill>
                  </a:tcPr>
                </a:tc>
                <a:tc>
                  <a:txBody>
                    <a:bodyPr/>
                    <a:lstStyle/>
                    <a:p>
                      <a:r>
                        <a:rPr sz="1400" b="0">
                          <a:solidFill>
                            <a:srgbClr val="F2F7F5"/>
                          </a:solidFill>
                          <a:latin typeface="Constantia"/>
                        </a:rPr>
                        <a:t>Толщина слоя менее 1 мм</a:t>
                      </a:r>
                    </a:p>
                  </a:txBody>
                  <a:tcPr marL="137160" marR="137160" anchor="ctr">
                    <a:solidFill>
                      <a:srgbClr val="0E2922"/>
                    </a:solidFill>
                  </a:tcPr>
                </a:tc>
                <a:tc>
                  <a:txBody>
                    <a:bodyPr/>
                    <a:lstStyle/>
                    <a:p>
                      <a:r>
                        <a:rPr sz="1400" b="0">
                          <a:solidFill>
                            <a:srgbClr val="F2F7F5"/>
                          </a:solidFill>
                          <a:latin typeface="Constantia"/>
                        </a:rPr>
                        <a:t>Критическая</a:t>
                      </a:r>
                    </a:p>
                  </a:txBody>
                  <a:tcPr marL="137160" marR="137160" anchor="ctr">
                    <a:solidFill>
                      <a:srgbClr val="0E2922"/>
                    </a:solidFill>
                  </a:tcPr>
                </a:tc>
                <a:extLst>
                  <a:ext uri="{0D108BD9-81ED-4DB2-BD59-A6C34878D82A}">
                    <a16:rowId xmlns:a16="http://schemas.microsoft.com/office/drawing/2014/main" val="10002"/>
                  </a:ext>
                </a:extLst>
              </a:tr>
              <a:tr h="594360">
                <a:tc>
                  <a:txBody>
                    <a:bodyPr/>
                    <a:lstStyle/>
                    <a:p>
                      <a:r>
                        <a:rPr sz="1400" b="0">
                          <a:solidFill>
                            <a:srgbClr val="F2F7F5"/>
                          </a:solidFill>
                          <a:latin typeface="Constantia"/>
                        </a:rPr>
                        <a:t>Гиперваскуляризация</a:t>
                      </a:r>
                    </a:p>
                  </a:txBody>
                  <a:tcPr marL="137160" marR="137160" anchor="ctr">
                    <a:solidFill>
                      <a:srgbClr val="12332B"/>
                    </a:solidFill>
                  </a:tcPr>
                </a:tc>
                <a:tc>
                  <a:txBody>
                    <a:bodyPr/>
                    <a:lstStyle/>
                    <a:p>
                      <a:r>
                        <a:rPr sz="1400" b="0">
                          <a:solidFill>
                            <a:srgbClr val="F2F7F5"/>
                          </a:solidFill>
                          <a:latin typeface="Constantia"/>
                        </a:rPr>
                        <a:t>Усиление кровотока на границе</a:t>
                      </a:r>
                    </a:p>
                  </a:txBody>
                  <a:tcPr marL="137160" marR="137160" anchor="ctr">
                    <a:solidFill>
                      <a:srgbClr val="12332B"/>
                    </a:solidFill>
                  </a:tcPr>
                </a:tc>
                <a:tc>
                  <a:txBody>
                    <a:bodyPr/>
                    <a:lstStyle/>
                    <a:p>
                      <a:r>
                        <a:rPr sz="1400" b="0">
                          <a:solidFill>
                            <a:srgbClr val="F2F7F5"/>
                          </a:solidFill>
                          <a:latin typeface="Constantia"/>
                        </a:rPr>
                        <a:t>Высокая</a:t>
                      </a:r>
                    </a:p>
                  </a:txBody>
                  <a:tcPr marL="137160" marR="137160" anchor="ctr">
                    <a:solidFill>
                      <a:srgbClr val="12332B"/>
                    </a:solidFill>
                  </a:tcPr>
                </a:tc>
                <a:extLst>
                  <a:ext uri="{0D108BD9-81ED-4DB2-BD59-A6C34878D82A}">
                    <a16:rowId xmlns:a16="http://schemas.microsoft.com/office/drawing/2014/main" val="10003"/>
                  </a:ext>
                </a:extLst>
              </a:tr>
              <a:tr h="594360">
                <a:tc>
                  <a:txBody>
                    <a:bodyPr/>
                    <a:lstStyle/>
                    <a:p>
                      <a:r>
                        <a:rPr sz="1400" b="0">
                          <a:solidFill>
                            <a:srgbClr val="F2F7F5"/>
                          </a:solidFill>
                          <a:latin typeface="Constantia"/>
                        </a:rPr>
                        <a:t>Потеря прозрачности</a:t>
                      </a:r>
                    </a:p>
                  </a:txBody>
                  <a:tcPr marL="137160" marR="137160" anchor="ctr">
                    <a:solidFill>
                      <a:srgbClr val="0E2922"/>
                    </a:solidFill>
                  </a:tcPr>
                </a:tc>
                <a:tc>
                  <a:txBody>
                    <a:bodyPr/>
                    <a:lstStyle/>
                    <a:p>
                      <a:r>
                        <a:rPr sz="1400" b="0">
                          <a:solidFill>
                            <a:srgbClr val="F2F7F5"/>
                          </a:solidFill>
                          <a:latin typeface="Constantia"/>
                        </a:rPr>
                        <a:t>Нет эхонегативного пространства</a:t>
                      </a:r>
                    </a:p>
                  </a:txBody>
                  <a:tcPr marL="137160" marR="137160" anchor="ctr">
                    <a:solidFill>
                      <a:srgbClr val="0E2922"/>
                    </a:solidFill>
                  </a:tcPr>
                </a:tc>
                <a:tc>
                  <a:txBody>
                    <a:bodyPr/>
                    <a:lstStyle/>
                    <a:p>
                      <a:r>
                        <a:rPr sz="1400" b="0">
                          <a:solidFill>
                            <a:srgbClr val="F2F7F5"/>
                          </a:solidFill>
                          <a:latin typeface="Constantia"/>
                        </a:rPr>
                        <a:t>Высокая</a:t>
                      </a:r>
                    </a:p>
                  </a:txBody>
                  <a:tcPr marL="137160" marR="137160" anchor="ctr">
                    <a:solidFill>
                      <a:srgbClr val="0E2922"/>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6200000" scaled="0"/>
        </a:gradFill>
        <a:effectLst/>
      </p:bgPr>
    </p:bg>
    <p:spTree>
      <p:nvGrpSpPr>
        <p:cNvPr id="1" name=""/>
        <p:cNvGrpSpPr/>
        <p:nvPr/>
      </p:nvGrpSpPr>
      <p:grpSpPr>
        <a:xfrm>
          <a:off x="0" y="0"/>
          <a:ext cx="0" cy="0"/>
          <a:chOff x="0" y="0"/>
          <a:chExt cx="0" cy="0"/>
        </a:xfrm>
      </p:grpSpPr>
      <p:sp>
        <p:nvSpPr>
          <p:cNvPr id="2" name="Rectangle 1"/>
          <p:cNvSpPr/>
          <p:nvPr/>
        </p:nvSpPr>
        <p:spPr>
          <a:xfrm>
            <a:off x="0" y="0"/>
            <a:ext cx="4206240" cy="68580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097280"/>
            <a:ext cx="3474720" cy="2743200"/>
          </a:xfrm>
          <a:prstGeom prst="rect">
            <a:avLst/>
          </a:prstGeom>
          <a:noFill/>
        </p:spPr>
        <p:txBody>
          <a:bodyPr wrap="square" lIns="0" tIns="0" rIns="0" bIns="0" anchor="ctr"/>
          <a:lstStyle/>
          <a:p>
            <a:pPr algn="l">
              <a:lnSpc>
                <a:spcPct val="105000"/>
              </a:lnSpc>
            </a:pPr>
            <a:r>
              <a:rPr sz="12000" b="1">
                <a:solidFill>
                  <a:srgbClr val="0B0B0B"/>
                </a:solidFill>
                <a:latin typeface="Candara"/>
              </a:rPr>
              <a:t>03</a:t>
            </a:r>
          </a:p>
        </p:txBody>
      </p:sp>
      <p:sp>
        <p:nvSpPr>
          <p:cNvPr id="4" name="TextBox 3"/>
          <p:cNvSpPr txBox="1"/>
          <p:nvPr/>
        </p:nvSpPr>
        <p:spPr>
          <a:xfrm>
            <a:off x="4937760" y="1828800"/>
            <a:ext cx="6613855" cy="2194560"/>
          </a:xfrm>
          <a:prstGeom prst="rect">
            <a:avLst/>
          </a:prstGeom>
          <a:noFill/>
        </p:spPr>
        <p:txBody>
          <a:bodyPr wrap="square" lIns="0" tIns="0" rIns="0" bIns="0" anchor="b"/>
          <a:lstStyle/>
          <a:p>
            <a:pPr algn="l">
              <a:lnSpc>
                <a:spcPct val="105000"/>
              </a:lnSpc>
            </a:pPr>
            <a:r>
              <a:rPr sz="4800" b="1">
                <a:solidFill>
                  <a:srgbClr val="F2F7F5"/>
                </a:solidFill>
                <a:latin typeface="Candara"/>
              </a:rPr>
              <a:t>Аномалии пуповины</a:t>
            </a:r>
          </a:p>
        </p:txBody>
      </p:sp>
      <p:sp>
        <p:nvSpPr>
          <p:cNvPr id="5" name="TextBox 4"/>
          <p:cNvSpPr txBox="1"/>
          <p:nvPr/>
        </p:nvSpPr>
        <p:spPr>
          <a:xfrm>
            <a:off x="4937760" y="4297680"/>
            <a:ext cx="6613855" cy="1097280"/>
          </a:xfrm>
          <a:prstGeom prst="rect">
            <a:avLst/>
          </a:prstGeom>
          <a:noFill/>
        </p:spPr>
        <p:txBody>
          <a:bodyPr wrap="square" lIns="0" tIns="0" rIns="0" bIns="0" anchor="t"/>
          <a:lstStyle/>
          <a:p>
            <a:pPr algn="l">
              <a:lnSpc>
                <a:spcPct val="105000"/>
              </a:lnSpc>
            </a:pPr>
            <a:r>
              <a:rPr sz="2200" b="0">
                <a:solidFill>
                  <a:srgbClr val="9DB8AF"/>
                </a:solidFill>
                <a:latin typeface="Constantia"/>
              </a:rPr>
              <a:t>Пороки развития и патологии канатика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Классификация аномалий пуповины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14</a:t>
            </a:r>
          </a:p>
        </p:txBody>
      </p:sp>
      <p:sp>
        <p:nvSpPr>
          <p:cNvPr id="10" name="Rectangle 9"/>
          <p:cNvSpPr/>
          <p:nvPr/>
        </p:nvSpPr>
        <p:spPr>
          <a:xfrm>
            <a:off x="640080" y="202996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97280" y="192024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Аномалии длины: короткая (менее 40 см) или абсолютно длинная (более 70 см).</a:t>
            </a:r>
          </a:p>
        </p:txBody>
      </p:sp>
      <p:sp>
        <p:nvSpPr>
          <p:cNvPr id="12" name="Rectangle 11"/>
          <p:cNvSpPr/>
          <p:nvPr/>
        </p:nvSpPr>
        <p:spPr>
          <a:xfrm>
            <a:off x="640080" y="308152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97280" y="297180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Аномалии прикрепления: краевое, оболочечное прикрепление к плаценте.</a:t>
            </a:r>
          </a:p>
        </p:txBody>
      </p:sp>
      <p:sp>
        <p:nvSpPr>
          <p:cNvPr id="14" name="Rectangle 13"/>
          <p:cNvSpPr/>
          <p:nvPr/>
        </p:nvSpPr>
        <p:spPr>
          <a:xfrm>
            <a:off x="640080" y="413308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97280" y="402336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Сосудистые аномалии: единственная артерия пуповины, аневризмы, гемангиомы.</a:t>
            </a:r>
          </a:p>
        </p:txBody>
      </p:sp>
      <p:sp>
        <p:nvSpPr>
          <p:cNvPr id="16" name="Rectangle 15"/>
          <p:cNvSpPr/>
          <p:nvPr/>
        </p:nvSpPr>
        <p:spPr>
          <a:xfrm>
            <a:off x="640080" y="518464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97280" y="5074920"/>
            <a:ext cx="10454335" cy="946403"/>
          </a:xfrm>
          <a:prstGeom prst="rect">
            <a:avLst/>
          </a:prstGeom>
          <a:noFill/>
        </p:spPr>
        <p:txBody>
          <a:bodyPr wrap="square" lIns="0" tIns="0" rIns="0" bIns="0" anchor="t"/>
          <a:lstStyle/>
          <a:p>
            <a:pPr algn="l">
              <a:lnSpc>
                <a:spcPct val="105000"/>
              </a:lnSpc>
            </a:pPr>
            <a:r>
              <a:rPr sz="2400" b="0">
                <a:solidFill>
                  <a:srgbClr val="F2F7F5"/>
                </a:solidFill>
                <a:latin typeface="Constantia"/>
              </a:rPr>
              <a:t>Пространственные нарушения: истинные узлы, обвитие вокруг шеи и туловища.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35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Сосудистые аномалии пуповины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15</a:t>
            </a:r>
          </a:p>
        </p:txBody>
      </p:sp>
      <p:sp>
        <p:nvSpPr>
          <p:cNvPr id="10" name="Rectangle 9"/>
          <p:cNvSpPr/>
          <p:nvPr/>
        </p:nvSpPr>
        <p:spPr>
          <a:xfrm>
            <a:off x="640080" y="192024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40080" y="192024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60119" y="204597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0119" y="204597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1</a:t>
            </a:r>
          </a:p>
        </p:txBody>
      </p:sp>
      <p:sp>
        <p:nvSpPr>
          <p:cNvPr id="14" name="TextBox 13"/>
          <p:cNvSpPr txBox="1"/>
          <p:nvPr/>
        </p:nvSpPr>
        <p:spPr>
          <a:xfrm>
            <a:off x="1828800" y="1920240"/>
            <a:ext cx="3200400" cy="800100"/>
          </a:xfrm>
          <a:prstGeom prst="rect">
            <a:avLst/>
          </a:prstGeom>
          <a:noFill/>
        </p:spPr>
        <p:txBody>
          <a:bodyPr wrap="square" lIns="0" tIns="0" rIns="0" bIns="0" anchor="ctr"/>
          <a:lstStyle/>
          <a:p>
            <a:pPr algn="l">
              <a:lnSpc>
                <a:spcPct val="105000"/>
              </a:lnSpc>
            </a:pPr>
            <a:r>
              <a:rPr sz="2400" b="1">
                <a:solidFill>
                  <a:srgbClr val="F2F7F5"/>
                </a:solidFill>
                <a:latin typeface="Candara"/>
              </a:rPr>
              <a:t>Единственная артерия</a:t>
            </a:r>
          </a:p>
        </p:txBody>
      </p:sp>
      <p:sp>
        <p:nvSpPr>
          <p:cNvPr id="15" name="TextBox 14"/>
          <p:cNvSpPr txBox="1"/>
          <p:nvPr/>
        </p:nvSpPr>
        <p:spPr>
          <a:xfrm>
            <a:off x="5303520" y="1920240"/>
            <a:ext cx="6065215" cy="800100"/>
          </a:xfrm>
          <a:prstGeom prst="rect">
            <a:avLst/>
          </a:prstGeom>
          <a:noFill/>
        </p:spPr>
        <p:txBody>
          <a:bodyPr wrap="square" lIns="0" tIns="0" rIns="0" bIns="0" anchor="ctr"/>
          <a:lstStyle/>
          <a:p>
            <a:pPr algn="l">
              <a:lnSpc>
                <a:spcPct val="105000"/>
              </a:lnSpc>
            </a:pPr>
            <a:r>
              <a:rPr sz="1800" b="0">
                <a:solidFill>
                  <a:srgbClr val="9DB8AF"/>
                </a:solidFill>
                <a:latin typeface="Constantia"/>
              </a:rPr>
              <a:t>Вместо двух артерий имеется одна. Требует исключения пороков сердца и хромосомных аномалий.</a:t>
            </a:r>
          </a:p>
        </p:txBody>
      </p:sp>
      <p:sp>
        <p:nvSpPr>
          <p:cNvPr id="16" name="Rectangle 15"/>
          <p:cNvSpPr/>
          <p:nvPr/>
        </p:nvSpPr>
        <p:spPr>
          <a:xfrm>
            <a:off x="640080" y="304038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40080" y="304038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Diamond 17"/>
          <p:cNvSpPr/>
          <p:nvPr/>
        </p:nvSpPr>
        <p:spPr>
          <a:xfrm>
            <a:off x="960119" y="316611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60119" y="316611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2</a:t>
            </a:r>
          </a:p>
        </p:txBody>
      </p:sp>
      <p:sp>
        <p:nvSpPr>
          <p:cNvPr id="20" name="TextBox 19"/>
          <p:cNvSpPr txBox="1"/>
          <p:nvPr/>
        </p:nvSpPr>
        <p:spPr>
          <a:xfrm>
            <a:off x="1828800" y="3040380"/>
            <a:ext cx="3200400" cy="800100"/>
          </a:xfrm>
          <a:prstGeom prst="rect">
            <a:avLst/>
          </a:prstGeom>
          <a:noFill/>
        </p:spPr>
        <p:txBody>
          <a:bodyPr wrap="square" lIns="0" tIns="0" rIns="0" bIns="0" anchor="ctr"/>
          <a:lstStyle/>
          <a:p>
            <a:pPr algn="l">
              <a:lnSpc>
                <a:spcPct val="105000"/>
              </a:lnSpc>
            </a:pPr>
            <a:r>
              <a:rPr sz="2400" b="1">
                <a:solidFill>
                  <a:srgbClr val="F2F7F5"/>
                </a:solidFill>
                <a:latin typeface="Candara"/>
              </a:rPr>
              <a:t>Аневризма вены</a:t>
            </a:r>
          </a:p>
        </p:txBody>
      </p:sp>
      <p:sp>
        <p:nvSpPr>
          <p:cNvPr id="21" name="TextBox 20"/>
          <p:cNvSpPr txBox="1"/>
          <p:nvPr/>
        </p:nvSpPr>
        <p:spPr>
          <a:xfrm>
            <a:off x="5303520" y="3040380"/>
            <a:ext cx="6065215" cy="800100"/>
          </a:xfrm>
          <a:prstGeom prst="rect">
            <a:avLst/>
          </a:prstGeom>
          <a:noFill/>
        </p:spPr>
        <p:txBody>
          <a:bodyPr wrap="square" lIns="0" tIns="0" rIns="0" bIns="0" anchor="ctr"/>
          <a:lstStyle/>
          <a:p>
            <a:pPr algn="l">
              <a:lnSpc>
                <a:spcPct val="105000"/>
              </a:lnSpc>
            </a:pPr>
            <a:r>
              <a:rPr sz="1800" b="0">
                <a:solidFill>
                  <a:srgbClr val="9DB8AF"/>
                </a:solidFill>
                <a:latin typeface="Constantia"/>
              </a:rPr>
              <a:t>Локальное расширение пуповинной вены. Риск тромбообразования и острой гипоксии плода.</a:t>
            </a:r>
          </a:p>
        </p:txBody>
      </p:sp>
      <p:sp>
        <p:nvSpPr>
          <p:cNvPr id="22" name="Rectangle 21"/>
          <p:cNvSpPr/>
          <p:nvPr/>
        </p:nvSpPr>
        <p:spPr>
          <a:xfrm>
            <a:off x="640080" y="416052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40080" y="416052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Diamond 23"/>
          <p:cNvSpPr/>
          <p:nvPr/>
        </p:nvSpPr>
        <p:spPr>
          <a:xfrm>
            <a:off x="960119" y="428625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60119" y="428625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3</a:t>
            </a:r>
          </a:p>
        </p:txBody>
      </p:sp>
      <p:sp>
        <p:nvSpPr>
          <p:cNvPr id="26" name="TextBox 25"/>
          <p:cNvSpPr txBox="1"/>
          <p:nvPr/>
        </p:nvSpPr>
        <p:spPr>
          <a:xfrm>
            <a:off x="1828800" y="4160520"/>
            <a:ext cx="3200400" cy="800100"/>
          </a:xfrm>
          <a:prstGeom prst="rect">
            <a:avLst/>
          </a:prstGeom>
          <a:noFill/>
        </p:spPr>
        <p:txBody>
          <a:bodyPr wrap="square" lIns="0" tIns="0" rIns="0" bIns="0" anchor="ctr"/>
          <a:lstStyle/>
          <a:p>
            <a:pPr algn="l">
              <a:lnSpc>
                <a:spcPct val="105000"/>
              </a:lnSpc>
            </a:pPr>
            <a:r>
              <a:rPr sz="2400" b="1">
                <a:solidFill>
                  <a:srgbClr val="F2F7F5"/>
                </a:solidFill>
                <a:latin typeface="Candara"/>
              </a:rPr>
              <a:t>Гемангиома пуповины</a:t>
            </a:r>
          </a:p>
        </p:txBody>
      </p:sp>
      <p:sp>
        <p:nvSpPr>
          <p:cNvPr id="27" name="TextBox 26"/>
          <p:cNvSpPr txBox="1"/>
          <p:nvPr/>
        </p:nvSpPr>
        <p:spPr>
          <a:xfrm>
            <a:off x="5303520" y="4160520"/>
            <a:ext cx="6065215" cy="800100"/>
          </a:xfrm>
          <a:prstGeom prst="rect">
            <a:avLst/>
          </a:prstGeom>
          <a:noFill/>
        </p:spPr>
        <p:txBody>
          <a:bodyPr wrap="square" lIns="0" tIns="0" rIns="0" bIns="0" anchor="ctr"/>
          <a:lstStyle/>
          <a:p>
            <a:pPr algn="l">
              <a:lnSpc>
                <a:spcPct val="105000"/>
              </a:lnSpc>
            </a:pPr>
            <a:r>
              <a:rPr sz="1800" b="0">
                <a:solidFill>
                  <a:srgbClr val="9DB8AF"/>
                </a:solidFill>
                <a:latin typeface="Constantia"/>
              </a:rPr>
              <a:t>Редкая сосудистая опухоль. Может вызывать сердечную недостаточность плода и многоводие.</a:t>
            </a:r>
          </a:p>
        </p:txBody>
      </p:sp>
      <p:sp>
        <p:nvSpPr>
          <p:cNvPr id="28" name="Rectangle 27"/>
          <p:cNvSpPr/>
          <p:nvPr/>
        </p:nvSpPr>
        <p:spPr>
          <a:xfrm>
            <a:off x="640080" y="5280660"/>
            <a:ext cx="10911535" cy="800100"/>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640080" y="5280660"/>
            <a:ext cx="82296" cy="8001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Diamond 29"/>
          <p:cNvSpPr/>
          <p:nvPr/>
        </p:nvSpPr>
        <p:spPr>
          <a:xfrm>
            <a:off x="960119" y="5406390"/>
            <a:ext cx="548640" cy="548640"/>
          </a:xfrm>
          <a:prstGeom prst="diamond">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60119" y="5406390"/>
            <a:ext cx="548640" cy="548640"/>
          </a:xfrm>
          <a:prstGeom prst="rect">
            <a:avLst/>
          </a:prstGeom>
          <a:noFill/>
        </p:spPr>
        <p:txBody>
          <a:bodyPr wrap="square" lIns="0" tIns="0" rIns="0" bIns="0" anchor="ctr"/>
          <a:lstStyle/>
          <a:p>
            <a:pPr algn="ctr">
              <a:lnSpc>
                <a:spcPct val="105000"/>
              </a:lnSpc>
            </a:pPr>
            <a:r>
              <a:rPr sz="1600" b="1">
                <a:solidFill>
                  <a:srgbClr val="0B0B0B"/>
                </a:solidFill>
                <a:latin typeface="Candara"/>
              </a:rPr>
              <a:t>4</a:t>
            </a:r>
          </a:p>
        </p:txBody>
      </p:sp>
      <p:sp>
        <p:nvSpPr>
          <p:cNvPr id="32" name="TextBox 31"/>
          <p:cNvSpPr txBox="1"/>
          <p:nvPr/>
        </p:nvSpPr>
        <p:spPr>
          <a:xfrm>
            <a:off x="1828800" y="5280660"/>
            <a:ext cx="3200400" cy="800100"/>
          </a:xfrm>
          <a:prstGeom prst="rect">
            <a:avLst/>
          </a:prstGeom>
          <a:noFill/>
        </p:spPr>
        <p:txBody>
          <a:bodyPr wrap="square" lIns="0" tIns="0" rIns="0" bIns="0" anchor="ctr"/>
          <a:lstStyle/>
          <a:p>
            <a:pPr algn="l">
              <a:lnSpc>
                <a:spcPct val="105000"/>
              </a:lnSpc>
            </a:pPr>
            <a:r>
              <a:rPr sz="2400" b="1">
                <a:solidFill>
                  <a:srgbClr val="F2F7F5"/>
                </a:solidFill>
                <a:latin typeface="Candara"/>
              </a:rPr>
              <a:t>Персистирующая вена</a:t>
            </a:r>
          </a:p>
        </p:txBody>
      </p:sp>
      <p:sp>
        <p:nvSpPr>
          <p:cNvPr id="33" name="TextBox 32"/>
          <p:cNvSpPr txBox="1"/>
          <p:nvPr/>
        </p:nvSpPr>
        <p:spPr>
          <a:xfrm>
            <a:off x="5303520" y="5280660"/>
            <a:ext cx="6065215" cy="800100"/>
          </a:xfrm>
          <a:prstGeom prst="rect">
            <a:avLst/>
          </a:prstGeom>
          <a:noFill/>
        </p:spPr>
        <p:txBody>
          <a:bodyPr wrap="square" lIns="0" tIns="0" rIns="0" bIns="0" anchor="ctr"/>
          <a:lstStyle/>
          <a:p>
            <a:pPr algn="l">
              <a:lnSpc>
                <a:spcPct val="105000"/>
              </a:lnSpc>
            </a:pPr>
            <a:r>
              <a:rPr sz="1800" b="0">
                <a:solidFill>
                  <a:srgbClr val="9DB8AF"/>
                </a:solidFill>
                <a:latin typeface="Constantia"/>
              </a:rPr>
              <a:t>Аномалия эмбриогенеза. Часто сочетается с другими пороками сердечно-сосудистой системы.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Частота обвития пуповины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16</a:t>
            </a:r>
          </a:p>
        </p:txBody>
      </p:sp>
      <p:sp>
        <p:nvSpPr>
          <p:cNvPr id="10" name="TextBox 9"/>
          <p:cNvSpPr txBox="1"/>
          <p:nvPr/>
        </p:nvSpPr>
        <p:spPr>
          <a:xfrm>
            <a:off x="640080" y="1920240"/>
            <a:ext cx="3383280" cy="905256"/>
          </a:xfrm>
          <a:prstGeom prst="rect">
            <a:avLst/>
          </a:prstGeom>
          <a:noFill/>
        </p:spPr>
        <p:txBody>
          <a:bodyPr wrap="square" lIns="0" tIns="0" rIns="0" bIns="0" anchor="ctr"/>
          <a:lstStyle/>
          <a:p>
            <a:pPr algn="l">
              <a:lnSpc>
                <a:spcPct val="105000"/>
              </a:lnSpc>
            </a:pPr>
            <a:r>
              <a:rPr sz="2000" b="0">
                <a:solidFill>
                  <a:srgbClr val="F2F7F5"/>
                </a:solidFill>
                <a:latin typeface="Constantia"/>
              </a:rPr>
              <a:t>Вокруг шеи (однократное)</a:t>
            </a:r>
          </a:p>
        </p:txBody>
      </p:sp>
      <p:sp>
        <p:nvSpPr>
          <p:cNvPr id="11" name="Rectangle 10"/>
          <p:cNvSpPr/>
          <p:nvPr/>
        </p:nvSpPr>
        <p:spPr>
          <a:xfrm>
            <a:off x="4297680" y="2217420"/>
            <a:ext cx="5699455" cy="310896"/>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297680" y="2217420"/>
            <a:ext cx="4749545" cy="310896"/>
          </a:xfrm>
          <a:prstGeom prst="rect">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180015" y="1920240"/>
            <a:ext cx="1371600" cy="905256"/>
          </a:xfrm>
          <a:prstGeom prst="rect">
            <a:avLst/>
          </a:prstGeom>
          <a:noFill/>
        </p:spPr>
        <p:txBody>
          <a:bodyPr wrap="square" lIns="0" tIns="0" rIns="0" bIns="0" anchor="ctr"/>
          <a:lstStyle/>
          <a:p>
            <a:pPr algn="l">
              <a:lnSpc>
                <a:spcPct val="105000"/>
              </a:lnSpc>
            </a:pPr>
            <a:r>
              <a:rPr sz="2600" b="1">
                <a:solidFill>
                  <a:srgbClr val="5BC0FF"/>
                </a:solidFill>
                <a:latin typeface="Candara"/>
              </a:rPr>
              <a:t>25%</a:t>
            </a:r>
          </a:p>
        </p:txBody>
      </p:sp>
      <p:sp>
        <p:nvSpPr>
          <p:cNvPr id="14" name="TextBox 13"/>
          <p:cNvSpPr txBox="1"/>
          <p:nvPr/>
        </p:nvSpPr>
        <p:spPr>
          <a:xfrm>
            <a:off x="640080" y="2926080"/>
            <a:ext cx="3383280" cy="905256"/>
          </a:xfrm>
          <a:prstGeom prst="rect">
            <a:avLst/>
          </a:prstGeom>
          <a:noFill/>
        </p:spPr>
        <p:txBody>
          <a:bodyPr wrap="square" lIns="0" tIns="0" rIns="0" bIns="0" anchor="ctr"/>
          <a:lstStyle/>
          <a:p>
            <a:pPr algn="l">
              <a:lnSpc>
                <a:spcPct val="105000"/>
              </a:lnSpc>
            </a:pPr>
            <a:r>
              <a:rPr sz="2000" b="0">
                <a:solidFill>
                  <a:srgbClr val="F2F7F5"/>
                </a:solidFill>
                <a:latin typeface="Constantia"/>
              </a:rPr>
              <a:t>Вокруг шеи (многократное)</a:t>
            </a:r>
          </a:p>
        </p:txBody>
      </p:sp>
      <p:sp>
        <p:nvSpPr>
          <p:cNvPr id="15" name="Rectangle 14"/>
          <p:cNvSpPr/>
          <p:nvPr/>
        </p:nvSpPr>
        <p:spPr>
          <a:xfrm>
            <a:off x="4297680" y="3223260"/>
            <a:ext cx="5699455" cy="310896"/>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297680" y="3223260"/>
            <a:ext cx="949909" cy="310896"/>
          </a:xfrm>
          <a:prstGeom prst="rect">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180015" y="2926080"/>
            <a:ext cx="1371600" cy="905256"/>
          </a:xfrm>
          <a:prstGeom prst="rect">
            <a:avLst/>
          </a:prstGeom>
          <a:noFill/>
        </p:spPr>
        <p:txBody>
          <a:bodyPr wrap="square" lIns="0" tIns="0" rIns="0" bIns="0" anchor="ctr"/>
          <a:lstStyle/>
          <a:p>
            <a:pPr algn="l">
              <a:lnSpc>
                <a:spcPct val="105000"/>
              </a:lnSpc>
            </a:pPr>
            <a:r>
              <a:rPr sz="2600" b="1">
                <a:solidFill>
                  <a:srgbClr val="FF7A90"/>
                </a:solidFill>
                <a:latin typeface="Candara"/>
              </a:rPr>
              <a:t>5%</a:t>
            </a:r>
          </a:p>
        </p:txBody>
      </p:sp>
      <p:sp>
        <p:nvSpPr>
          <p:cNvPr id="18" name="TextBox 17"/>
          <p:cNvSpPr txBox="1"/>
          <p:nvPr/>
        </p:nvSpPr>
        <p:spPr>
          <a:xfrm>
            <a:off x="640080" y="3931920"/>
            <a:ext cx="3383280" cy="905256"/>
          </a:xfrm>
          <a:prstGeom prst="rect">
            <a:avLst/>
          </a:prstGeom>
          <a:noFill/>
        </p:spPr>
        <p:txBody>
          <a:bodyPr wrap="square" lIns="0" tIns="0" rIns="0" bIns="0" anchor="ctr"/>
          <a:lstStyle/>
          <a:p>
            <a:pPr algn="l">
              <a:lnSpc>
                <a:spcPct val="105000"/>
              </a:lnSpc>
            </a:pPr>
            <a:r>
              <a:rPr sz="2000" b="0">
                <a:solidFill>
                  <a:srgbClr val="F2F7F5"/>
                </a:solidFill>
                <a:latin typeface="Constantia"/>
              </a:rPr>
              <a:t>Вокруг туловища</a:t>
            </a:r>
          </a:p>
        </p:txBody>
      </p:sp>
      <p:sp>
        <p:nvSpPr>
          <p:cNvPr id="19" name="Rectangle 18"/>
          <p:cNvSpPr/>
          <p:nvPr/>
        </p:nvSpPr>
        <p:spPr>
          <a:xfrm>
            <a:off x="4297680" y="4229100"/>
            <a:ext cx="5699455" cy="310896"/>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4297680" y="4229100"/>
            <a:ext cx="379963" cy="310896"/>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180015" y="3931920"/>
            <a:ext cx="1371600" cy="905256"/>
          </a:xfrm>
          <a:prstGeom prst="rect">
            <a:avLst/>
          </a:prstGeom>
          <a:noFill/>
        </p:spPr>
        <p:txBody>
          <a:bodyPr wrap="square" lIns="0" tIns="0" rIns="0" bIns="0" anchor="ctr"/>
          <a:lstStyle/>
          <a:p>
            <a:pPr algn="l">
              <a:lnSpc>
                <a:spcPct val="105000"/>
              </a:lnSpc>
            </a:pPr>
            <a:r>
              <a:rPr sz="2600" b="1">
                <a:solidFill>
                  <a:srgbClr val="2EE6A6"/>
                </a:solidFill>
                <a:latin typeface="Candara"/>
              </a:rPr>
              <a:t>2%</a:t>
            </a:r>
          </a:p>
        </p:txBody>
      </p:sp>
      <p:sp>
        <p:nvSpPr>
          <p:cNvPr id="22" name="TextBox 21"/>
          <p:cNvSpPr txBox="1"/>
          <p:nvPr/>
        </p:nvSpPr>
        <p:spPr>
          <a:xfrm>
            <a:off x="640080" y="4937760"/>
            <a:ext cx="3383280" cy="905256"/>
          </a:xfrm>
          <a:prstGeom prst="rect">
            <a:avLst/>
          </a:prstGeom>
          <a:noFill/>
        </p:spPr>
        <p:txBody>
          <a:bodyPr wrap="square" lIns="0" tIns="0" rIns="0" bIns="0" anchor="ctr"/>
          <a:lstStyle/>
          <a:p>
            <a:pPr algn="l">
              <a:lnSpc>
                <a:spcPct val="105000"/>
              </a:lnSpc>
            </a:pPr>
            <a:r>
              <a:rPr sz="2000" b="0">
                <a:solidFill>
                  <a:srgbClr val="F2F7F5"/>
                </a:solidFill>
                <a:latin typeface="Constantia"/>
              </a:rPr>
              <a:t>Вокруг конечностей</a:t>
            </a:r>
          </a:p>
        </p:txBody>
      </p:sp>
      <p:sp>
        <p:nvSpPr>
          <p:cNvPr id="23" name="Rectangle 22"/>
          <p:cNvSpPr/>
          <p:nvPr/>
        </p:nvSpPr>
        <p:spPr>
          <a:xfrm>
            <a:off x="4297680" y="5234940"/>
            <a:ext cx="5699455" cy="310896"/>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4297680" y="5234940"/>
            <a:ext cx="189981" cy="310896"/>
          </a:xfrm>
          <a:prstGeom prst="rect">
            <a:avLst/>
          </a:prstGeom>
          <a:solidFill>
            <a:srgbClr val="F5C4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0180015" y="4937760"/>
            <a:ext cx="1371600" cy="905256"/>
          </a:xfrm>
          <a:prstGeom prst="rect">
            <a:avLst/>
          </a:prstGeom>
          <a:noFill/>
        </p:spPr>
        <p:txBody>
          <a:bodyPr wrap="square" lIns="0" tIns="0" rIns="0" bIns="0" anchor="ctr"/>
          <a:lstStyle/>
          <a:p>
            <a:pPr algn="l">
              <a:lnSpc>
                <a:spcPct val="105000"/>
              </a:lnSpc>
            </a:pPr>
            <a:r>
              <a:rPr sz="2600" b="1">
                <a:solidFill>
                  <a:srgbClr val="F5C451"/>
                </a:solidFill>
                <a:latin typeface="Candara"/>
              </a:rPr>
              <a:t>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Диагностика обвития и узлов</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17</a:t>
            </a:r>
          </a:p>
        </p:txBody>
      </p:sp>
      <p:sp>
        <p:nvSpPr>
          <p:cNvPr id="10" name="Pentagon 9"/>
          <p:cNvSpPr/>
          <p:nvPr/>
        </p:nvSpPr>
        <p:spPr>
          <a:xfrm>
            <a:off x="640080" y="1965960"/>
            <a:ext cx="3591458" cy="914400"/>
          </a:xfrm>
          <a:prstGeom prst="homePlate">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1965960"/>
            <a:ext cx="2722778" cy="914400"/>
          </a:xfrm>
          <a:prstGeom prst="rect">
            <a:avLst/>
          </a:prstGeom>
          <a:noFill/>
        </p:spPr>
        <p:txBody>
          <a:bodyPr wrap="square" lIns="0" tIns="0" rIns="0" bIns="0" anchor="ctr"/>
          <a:lstStyle/>
          <a:p>
            <a:pPr algn="ctr">
              <a:lnSpc>
                <a:spcPct val="105000"/>
              </a:lnSpc>
            </a:pPr>
            <a:r>
              <a:rPr sz="2800" b="1" dirty="0">
                <a:solidFill>
                  <a:srgbClr val="0B0B0B"/>
                </a:solidFill>
                <a:latin typeface="Candara"/>
              </a:rPr>
              <a:t>01</a:t>
            </a:r>
          </a:p>
        </p:txBody>
      </p:sp>
      <p:sp>
        <p:nvSpPr>
          <p:cNvPr id="12" name="TextBox 11"/>
          <p:cNvSpPr txBox="1"/>
          <p:nvPr/>
        </p:nvSpPr>
        <p:spPr>
          <a:xfrm>
            <a:off x="731519" y="3246120"/>
            <a:ext cx="3271418" cy="822960"/>
          </a:xfrm>
          <a:prstGeom prst="rect">
            <a:avLst/>
          </a:prstGeom>
          <a:noFill/>
        </p:spPr>
        <p:txBody>
          <a:bodyPr wrap="square" lIns="0" tIns="0" rIns="0" bIns="0" anchor="t"/>
          <a:lstStyle/>
          <a:p>
            <a:pPr algn="l">
              <a:lnSpc>
                <a:spcPct val="105000"/>
              </a:lnSpc>
            </a:pPr>
            <a:r>
              <a:rPr sz="2200" b="1">
                <a:solidFill>
                  <a:srgbClr val="F2F7F5"/>
                </a:solidFill>
                <a:latin typeface="Candara"/>
              </a:rPr>
              <a:t>УЗИ-диагностика</a:t>
            </a:r>
          </a:p>
        </p:txBody>
      </p:sp>
      <p:sp>
        <p:nvSpPr>
          <p:cNvPr id="13" name="TextBox 12"/>
          <p:cNvSpPr txBox="1"/>
          <p:nvPr/>
        </p:nvSpPr>
        <p:spPr>
          <a:xfrm>
            <a:off x="731519" y="4160520"/>
            <a:ext cx="3271418" cy="2011680"/>
          </a:xfrm>
          <a:prstGeom prst="rect">
            <a:avLst/>
          </a:prstGeom>
          <a:noFill/>
        </p:spPr>
        <p:txBody>
          <a:bodyPr wrap="square" lIns="0" tIns="0" rIns="0" bIns="0" anchor="t"/>
          <a:lstStyle/>
          <a:p>
            <a:pPr algn="l">
              <a:lnSpc>
                <a:spcPct val="105000"/>
              </a:lnSpc>
            </a:pPr>
            <a:r>
              <a:rPr sz="1800" b="0">
                <a:solidFill>
                  <a:srgbClr val="9DB8AF"/>
                </a:solidFill>
                <a:latin typeface="Constantia"/>
              </a:rPr>
              <a:t>Визуализация петель пуповины на шее или туловище плода в В-режиме.</a:t>
            </a:r>
          </a:p>
        </p:txBody>
      </p:sp>
      <p:sp>
        <p:nvSpPr>
          <p:cNvPr id="14" name="Chevron 13"/>
          <p:cNvSpPr/>
          <p:nvPr/>
        </p:nvSpPr>
        <p:spPr>
          <a:xfrm>
            <a:off x="4277258" y="1965960"/>
            <a:ext cx="3728618" cy="914400"/>
          </a:xfrm>
          <a:prstGeom prst="chevron">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734458" y="1965960"/>
            <a:ext cx="2722778" cy="914400"/>
          </a:xfrm>
          <a:prstGeom prst="rect">
            <a:avLst/>
          </a:prstGeom>
          <a:noFill/>
        </p:spPr>
        <p:txBody>
          <a:bodyPr wrap="square" lIns="0" tIns="0" rIns="0" bIns="0" anchor="ctr"/>
          <a:lstStyle/>
          <a:p>
            <a:pPr algn="ctr">
              <a:lnSpc>
                <a:spcPct val="105000"/>
              </a:lnSpc>
            </a:pPr>
            <a:r>
              <a:rPr sz="2800" b="1">
                <a:solidFill>
                  <a:srgbClr val="0B0B0B"/>
                </a:solidFill>
                <a:latin typeface="Candara"/>
              </a:rPr>
              <a:t>02</a:t>
            </a:r>
          </a:p>
        </p:txBody>
      </p:sp>
      <p:sp>
        <p:nvSpPr>
          <p:cNvPr id="16" name="TextBox 15"/>
          <p:cNvSpPr txBox="1"/>
          <p:nvPr/>
        </p:nvSpPr>
        <p:spPr>
          <a:xfrm>
            <a:off x="4368698" y="3246120"/>
            <a:ext cx="3271418" cy="822960"/>
          </a:xfrm>
          <a:prstGeom prst="rect">
            <a:avLst/>
          </a:prstGeom>
          <a:noFill/>
        </p:spPr>
        <p:txBody>
          <a:bodyPr wrap="square" lIns="0" tIns="0" rIns="0" bIns="0" anchor="t"/>
          <a:lstStyle/>
          <a:p>
            <a:pPr algn="l">
              <a:lnSpc>
                <a:spcPct val="105000"/>
              </a:lnSpc>
            </a:pPr>
            <a:r>
              <a:rPr sz="2200" b="1">
                <a:solidFill>
                  <a:srgbClr val="F2F7F5"/>
                </a:solidFill>
                <a:latin typeface="Candara"/>
              </a:rPr>
              <a:t>Допплерометрия</a:t>
            </a:r>
          </a:p>
        </p:txBody>
      </p:sp>
      <p:sp>
        <p:nvSpPr>
          <p:cNvPr id="17" name="TextBox 16"/>
          <p:cNvSpPr txBox="1"/>
          <p:nvPr/>
        </p:nvSpPr>
        <p:spPr>
          <a:xfrm>
            <a:off x="4368698" y="4160520"/>
            <a:ext cx="3271418" cy="2011680"/>
          </a:xfrm>
          <a:prstGeom prst="rect">
            <a:avLst/>
          </a:prstGeom>
          <a:noFill/>
        </p:spPr>
        <p:txBody>
          <a:bodyPr wrap="square" lIns="0" tIns="0" rIns="0" bIns="0" anchor="t"/>
          <a:lstStyle/>
          <a:p>
            <a:pPr algn="l">
              <a:lnSpc>
                <a:spcPct val="105000"/>
              </a:lnSpc>
            </a:pPr>
            <a:r>
              <a:rPr sz="1800" b="0">
                <a:solidFill>
                  <a:srgbClr val="9DB8AF"/>
                </a:solidFill>
                <a:latin typeface="Constantia"/>
              </a:rPr>
              <a:t>Оценка кровотока в петлях, исключение компрессии сосудов и истинных узлов.</a:t>
            </a:r>
          </a:p>
        </p:txBody>
      </p:sp>
      <p:sp>
        <p:nvSpPr>
          <p:cNvPr id="18" name="Chevron 17"/>
          <p:cNvSpPr/>
          <p:nvPr/>
        </p:nvSpPr>
        <p:spPr>
          <a:xfrm>
            <a:off x="7914436" y="1965960"/>
            <a:ext cx="3728618" cy="914400"/>
          </a:xfrm>
          <a:prstGeom prst="chevron">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371636" y="1965960"/>
            <a:ext cx="2722778" cy="914400"/>
          </a:xfrm>
          <a:prstGeom prst="rect">
            <a:avLst/>
          </a:prstGeom>
          <a:noFill/>
        </p:spPr>
        <p:txBody>
          <a:bodyPr wrap="square" lIns="0" tIns="0" rIns="0" bIns="0" anchor="ctr"/>
          <a:lstStyle/>
          <a:p>
            <a:pPr algn="ctr">
              <a:lnSpc>
                <a:spcPct val="105000"/>
              </a:lnSpc>
            </a:pPr>
            <a:r>
              <a:rPr sz="2800" b="1">
                <a:solidFill>
                  <a:srgbClr val="0B0B0B"/>
                </a:solidFill>
                <a:latin typeface="Candara"/>
              </a:rPr>
              <a:t>03</a:t>
            </a:r>
          </a:p>
        </p:txBody>
      </p:sp>
      <p:sp>
        <p:nvSpPr>
          <p:cNvPr id="20" name="TextBox 19"/>
          <p:cNvSpPr txBox="1"/>
          <p:nvPr/>
        </p:nvSpPr>
        <p:spPr>
          <a:xfrm>
            <a:off x="8005876" y="3246120"/>
            <a:ext cx="3271418" cy="822960"/>
          </a:xfrm>
          <a:prstGeom prst="rect">
            <a:avLst/>
          </a:prstGeom>
          <a:noFill/>
        </p:spPr>
        <p:txBody>
          <a:bodyPr wrap="square" lIns="0" tIns="0" rIns="0" bIns="0" anchor="t"/>
          <a:lstStyle/>
          <a:p>
            <a:pPr algn="l">
              <a:lnSpc>
                <a:spcPct val="105000"/>
              </a:lnSpc>
            </a:pPr>
            <a:r>
              <a:rPr sz="2200" b="1">
                <a:solidFill>
                  <a:srgbClr val="F2F7F5"/>
                </a:solidFill>
                <a:latin typeface="Candara"/>
              </a:rPr>
              <a:t>Кардиотокография</a:t>
            </a:r>
          </a:p>
        </p:txBody>
      </p:sp>
      <p:sp>
        <p:nvSpPr>
          <p:cNvPr id="21" name="TextBox 20"/>
          <p:cNvSpPr txBox="1"/>
          <p:nvPr/>
        </p:nvSpPr>
        <p:spPr>
          <a:xfrm>
            <a:off x="8005876" y="4160520"/>
            <a:ext cx="3271418" cy="2011680"/>
          </a:xfrm>
          <a:prstGeom prst="rect">
            <a:avLst/>
          </a:prstGeom>
          <a:noFill/>
        </p:spPr>
        <p:txBody>
          <a:bodyPr wrap="square" lIns="0" tIns="0" rIns="0" bIns="0" anchor="t"/>
          <a:lstStyle/>
          <a:p>
            <a:pPr algn="l">
              <a:lnSpc>
                <a:spcPct val="105000"/>
              </a:lnSpc>
            </a:pPr>
            <a:r>
              <a:rPr sz="1800" b="0">
                <a:solidFill>
                  <a:srgbClr val="9DB8AF"/>
                </a:solidFill>
                <a:latin typeface="Constantia"/>
              </a:rPr>
              <a:t>Регистрация децелераций при шевелениях плода как признака компрессии пуповины.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Ведение родов при аномалиях пуповины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18</a:t>
            </a:r>
          </a:p>
        </p:txBody>
      </p:sp>
      <p:sp>
        <p:nvSpPr>
          <p:cNvPr id="10" name="Rectangle 9"/>
          <p:cNvSpPr/>
          <p:nvPr/>
        </p:nvSpPr>
        <p:spPr>
          <a:xfrm>
            <a:off x="5516575" y="202996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973775" y="1920240"/>
            <a:ext cx="5577840" cy="925830"/>
          </a:xfrm>
          <a:prstGeom prst="rect">
            <a:avLst/>
          </a:prstGeom>
          <a:noFill/>
        </p:spPr>
        <p:txBody>
          <a:bodyPr wrap="square" lIns="0" tIns="0" rIns="0" bIns="0" anchor="t"/>
          <a:lstStyle/>
          <a:p>
            <a:pPr algn="l">
              <a:lnSpc>
                <a:spcPct val="105000"/>
              </a:lnSpc>
            </a:pPr>
            <a:r>
              <a:rPr sz="2200" b="0">
                <a:solidFill>
                  <a:srgbClr val="F2F7F5"/>
                </a:solidFill>
                <a:latin typeface="Constantia"/>
              </a:rPr>
              <a:t>Непрерывный электронный мониторинг сердечного ритма плода.</a:t>
            </a:r>
          </a:p>
        </p:txBody>
      </p:sp>
      <p:sp>
        <p:nvSpPr>
          <p:cNvPr id="12" name="Rectangle 11"/>
          <p:cNvSpPr/>
          <p:nvPr/>
        </p:nvSpPr>
        <p:spPr>
          <a:xfrm>
            <a:off x="5516575" y="305866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973775" y="2948940"/>
            <a:ext cx="5577840" cy="925830"/>
          </a:xfrm>
          <a:prstGeom prst="rect">
            <a:avLst/>
          </a:prstGeom>
          <a:noFill/>
        </p:spPr>
        <p:txBody>
          <a:bodyPr wrap="square" lIns="0" tIns="0" rIns="0" bIns="0" anchor="t"/>
          <a:lstStyle/>
          <a:p>
            <a:pPr algn="l">
              <a:lnSpc>
                <a:spcPct val="105000"/>
              </a:lnSpc>
            </a:pPr>
            <a:r>
              <a:rPr sz="2200" b="0">
                <a:solidFill>
                  <a:srgbClr val="F2F7F5"/>
                </a:solidFill>
                <a:latin typeface="Constantia"/>
              </a:rPr>
              <a:t>Ранняя амниотомия для оценки характера околоплодных вод.</a:t>
            </a:r>
          </a:p>
        </p:txBody>
      </p:sp>
      <p:sp>
        <p:nvSpPr>
          <p:cNvPr id="14" name="Rectangle 13"/>
          <p:cNvSpPr/>
          <p:nvPr/>
        </p:nvSpPr>
        <p:spPr>
          <a:xfrm>
            <a:off x="5516575" y="408736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973775" y="3977639"/>
            <a:ext cx="5577840" cy="925830"/>
          </a:xfrm>
          <a:prstGeom prst="rect">
            <a:avLst/>
          </a:prstGeom>
          <a:noFill/>
        </p:spPr>
        <p:txBody>
          <a:bodyPr wrap="square" lIns="0" tIns="0" rIns="0" bIns="0" anchor="t"/>
          <a:lstStyle/>
          <a:p>
            <a:pPr algn="l">
              <a:lnSpc>
                <a:spcPct val="105000"/>
              </a:lnSpc>
            </a:pPr>
            <a:r>
              <a:rPr sz="2200" b="0">
                <a:solidFill>
                  <a:srgbClr val="F2F7F5"/>
                </a:solidFill>
                <a:latin typeface="Constantia"/>
              </a:rPr>
              <a:t>Готовность к экстренному родоразрешению при острой гипоксии.</a:t>
            </a:r>
          </a:p>
        </p:txBody>
      </p:sp>
      <p:sp>
        <p:nvSpPr>
          <p:cNvPr id="16" name="Rectangle 15"/>
          <p:cNvSpPr/>
          <p:nvPr/>
        </p:nvSpPr>
        <p:spPr>
          <a:xfrm>
            <a:off x="5516575" y="5116068"/>
            <a:ext cx="146304" cy="146304"/>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973775" y="5006340"/>
            <a:ext cx="5577840" cy="925830"/>
          </a:xfrm>
          <a:prstGeom prst="rect">
            <a:avLst/>
          </a:prstGeom>
          <a:noFill/>
        </p:spPr>
        <p:txBody>
          <a:bodyPr wrap="square" lIns="0" tIns="0" rIns="0" bIns="0" anchor="t"/>
          <a:lstStyle/>
          <a:p>
            <a:pPr algn="l">
              <a:lnSpc>
                <a:spcPct val="105000"/>
              </a:lnSpc>
            </a:pPr>
            <a:r>
              <a:rPr sz="2200" b="0">
                <a:solidFill>
                  <a:srgbClr val="F2F7F5"/>
                </a:solidFill>
                <a:latin typeface="Constantia"/>
              </a:rPr>
              <a:t>Исключение натуживания при выраженном обвитии и страдании плода.</a:t>
            </a:r>
          </a:p>
        </p:txBody>
      </p:sp>
      <p:sp>
        <p:nvSpPr>
          <p:cNvPr id="18" name="Rectangle 17"/>
          <p:cNvSpPr/>
          <p:nvPr/>
        </p:nvSpPr>
        <p:spPr>
          <a:xfrm>
            <a:off x="640080" y="1920240"/>
            <a:ext cx="4327855" cy="402336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05840" y="2286000"/>
            <a:ext cx="3596335" cy="457200"/>
          </a:xfrm>
          <a:prstGeom prst="rect">
            <a:avLst/>
          </a:prstGeom>
          <a:noFill/>
        </p:spPr>
        <p:txBody>
          <a:bodyPr wrap="square" lIns="0" tIns="0" rIns="0" bIns="0" anchor="t"/>
          <a:lstStyle/>
          <a:p>
            <a:pPr algn="l">
              <a:lnSpc>
                <a:spcPct val="105000"/>
              </a:lnSpc>
            </a:pPr>
            <a:r>
              <a:rPr sz="1500" b="1">
                <a:solidFill>
                  <a:srgbClr val="0B0B0B"/>
                </a:solidFill>
                <a:latin typeface="Candara"/>
              </a:rPr>
              <a:t>ВАЖНОЕ ПРАВИЛО</a:t>
            </a:r>
          </a:p>
        </p:txBody>
      </p:sp>
      <p:sp>
        <p:nvSpPr>
          <p:cNvPr id="20" name="TextBox 19"/>
          <p:cNvSpPr txBox="1"/>
          <p:nvPr/>
        </p:nvSpPr>
        <p:spPr>
          <a:xfrm>
            <a:off x="1005840" y="2880360"/>
            <a:ext cx="3596335" cy="2743200"/>
          </a:xfrm>
          <a:prstGeom prst="rect">
            <a:avLst/>
          </a:prstGeom>
          <a:noFill/>
        </p:spPr>
        <p:txBody>
          <a:bodyPr wrap="square" lIns="0" tIns="0" rIns="0" bIns="0" anchor="t"/>
          <a:lstStyle/>
          <a:p>
            <a:pPr algn="l">
              <a:lnSpc>
                <a:spcPct val="105000"/>
              </a:lnSpc>
            </a:pPr>
            <a:r>
              <a:rPr sz="2800" b="0">
                <a:solidFill>
                  <a:srgbClr val="0B0B0B"/>
                </a:solidFill>
                <a:latin typeface="Candara"/>
              </a:rPr>
              <a:t>Наличие обвития без признаков гипоксии не является показанием к плановому кесареву сечению.</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Rectangle 1"/>
          <p:cNvSpPr/>
          <p:nvPr/>
        </p:nvSpPr>
        <p:spPr>
          <a:xfrm>
            <a:off x="0" y="0"/>
            <a:ext cx="4206240" cy="685800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097280"/>
            <a:ext cx="3474720" cy="2743200"/>
          </a:xfrm>
          <a:prstGeom prst="rect">
            <a:avLst/>
          </a:prstGeom>
          <a:noFill/>
        </p:spPr>
        <p:txBody>
          <a:bodyPr wrap="square" lIns="0" tIns="0" rIns="0" bIns="0" anchor="ctr"/>
          <a:lstStyle/>
          <a:p>
            <a:pPr algn="l">
              <a:lnSpc>
                <a:spcPct val="105000"/>
              </a:lnSpc>
            </a:pPr>
            <a:r>
              <a:rPr sz="12000" b="1">
                <a:solidFill>
                  <a:srgbClr val="0B0B0B"/>
                </a:solidFill>
                <a:latin typeface="Candara"/>
              </a:rPr>
              <a:t>04</a:t>
            </a:r>
          </a:p>
        </p:txBody>
      </p:sp>
      <p:sp>
        <p:nvSpPr>
          <p:cNvPr id="4" name="TextBox 3"/>
          <p:cNvSpPr txBox="1"/>
          <p:nvPr/>
        </p:nvSpPr>
        <p:spPr>
          <a:xfrm>
            <a:off x="4937760" y="1828800"/>
            <a:ext cx="6613855" cy="2194560"/>
          </a:xfrm>
          <a:prstGeom prst="rect">
            <a:avLst/>
          </a:prstGeom>
          <a:noFill/>
        </p:spPr>
        <p:txBody>
          <a:bodyPr wrap="square" lIns="0" tIns="0" rIns="0" bIns="0" anchor="b"/>
          <a:lstStyle/>
          <a:p>
            <a:pPr algn="l">
              <a:lnSpc>
                <a:spcPct val="105000"/>
              </a:lnSpc>
            </a:pPr>
            <a:r>
              <a:rPr sz="4800" b="1">
                <a:solidFill>
                  <a:srgbClr val="F2F7F5"/>
                </a:solidFill>
                <a:latin typeface="Candara"/>
              </a:rPr>
              <a:t>Тактика и профилактика</a:t>
            </a:r>
          </a:p>
        </p:txBody>
      </p:sp>
      <p:sp>
        <p:nvSpPr>
          <p:cNvPr id="5" name="TextBox 4"/>
          <p:cNvSpPr txBox="1"/>
          <p:nvPr/>
        </p:nvSpPr>
        <p:spPr>
          <a:xfrm>
            <a:off x="4937760" y="4297680"/>
            <a:ext cx="6613855" cy="1097280"/>
          </a:xfrm>
          <a:prstGeom prst="rect">
            <a:avLst/>
          </a:prstGeom>
          <a:noFill/>
        </p:spPr>
        <p:txBody>
          <a:bodyPr wrap="square" lIns="0" tIns="0" rIns="0" bIns="0" anchor="t"/>
          <a:lstStyle/>
          <a:p>
            <a:pPr algn="l">
              <a:lnSpc>
                <a:spcPct val="105000"/>
              </a:lnSpc>
            </a:pPr>
            <a:r>
              <a:rPr sz="2200" b="0">
                <a:solidFill>
                  <a:srgbClr val="9DB8AF"/>
                </a:solidFill>
                <a:latin typeface="Constantia"/>
              </a:rPr>
              <a:t>Оптимизация перинатальных исходов</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Исходы и факторы успеха</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20</a:t>
            </a:r>
          </a:p>
        </p:txBody>
      </p:sp>
      <p:sp>
        <p:nvSpPr>
          <p:cNvPr id="10" name="TextBox 9"/>
          <p:cNvSpPr txBox="1"/>
          <p:nvPr/>
        </p:nvSpPr>
        <p:spPr>
          <a:xfrm>
            <a:off x="731519" y="2240280"/>
            <a:ext cx="2875178" cy="1280160"/>
          </a:xfrm>
          <a:prstGeom prst="rect">
            <a:avLst/>
          </a:prstGeom>
          <a:noFill/>
        </p:spPr>
        <p:txBody>
          <a:bodyPr wrap="square" lIns="0" tIns="0" rIns="0" bIns="0" anchor="ctr"/>
          <a:lstStyle/>
          <a:p>
            <a:pPr algn="l">
              <a:lnSpc>
                <a:spcPct val="105000"/>
              </a:lnSpc>
            </a:pPr>
            <a:r>
              <a:rPr sz="7200" b="1">
                <a:solidFill>
                  <a:srgbClr val="5BC0FF"/>
                </a:solidFill>
                <a:latin typeface="Candara"/>
              </a:rPr>
              <a:t>95%</a:t>
            </a:r>
          </a:p>
        </p:txBody>
      </p:sp>
      <p:sp>
        <p:nvSpPr>
          <p:cNvPr id="11" name="Rectangle 10"/>
          <p:cNvSpPr/>
          <p:nvPr/>
        </p:nvSpPr>
        <p:spPr>
          <a:xfrm>
            <a:off x="731519" y="3657600"/>
            <a:ext cx="457200" cy="45720"/>
          </a:xfrm>
          <a:prstGeom prst="rect">
            <a:avLst/>
          </a:prstGeom>
          <a:solidFill>
            <a:srgbClr val="5BC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31519" y="3840480"/>
            <a:ext cx="2875178" cy="960120"/>
          </a:xfrm>
          <a:prstGeom prst="rect">
            <a:avLst/>
          </a:prstGeom>
          <a:noFill/>
        </p:spPr>
        <p:txBody>
          <a:bodyPr wrap="square" lIns="0" tIns="0" rIns="0" bIns="0" anchor="t"/>
          <a:lstStyle/>
          <a:p>
            <a:pPr algn="l">
              <a:lnSpc>
                <a:spcPct val="105000"/>
              </a:lnSpc>
            </a:pPr>
            <a:r>
              <a:rPr sz="2000" b="0">
                <a:solidFill>
                  <a:srgbClr val="F2F7F5"/>
                </a:solidFill>
                <a:latin typeface="Constantia"/>
              </a:rPr>
              <a:t>Выживаемость при пренатальной диагностике PAS</a:t>
            </a:r>
          </a:p>
        </p:txBody>
      </p:sp>
      <p:sp>
        <p:nvSpPr>
          <p:cNvPr id="13" name="TextBox 12"/>
          <p:cNvSpPr txBox="1"/>
          <p:nvPr/>
        </p:nvSpPr>
        <p:spPr>
          <a:xfrm>
            <a:off x="731519" y="4892040"/>
            <a:ext cx="2875178" cy="320040"/>
          </a:xfrm>
          <a:prstGeom prst="rect">
            <a:avLst/>
          </a:prstGeom>
          <a:noFill/>
        </p:spPr>
        <p:txBody>
          <a:bodyPr wrap="square" lIns="0" tIns="0" rIns="0" bIns="0" anchor="t"/>
          <a:lstStyle/>
          <a:p>
            <a:pPr algn="l">
              <a:lnSpc>
                <a:spcPct val="105000"/>
              </a:lnSpc>
            </a:pPr>
            <a:r>
              <a:rPr sz="1100" b="0">
                <a:solidFill>
                  <a:srgbClr val="9DB8AF"/>
                </a:solidFill>
                <a:latin typeface="Constantia"/>
              </a:rPr>
              <a:t>Источник: Клинические рекомендации МЗ РФ, 2023</a:t>
            </a:r>
          </a:p>
        </p:txBody>
      </p:sp>
      <p:sp>
        <p:nvSpPr>
          <p:cNvPr id="14" name="Rectangle 13"/>
          <p:cNvSpPr/>
          <p:nvPr/>
        </p:nvSpPr>
        <p:spPr>
          <a:xfrm>
            <a:off x="4223918" y="2103120"/>
            <a:ext cx="18288" cy="3108960"/>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475378" y="2240280"/>
            <a:ext cx="2875178" cy="1280160"/>
          </a:xfrm>
          <a:prstGeom prst="rect">
            <a:avLst/>
          </a:prstGeom>
          <a:noFill/>
        </p:spPr>
        <p:txBody>
          <a:bodyPr wrap="square" lIns="0" tIns="0" rIns="0" bIns="0" anchor="ctr"/>
          <a:lstStyle/>
          <a:p>
            <a:pPr algn="l">
              <a:lnSpc>
                <a:spcPct val="105000"/>
              </a:lnSpc>
            </a:pPr>
            <a:r>
              <a:rPr sz="7200" b="1">
                <a:solidFill>
                  <a:srgbClr val="FF7A90"/>
                </a:solidFill>
                <a:latin typeface="Candara"/>
              </a:rPr>
              <a:t>100%</a:t>
            </a:r>
          </a:p>
        </p:txBody>
      </p:sp>
      <p:sp>
        <p:nvSpPr>
          <p:cNvPr id="16" name="Rectangle 15"/>
          <p:cNvSpPr/>
          <p:nvPr/>
        </p:nvSpPr>
        <p:spPr>
          <a:xfrm>
            <a:off x="4475378" y="3657600"/>
            <a:ext cx="457200" cy="45720"/>
          </a:xfrm>
          <a:prstGeom prst="rect">
            <a:avLst/>
          </a:prstGeom>
          <a:solidFill>
            <a:srgbClr val="FF7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475378" y="3840480"/>
            <a:ext cx="2875178" cy="960120"/>
          </a:xfrm>
          <a:prstGeom prst="rect">
            <a:avLst/>
          </a:prstGeom>
          <a:noFill/>
        </p:spPr>
        <p:txBody>
          <a:bodyPr wrap="square" lIns="0" tIns="0" rIns="0" bIns="0" anchor="t"/>
          <a:lstStyle/>
          <a:p>
            <a:pPr algn="l">
              <a:lnSpc>
                <a:spcPct val="105000"/>
              </a:lnSpc>
            </a:pPr>
            <a:r>
              <a:rPr sz="2000" b="0">
                <a:solidFill>
                  <a:srgbClr val="F2F7F5"/>
                </a:solidFill>
                <a:latin typeface="Constantia"/>
              </a:rPr>
              <a:t>Необходимость УЗИ-скрининга сосудов пуповины</a:t>
            </a:r>
          </a:p>
        </p:txBody>
      </p:sp>
      <p:sp>
        <p:nvSpPr>
          <p:cNvPr id="18" name="TextBox 17"/>
          <p:cNvSpPr txBox="1"/>
          <p:nvPr/>
        </p:nvSpPr>
        <p:spPr>
          <a:xfrm>
            <a:off x="4475378" y="4892040"/>
            <a:ext cx="2875178" cy="320040"/>
          </a:xfrm>
          <a:prstGeom prst="rect">
            <a:avLst/>
          </a:prstGeom>
          <a:noFill/>
        </p:spPr>
        <p:txBody>
          <a:bodyPr wrap="square" lIns="0" tIns="0" rIns="0" bIns="0" anchor="t"/>
          <a:lstStyle/>
          <a:p>
            <a:pPr algn="l">
              <a:lnSpc>
                <a:spcPct val="105000"/>
              </a:lnSpc>
            </a:pPr>
            <a:r>
              <a:rPr sz="1100" b="0">
                <a:solidFill>
                  <a:srgbClr val="9DB8AF"/>
                </a:solidFill>
                <a:latin typeface="Constantia"/>
              </a:rPr>
              <a:t>Источник: Клинические рекомендации МЗ РФ, 2023</a:t>
            </a:r>
          </a:p>
        </p:txBody>
      </p:sp>
      <p:sp>
        <p:nvSpPr>
          <p:cNvPr id="19" name="Rectangle 18"/>
          <p:cNvSpPr/>
          <p:nvPr/>
        </p:nvSpPr>
        <p:spPr>
          <a:xfrm>
            <a:off x="7967776" y="2103120"/>
            <a:ext cx="18288" cy="3108960"/>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19236" y="2240280"/>
            <a:ext cx="2875178" cy="1280160"/>
          </a:xfrm>
          <a:prstGeom prst="rect">
            <a:avLst/>
          </a:prstGeom>
          <a:noFill/>
        </p:spPr>
        <p:txBody>
          <a:bodyPr wrap="square" lIns="0" tIns="0" rIns="0" bIns="0" anchor="ctr"/>
          <a:lstStyle/>
          <a:p>
            <a:pPr algn="l">
              <a:lnSpc>
                <a:spcPct val="105000"/>
              </a:lnSpc>
            </a:pPr>
            <a:r>
              <a:rPr sz="7200" b="1">
                <a:solidFill>
                  <a:srgbClr val="2EE6A6"/>
                </a:solidFill>
                <a:latin typeface="Candara"/>
              </a:rPr>
              <a:t>2–4%</a:t>
            </a:r>
          </a:p>
        </p:txBody>
      </p:sp>
      <p:sp>
        <p:nvSpPr>
          <p:cNvPr id="21" name="Rectangle 20"/>
          <p:cNvSpPr/>
          <p:nvPr/>
        </p:nvSpPr>
        <p:spPr>
          <a:xfrm>
            <a:off x="8219236" y="3657600"/>
            <a:ext cx="457200" cy="45720"/>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219236" y="3840480"/>
            <a:ext cx="2875178" cy="960120"/>
          </a:xfrm>
          <a:prstGeom prst="rect">
            <a:avLst/>
          </a:prstGeom>
          <a:noFill/>
        </p:spPr>
        <p:txBody>
          <a:bodyPr wrap="square" lIns="0" tIns="0" rIns="0" bIns="0" anchor="t"/>
          <a:lstStyle/>
          <a:p>
            <a:pPr algn="l">
              <a:lnSpc>
                <a:spcPct val="105000"/>
              </a:lnSpc>
            </a:pPr>
            <a:r>
              <a:rPr sz="2000" b="0">
                <a:solidFill>
                  <a:srgbClr val="F2F7F5"/>
                </a:solidFill>
                <a:latin typeface="Constantia"/>
              </a:rPr>
              <a:t>Рост частоты PAS после применения ВРТ (ЭКО)</a:t>
            </a:r>
          </a:p>
        </p:txBody>
      </p:sp>
      <p:sp>
        <p:nvSpPr>
          <p:cNvPr id="23" name="TextBox 22"/>
          <p:cNvSpPr txBox="1"/>
          <p:nvPr/>
        </p:nvSpPr>
        <p:spPr>
          <a:xfrm>
            <a:off x="8219236" y="4892040"/>
            <a:ext cx="2875178" cy="320040"/>
          </a:xfrm>
          <a:prstGeom prst="rect">
            <a:avLst/>
          </a:prstGeom>
          <a:noFill/>
        </p:spPr>
        <p:txBody>
          <a:bodyPr wrap="square" lIns="0" tIns="0" rIns="0" bIns="0" anchor="t"/>
          <a:lstStyle/>
          <a:p>
            <a:pPr algn="l">
              <a:lnSpc>
                <a:spcPct val="105000"/>
              </a:lnSpc>
            </a:pPr>
            <a:r>
              <a:rPr sz="1100" b="0">
                <a:solidFill>
                  <a:srgbClr val="9DB8AF"/>
                </a:solidFill>
                <a:latin typeface="Constantia"/>
              </a:rPr>
              <a:t>Источник: Искандарова А.Р., 2024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Ключевые выводы</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21</a:t>
            </a:r>
          </a:p>
        </p:txBody>
      </p:sp>
      <p:sp>
        <p:nvSpPr>
          <p:cNvPr id="10" name="Rectangle 9"/>
          <p:cNvSpPr/>
          <p:nvPr/>
        </p:nvSpPr>
        <p:spPr>
          <a:xfrm>
            <a:off x="640080" y="1874519"/>
            <a:ext cx="10911535" cy="865022"/>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40080" y="1874519"/>
            <a:ext cx="82296" cy="865022"/>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1874519"/>
            <a:ext cx="1005840" cy="865022"/>
          </a:xfrm>
          <a:prstGeom prst="rect">
            <a:avLst/>
          </a:prstGeom>
          <a:noFill/>
        </p:spPr>
        <p:txBody>
          <a:bodyPr wrap="square" lIns="0" tIns="0" rIns="0" bIns="0" anchor="ctr"/>
          <a:lstStyle/>
          <a:p>
            <a:pPr algn="l">
              <a:lnSpc>
                <a:spcPct val="105000"/>
              </a:lnSpc>
            </a:pPr>
            <a:r>
              <a:rPr sz="3200" b="1">
                <a:solidFill>
                  <a:srgbClr val="2EE6A6"/>
                </a:solidFill>
                <a:latin typeface="Candara"/>
              </a:rPr>
              <a:t>01</a:t>
            </a:r>
          </a:p>
        </p:txBody>
      </p:sp>
      <p:sp>
        <p:nvSpPr>
          <p:cNvPr id="13" name="TextBox 12"/>
          <p:cNvSpPr txBox="1"/>
          <p:nvPr/>
        </p:nvSpPr>
        <p:spPr>
          <a:xfrm>
            <a:off x="2103120" y="1874519"/>
            <a:ext cx="9174175" cy="865022"/>
          </a:xfrm>
          <a:prstGeom prst="rect">
            <a:avLst/>
          </a:prstGeom>
          <a:noFill/>
        </p:spPr>
        <p:txBody>
          <a:bodyPr wrap="square" lIns="0" tIns="0" rIns="0" bIns="0" anchor="ctr"/>
          <a:lstStyle/>
          <a:p>
            <a:pPr algn="l">
              <a:lnSpc>
                <a:spcPct val="105000"/>
              </a:lnSpc>
            </a:pPr>
            <a:r>
              <a:rPr sz="2400" b="0">
                <a:solidFill>
                  <a:srgbClr val="F2F7F5"/>
                </a:solidFill>
                <a:latin typeface="Constantia"/>
              </a:rPr>
              <a:t>Аномалии плаценты и пуповины требуют тщательного пренатального скрининга.</a:t>
            </a:r>
          </a:p>
        </p:txBody>
      </p:sp>
      <p:sp>
        <p:nvSpPr>
          <p:cNvPr id="14" name="Rectangle 13"/>
          <p:cNvSpPr/>
          <p:nvPr/>
        </p:nvSpPr>
        <p:spPr>
          <a:xfrm>
            <a:off x="640080" y="2857500"/>
            <a:ext cx="10911535" cy="865022"/>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2857500"/>
            <a:ext cx="82296" cy="865022"/>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14400" y="2857500"/>
            <a:ext cx="1005840" cy="865022"/>
          </a:xfrm>
          <a:prstGeom prst="rect">
            <a:avLst/>
          </a:prstGeom>
          <a:noFill/>
        </p:spPr>
        <p:txBody>
          <a:bodyPr wrap="square" lIns="0" tIns="0" rIns="0" bIns="0" anchor="ctr"/>
          <a:lstStyle/>
          <a:p>
            <a:pPr algn="l">
              <a:lnSpc>
                <a:spcPct val="105000"/>
              </a:lnSpc>
            </a:pPr>
            <a:r>
              <a:rPr sz="3200" b="1">
                <a:solidFill>
                  <a:srgbClr val="2EE6A6"/>
                </a:solidFill>
                <a:latin typeface="Candara"/>
              </a:rPr>
              <a:t>02</a:t>
            </a:r>
          </a:p>
        </p:txBody>
      </p:sp>
      <p:sp>
        <p:nvSpPr>
          <p:cNvPr id="17" name="TextBox 16"/>
          <p:cNvSpPr txBox="1"/>
          <p:nvPr/>
        </p:nvSpPr>
        <p:spPr>
          <a:xfrm>
            <a:off x="2103120" y="2857500"/>
            <a:ext cx="9174175" cy="865022"/>
          </a:xfrm>
          <a:prstGeom prst="rect">
            <a:avLst/>
          </a:prstGeom>
          <a:noFill/>
        </p:spPr>
        <p:txBody>
          <a:bodyPr wrap="square" lIns="0" tIns="0" rIns="0" bIns="0" anchor="ctr"/>
          <a:lstStyle/>
          <a:p>
            <a:pPr algn="l">
              <a:lnSpc>
                <a:spcPct val="105000"/>
              </a:lnSpc>
            </a:pPr>
            <a:r>
              <a:rPr sz="2400" b="0">
                <a:solidFill>
                  <a:srgbClr val="F2F7F5"/>
                </a:solidFill>
                <a:latin typeface="Constantia"/>
              </a:rPr>
              <a:t>Спектр врастания плаценты — показание для плановой операции в перинатальном центре.</a:t>
            </a:r>
          </a:p>
        </p:txBody>
      </p:sp>
      <p:sp>
        <p:nvSpPr>
          <p:cNvPr id="18" name="Rectangle 17"/>
          <p:cNvSpPr/>
          <p:nvPr/>
        </p:nvSpPr>
        <p:spPr>
          <a:xfrm>
            <a:off x="640080" y="3840479"/>
            <a:ext cx="10911535" cy="865022"/>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40080" y="3840479"/>
            <a:ext cx="82296" cy="865022"/>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14400" y="3840479"/>
            <a:ext cx="1005840" cy="865022"/>
          </a:xfrm>
          <a:prstGeom prst="rect">
            <a:avLst/>
          </a:prstGeom>
          <a:noFill/>
        </p:spPr>
        <p:txBody>
          <a:bodyPr wrap="square" lIns="0" tIns="0" rIns="0" bIns="0" anchor="ctr"/>
          <a:lstStyle/>
          <a:p>
            <a:pPr algn="l">
              <a:lnSpc>
                <a:spcPct val="105000"/>
              </a:lnSpc>
            </a:pPr>
            <a:r>
              <a:rPr sz="3200" b="1">
                <a:solidFill>
                  <a:srgbClr val="2EE6A6"/>
                </a:solidFill>
                <a:latin typeface="Candara"/>
              </a:rPr>
              <a:t>03</a:t>
            </a:r>
          </a:p>
        </p:txBody>
      </p:sp>
      <p:sp>
        <p:nvSpPr>
          <p:cNvPr id="21" name="TextBox 20"/>
          <p:cNvSpPr txBox="1"/>
          <p:nvPr/>
        </p:nvSpPr>
        <p:spPr>
          <a:xfrm>
            <a:off x="2103120" y="3840479"/>
            <a:ext cx="9174175" cy="865022"/>
          </a:xfrm>
          <a:prstGeom prst="rect">
            <a:avLst/>
          </a:prstGeom>
          <a:noFill/>
        </p:spPr>
        <p:txBody>
          <a:bodyPr wrap="square" lIns="0" tIns="0" rIns="0" bIns="0" anchor="ctr"/>
          <a:lstStyle/>
          <a:p>
            <a:pPr algn="l">
              <a:lnSpc>
                <a:spcPct val="105000"/>
              </a:lnSpc>
            </a:pPr>
            <a:r>
              <a:rPr sz="2400" b="0">
                <a:solidFill>
                  <a:srgbClr val="F2F7F5"/>
                </a:solidFill>
                <a:latin typeface="Constantia"/>
              </a:rPr>
              <a:t>Обвитие пуповины без признаков гипоксии допускает ведение родов через естественные пути.</a:t>
            </a:r>
          </a:p>
        </p:txBody>
      </p:sp>
      <p:sp>
        <p:nvSpPr>
          <p:cNvPr id="22" name="Rectangle 21"/>
          <p:cNvSpPr/>
          <p:nvPr/>
        </p:nvSpPr>
        <p:spPr>
          <a:xfrm>
            <a:off x="640080" y="4823459"/>
            <a:ext cx="10911535" cy="865022"/>
          </a:xfrm>
          <a:prstGeom prst="rect">
            <a:avLst/>
          </a:prstGeom>
          <a:solidFill>
            <a:srgbClr val="12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40080" y="4823459"/>
            <a:ext cx="82296" cy="865022"/>
          </a:xfrm>
          <a:prstGeom prst="rect">
            <a:avLst/>
          </a:prstGeom>
          <a:solidFill>
            <a:srgbClr val="2EE6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14400" y="4823459"/>
            <a:ext cx="1005840" cy="865022"/>
          </a:xfrm>
          <a:prstGeom prst="rect">
            <a:avLst/>
          </a:prstGeom>
          <a:noFill/>
        </p:spPr>
        <p:txBody>
          <a:bodyPr wrap="square" lIns="0" tIns="0" rIns="0" bIns="0" anchor="ctr"/>
          <a:lstStyle/>
          <a:p>
            <a:pPr algn="l">
              <a:lnSpc>
                <a:spcPct val="105000"/>
              </a:lnSpc>
            </a:pPr>
            <a:r>
              <a:rPr sz="3200" b="1">
                <a:solidFill>
                  <a:srgbClr val="2EE6A6"/>
                </a:solidFill>
                <a:latin typeface="Candara"/>
              </a:rPr>
              <a:t>04</a:t>
            </a:r>
          </a:p>
        </p:txBody>
      </p:sp>
      <p:sp>
        <p:nvSpPr>
          <p:cNvPr id="25" name="TextBox 24"/>
          <p:cNvSpPr txBox="1"/>
          <p:nvPr/>
        </p:nvSpPr>
        <p:spPr>
          <a:xfrm>
            <a:off x="2103120" y="4823459"/>
            <a:ext cx="9174175" cy="865022"/>
          </a:xfrm>
          <a:prstGeom prst="rect">
            <a:avLst/>
          </a:prstGeom>
          <a:noFill/>
        </p:spPr>
        <p:txBody>
          <a:bodyPr wrap="square" lIns="0" tIns="0" rIns="0" bIns="0" anchor="ctr"/>
          <a:lstStyle/>
          <a:p>
            <a:pPr algn="l">
              <a:lnSpc>
                <a:spcPct val="105000"/>
              </a:lnSpc>
            </a:pPr>
            <a:r>
              <a:rPr sz="2400" b="0">
                <a:solidFill>
                  <a:srgbClr val="F2F7F5"/>
                </a:solidFill>
                <a:latin typeface="Constantia"/>
              </a:rPr>
              <a:t>Мультидисциплинарный подход — основа снижения материнской и перинатальной смертности.</a:t>
            </a:r>
          </a:p>
        </p:txBody>
      </p:sp>
      <p:sp>
        <p:nvSpPr>
          <p:cNvPr id="26" name="TextBox 25"/>
          <p:cNvSpPr txBox="1"/>
          <p:nvPr/>
        </p:nvSpPr>
        <p:spPr>
          <a:xfrm>
            <a:off x="640080" y="5897880"/>
            <a:ext cx="10911535" cy="457200"/>
          </a:xfrm>
          <a:prstGeom prst="rect">
            <a:avLst/>
          </a:prstGeom>
          <a:noFill/>
        </p:spPr>
        <p:txBody>
          <a:bodyPr wrap="square" lIns="0" tIns="0" rIns="0" bIns="0" anchor="t"/>
          <a:lstStyle/>
          <a:p>
            <a:pPr algn="ctr">
              <a:lnSpc>
                <a:spcPct val="105000"/>
              </a:lnSpc>
            </a:pPr>
            <a:r>
              <a:rPr sz="2000" b="1" dirty="0" err="1">
                <a:solidFill>
                  <a:srgbClr val="F5C451"/>
                </a:solidFill>
                <a:latin typeface="Constantia"/>
              </a:rPr>
              <a:t>Спасибо</a:t>
            </a:r>
            <a:r>
              <a:rPr sz="2000" b="1" dirty="0">
                <a:solidFill>
                  <a:srgbClr val="F5C451"/>
                </a:solidFill>
                <a:latin typeface="Constantia"/>
              </a:rPr>
              <a:t> </a:t>
            </a:r>
            <a:r>
              <a:rPr sz="2000" b="1" dirty="0" err="1">
                <a:solidFill>
                  <a:srgbClr val="F5C451"/>
                </a:solidFill>
                <a:latin typeface="Constantia"/>
              </a:rPr>
              <a:t>за</a:t>
            </a:r>
            <a:r>
              <a:rPr sz="2000" b="1" dirty="0">
                <a:solidFill>
                  <a:srgbClr val="F5C451"/>
                </a:solidFill>
                <a:latin typeface="Constantia"/>
              </a:rPr>
              <a:t> </a:t>
            </a:r>
            <a:r>
              <a:rPr sz="2000" b="1" dirty="0" err="1">
                <a:solidFill>
                  <a:srgbClr val="F5C451"/>
                </a:solidFill>
                <a:latin typeface="Constantia"/>
              </a:rPr>
              <a:t>внимание</a:t>
            </a:r>
            <a:r>
              <a:rPr sz="2000" b="1" dirty="0">
                <a:solidFill>
                  <a:srgbClr val="F5C451"/>
                </a:solidFill>
                <a:latin typeface="Constantia"/>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B1F1A"/>
            </a:gs>
            <a:gs pos="100000">
              <a:srgbClr val="124736"/>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2EE6A6">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5C451">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5BC0F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57199" y="457200"/>
            <a:ext cx="11277295" cy="1097280"/>
          </a:xfrm>
          <a:prstGeom prst="roundRect">
            <a:avLst>
              <a:gd name="adj" fmla="val 7000"/>
            </a:avLst>
          </a:prstGeom>
          <a:solidFill>
            <a:srgbClr val="46605A">
              <a:alpha val="45000"/>
            </a:srgbClr>
          </a:solidFill>
          <a:ln w="12700">
            <a:solidFill>
              <a:srgbClr val="41504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19" y="457200"/>
            <a:ext cx="10820095" cy="1097280"/>
          </a:xfrm>
          <a:prstGeom prst="rect">
            <a:avLst/>
          </a:prstGeom>
          <a:noFill/>
        </p:spPr>
        <p:txBody>
          <a:bodyPr wrap="square" lIns="0" tIns="0" rIns="0" bIns="0" anchor="ctr"/>
          <a:lstStyle/>
          <a:p>
            <a:pPr algn="l">
              <a:lnSpc>
                <a:spcPct val="105000"/>
              </a:lnSpc>
            </a:pPr>
            <a:r>
              <a:rPr sz="3400" b="1">
                <a:solidFill>
                  <a:srgbClr val="F2F7F5"/>
                </a:solidFill>
                <a:latin typeface="Candara"/>
              </a:rPr>
              <a:t>Источники</a:t>
            </a:r>
          </a:p>
        </p:txBody>
      </p:sp>
      <p:sp>
        <p:nvSpPr>
          <p:cNvPr id="7" name="Rectangle 6"/>
          <p:cNvSpPr/>
          <p:nvPr/>
        </p:nvSpPr>
        <p:spPr>
          <a:xfrm>
            <a:off x="640080" y="6254496"/>
            <a:ext cx="10911535" cy="13716"/>
          </a:xfrm>
          <a:prstGeom prst="rect">
            <a:avLst/>
          </a:prstGeom>
          <a:solidFill>
            <a:srgbClr val="9DB8A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DB8AF"/>
                </a:solidFill>
                <a:latin typeface="Constantia"/>
              </a:rPr>
              <a:t>Аномалии плаценты и пуповины</a:t>
            </a:r>
          </a:p>
        </p:txBody>
      </p:sp>
      <p:sp>
        <p:nvSpPr>
          <p:cNvPr id="9" name="TextBox 8"/>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DB8AF"/>
                </a:solidFill>
                <a:latin typeface="Constantia"/>
              </a:rPr>
              <a:t>22</a:t>
            </a:r>
          </a:p>
        </p:txBody>
      </p:sp>
      <p:sp>
        <p:nvSpPr>
          <p:cNvPr id="10" name="TextBox 9"/>
          <p:cNvSpPr txBox="1"/>
          <p:nvPr/>
        </p:nvSpPr>
        <p:spPr>
          <a:xfrm>
            <a:off x="640080" y="1783080"/>
            <a:ext cx="411480" cy="689457"/>
          </a:xfrm>
          <a:prstGeom prst="rect">
            <a:avLst/>
          </a:prstGeom>
          <a:noFill/>
        </p:spPr>
        <p:txBody>
          <a:bodyPr wrap="square" lIns="0" tIns="0" rIns="0" bIns="0" anchor="t"/>
          <a:lstStyle/>
          <a:p>
            <a:pPr algn="l">
              <a:lnSpc>
                <a:spcPct val="105000"/>
              </a:lnSpc>
            </a:pPr>
            <a:r>
              <a:rPr sz="1500" b="1">
                <a:solidFill>
                  <a:srgbClr val="2EE6A6"/>
                </a:solidFill>
                <a:latin typeface="Candara"/>
              </a:rPr>
              <a:t>1</a:t>
            </a:r>
          </a:p>
        </p:txBody>
      </p:sp>
      <p:sp>
        <p:nvSpPr>
          <p:cNvPr id="11" name="TextBox 10"/>
          <p:cNvSpPr txBox="1"/>
          <p:nvPr/>
        </p:nvSpPr>
        <p:spPr>
          <a:xfrm>
            <a:off x="1143000" y="1783080"/>
            <a:ext cx="10408615" cy="634593"/>
          </a:xfrm>
          <a:prstGeom prst="rect">
            <a:avLst/>
          </a:prstGeom>
          <a:noFill/>
        </p:spPr>
        <p:txBody>
          <a:bodyPr wrap="square" lIns="0" tIns="0" rIns="0" bIns="0" anchor="t"/>
          <a:lstStyle/>
          <a:p>
            <a:pPr algn="l">
              <a:lnSpc>
                <a:spcPct val="105000"/>
              </a:lnSpc>
            </a:pPr>
            <a:r>
              <a:rPr sz="1500" b="0">
                <a:solidFill>
                  <a:srgbClr val="9DB8AF"/>
                </a:solidFill>
                <a:latin typeface="Constantia"/>
              </a:rPr>
              <a:t>Минздрав РФ. Клинические рекомендации «Патологическое прикрепление плаценты (предлежание и врастание плаценты)». 2023. rubricator.rosminzdrav.ru</a:t>
            </a:r>
          </a:p>
        </p:txBody>
      </p:sp>
      <p:sp>
        <p:nvSpPr>
          <p:cNvPr id="12" name="TextBox 11"/>
          <p:cNvSpPr txBox="1"/>
          <p:nvPr/>
        </p:nvSpPr>
        <p:spPr>
          <a:xfrm>
            <a:off x="640080" y="2472537"/>
            <a:ext cx="411480" cy="689457"/>
          </a:xfrm>
          <a:prstGeom prst="rect">
            <a:avLst/>
          </a:prstGeom>
          <a:noFill/>
        </p:spPr>
        <p:txBody>
          <a:bodyPr wrap="square" lIns="0" tIns="0" rIns="0" bIns="0" anchor="t"/>
          <a:lstStyle/>
          <a:p>
            <a:pPr algn="l">
              <a:lnSpc>
                <a:spcPct val="105000"/>
              </a:lnSpc>
            </a:pPr>
            <a:r>
              <a:rPr sz="1500" b="1">
                <a:solidFill>
                  <a:srgbClr val="2EE6A6"/>
                </a:solidFill>
                <a:latin typeface="Candara"/>
              </a:rPr>
              <a:t>2</a:t>
            </a:r>
          </a:p>
        </p:txBody>
      </p:sp>
      <p:sp>
        <p:nvSpPr>
          <p:cNvPr id="13" name="TextBox 12"/>
          <p:cNvSpPr txBox="1"/>
          <p:nvPr/>
        </p:nvSpPr>
        <p:spPr>
          <a:xfrm>
            <a:off x="1143000" y="2472537"/>
            <a:ext cx="10408615" cy="634593"/>
          </a:xfrm>
          <a:prstGeom prst="rect">
            <a:avLst/>
          </a:prstGeom>
          <a:noFill/>
        </p:spPr>
        <p:txBody>
          <a:bodyPr wrap="square" lIns="0" tIns="0" rIns="0" bIns="0" anchor="t"/>
          <a:lstStyle/>
          <a:p>
            <a:pPr algn="l">
              <a:lnSpc>
                <a:spcPct val="105000"/>
              </a:lnSpc>
            </a:pPr>
            <a:r>
              <a:rPr sz="1500" b="0">
                <a:solidFill>
                  <a:srgbClr val="9DB8AF"/>
                </a:solidFill>
                <a:latin typeface="Constantia"/>
              </a:rPr>
              <a:t>Фаткуллина Ю.Н. и др.. Состояние плода и перинатальные исходы при аномалиях расположения плаценты. 2022. gynecology.su</a:t>
            </a:r>
          </a:p>
        </p:txBody>
      </p:sp>
      <p:sp>
        <p:nvSpPr>
          <p:cNvPr id="14" name="TextBox 13"/>
          <p:cNvSpPr txBox="1"/>
          <p:nvPr/>
        </p:nvSpPr>
        <p:spPr>
          <a:xfrm>
            <a:off x="640080" y="3161995"/>
            <a:ext cx="411480" cy="417880"/>
          </a:xfrm>
          <a:prstGeom prst="rect">
            <a:avLst/>
          </a:prstGeom>
          <a:noFill/>
        </p:spPr>
        <p:txBody>
          <a:bodyPr wrap="square" lIns="0" tIns="0" rIns="0" bIns="0" anchor="t"/>
          <a:lstStyle/>
          <a:p>
            <a:pPr algn="l">
              <a:lnSpc>
                <a:spcPct val="105000"/>
              </a:lnSpc>
            </a:pPr>
            <a:r>
              <a:rPr sz="1500" b="1">
                <a:solidFill>
                  <a:srgbClr val="2EE6A6"/>
                </a:solidFill>
                <a:latin typeface="Candara"/>
              </a:rPr>
              <a:t>3</a:t>
            </a:r>
          </a:p>
        </p:txBody>
      </p:sp>
      <p:sp>
        <p:nvSpPr>
          <p:cNvPr id="15" name="TextBox 14"/>
          <p:cNvSpPr txBox="1"/>
          <p:nvPr/>
        </p:nvSpPr>
        <p:spPr>
          <a:xfrm>
            <a:off x="1143000" y="3161995"/>
            <a:ext cx="10408615" cy="363016"/>
          </a:xfrm>
          <a:prstGeom prst="rect">
            <a:avLst/>
          </a:prstGeom>
          <a:noFill/>
        </p:spPr>
        <p:txBody>
          <a:bodyPr wrap="square" lIns="0" tIns="0" rIns="0" bIns="0" anchor="t"/>
          <a:lstStyle/>
          <a:p>
            <a:pPr algn="l">
              <a:lnSpc>
                <a:spcPct val="105000"/>
              </a:lnSpc>
            </a:pPr>
            <a:r>
              <a:rPr sz="1500" b="0">
                <a:solidFill>
                  <a:srgbClr val="9DB8AF"/>
                </a:solidFill>
                <a:latin typeface="Constantia"/>
              </a:rPr>
              <a:t>Зиганшин А.М. и др.. Пороки развития пуповины (обзор литературы). 2025. cyberleninka.ru</a:t>
            </a:r>
          </a:p>
        </p:txBody>
      </p:sp>
      <p:sp>
        <p:nvSpPr>
          <p:cNvPr id="16" name="TextBox 15"/>
          <p:cNvSpPr txBox="1"/>
          <p:nvPr/>
        </p:nvSpPr>
        <p:spPr>
          <a:xfrm>
            <a:off x="640080" y="3579876"/>
            <a:ext cx="411480" cy="689457"/>
          </a:xfrm>
          <a:prstGeom prst="rect">
            <a:avLst/>
          </a:prstGeom>
          <a:noFill/>
        </p:spPr>
        <p:txBody>
          <a:bodyPr wrap="square" lIns="0" tIns="0" rIns="0" bIns="0" anchor="t"/>
          <a:lstStyle/>
          <a:p>
            <a:pPr algn="l">
              <a:lnSpc>
                <a:spcPct val="105000"/>
              </a:lnSpc>
            </a:pPr>
            <a:r>
              <a:rPr sz="1500" b="1">
                <a:solidFill>
                  <a:srgbClr val="2EE6A6"/>
                </a:solidFill>
                <a:latin typeface="Candara"/>
              </a:rPr>
              <a:t>4</a:t>
            </a:r>
          </a:p>
        </p:txBody>
      </p:sp>
      <p:sp>
        <p:nvSpPr>
          <p:cNvPr id="17" name="TextBox 16"/>
          <p:cNvSpPr txBox="1"/>
          <p:nvPr/>
        </p:nvSpPr>
        <p:spPr>
          <a:xfrm>
            <a:off x="1143000" y="3579876"/>
            <a:ext cx="10408615" cy="634593"/>
          </a:xfrm>
          <a:prstGeom prst="rect">
            <a:avLst/>
          </a:prstGeom>
          <a:noFill/>
        </p:spPr>
        <p:txBody>
          <a:bodyPr wrap="square" lIns="0" tIns="0" rIns="0" bIns="0" anchor="t"/>
          <a:lstStyle/>
          <a:p>
            <a:pPr algn="l">
              <a:lnSpc>
                <a:spcPct val="105000"/>
              </a:lnSpc>
            </a:pPr>
            <a:r>
              <a:rPr sz="1500" b="0">
                <a:solidFill>
                  <a:srgbClr val="9DB8AF"/>
                </a:solidFill>
                <a:latin typeface="Constantia"/>
              </a:rPr>
              <a:t>Искандарова А.Р.. Аномалии плацентации после применения вспомогательных репродуктивных технологий. 2024. gynecology.su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ndar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2209</Words>
  <Application>Microsoft Office PowerPoint</Application>
  <PresentationFormat>Широкоэкранный</PresentationFormat>
  <Paragraphs>232</Paragraphs>
  <Slides>22</Slides>
  <Notes>21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22</vt:i4>
      </vt:variant>
    </vt:vector>
  </HeadingPairs>
  <TitlesOfParts>
    <vt:vector size="26" baseType="lpstr">
      <vt:lpstr>Arial</vt:lpstr>
      <vt:lpstr>Candara</vt:lpstr>
      <vt:lpstr>Constantia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2026-10-06T13:25:56Z</dcterms:modified>
  <cp:category/>
</cp:coreProperties>
</file>