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712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Добрый день. Тема нашего доклада — расхождение лонного соединения, или симфизиолиз. Это состояние, при котором происходит чрезмерное размягчение и расхождение лонного сочленения, чаще всего во время беременности. Мы рассмотрим, почему это происходит, как проявляется, как диагностируется и что можно сделать для облегчения состояния женщины.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Вот план нашего выступления. Сначала разберём анатомию и определение, затем причины и факторы риска, симптоматику, диагностику, методы лечения и, наконец, прогноз и восстановление после родов.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Начнём с анатомии. Лонное сочленение — это хрящевое соединение между двумя лобковыми костями. В норме оно почти неподвижно, но во время беременности гормональные изменения делают его более эластичным.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Лонное сочленение — это хрящевая прослойка между лобковыми костями. В норме оно выдерживает нагрузку и почти не двигается. Однако во время беременности уровень релаксина повышается, связки размягчаются, и сустав становится более подвижным. Если подвижность становится избыточной, возникает нестабильность тазового кольца. Это и называется симфизиолизом или дисфункцией лонного сочленения. Важно понимать, что это не разрыв, а именно чрезмерное расхождение.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причинам. Почему у одних женщин это состояние развивается, а у других нет? Существует ряд факторов риска.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Среди ключевых факторов риска — предшествующие боли в спине: они повышают риск примерно в два раза. Травмы таза в анамнезе — почти в три раза. Повторные беременности увеличивают риск, поскольку каждая последующая беременность дополнительно ослабляет связочный аппарат. Многоплодная беременность и тяжёлый физический труд также играют роль. И наконец, избыточная масса тела создаёт дополнительную нагрузку на тазовое кольцо.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Теперь о том, как это проявляется. Симптомы могут быть разной степени выраженности — от лёгкого дискомфорта до сильной боли, нарушающей повседневную жизнь.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Боль при симфизиолизе обычно локализуется в лобковой области, может отдавать во внутреннюю поверхность бёдер и в пах. Характерно усиление боли при асимметричных движениях: ходьбе по лестнице, поворотах в постели, вставании со стула, стоянии на одной ноге. Многие женщины описывают ощущение «щёлканья» или «скрежета» в области лобка. Походка может становиться «утиной» — это компенсаторный механизм, чтобы уменьшить нагрузку на симфиз.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Диагностика расхождения лонного сочленения преимущественно клиническая. В большинстве случаев визуализация не требуется.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Диагностика включает несколько этапов. Сначала — подробный сбор анамнеза: когда началась боль, какие движения её провоцируют. Затем — клинические тесты: пальпация лонного сочленения, провокационные тесты, такие как P4. Важна оценка походки. Что касается визуализации, то при беременности МРТ считается наиболее безопасным методом, если есть сомнения в диагнозе. Рентген и КТ не рекомендуются из-за радиационной нагрузки.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самому важному — что можно сделать. В подавляющем большинстве случаев лечение консервативное.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Основу лечения составляет физиотерапия с индивидуально подобранными упражнениями, направленными на стабилизацию таза. Тазовый бандаж — простое и эффективное средство, которое снижает подвижность в лонном сочленении и уменьшает боль. Важно скорректировать повседневную активность: избегать асимметричных движений, подъёма тяжестей, длительного стояния. При необходимости могут применяться акупунктура и чрескожная электронейростимуляция. Из лекарств допустим парацетамол; нестероидные противовоспалительные при беременности противопоказаны. В тяжёлых случаях могут понадобиться костыли для разгрузки таза.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Наконец, прогноз. Хорошая новость в том, что у большинства женщин состояние улучшается после родов.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Статистика обнадёживающая. Примерно каждая пятая беременная сталкивается с тазовой болью. Однако через три месяца после родов стойкие симптомы сохраняются лишь у семи процентов. А к двенадцатой неделе после родов около девяноста девяти процентов женщин полностью восстанавливаются. Это говорит о том, что при правильном ведении прогноз в целом благоприятный.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Подведём итоги. Симфизиолиз — это не разрыв, а избыточная подвижность лонного сочленения, связанная с гормональными изменениями при беременности. Диагностика преимущественно клиническая. Лечение консервативное и включает физиотерапию, тазовый бандаж и коррекцию активности. Прогноз благоприятный: подавляющее большинство женщин полностью восстанавливаются в течение трёх месяцев после родов.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завершение хочу подчеркнуть: расхождение лонного сочленения — это распространённое, но хорошо поддающееся коррекции состояние. При своевременной диагностике и правильном консервативном ведении подавляющее большинство женщин полностью восстанавливаются после родов. Спасибо за внимание.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1234440"/>
            <a:ext cx="100584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463040"/>
            <a:ext cx="566928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Georgia"/>
              </a:rPr>
              <a:t>МЕДИЦИНСКАЯ ПРЕЗЕНТАЦИЯ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65960"/>
            <a:ext cx="5760720" cy="3108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5000" b="1">
                <a:solidFill>
                  <a:srgbClr val="FFFFFF"/>
                </a:solidFill>
                <a:latin typeface="Corbel"/>
              </a:rPr>
              <a:t>Расхождение лонного соединения</a:t>
            </a:r>
          </a:p>
        </p:txBody>
      </p:sp>
      <p:sp>
        <p:nvSpPr>
          <p:cNvPr id="6" name="Oval 5"/>
          <p:cNvSpPr/>
          <p:nvPr/>
        </p:nvSpPr>
        <p:spPr>
          <a:xfrm>
            <a:off x="8412480" y="914400"/>
            <a:ext cx="2926080" cy="292608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80960" y="4206240"/>
            <a:ext cx="3840480" cy="914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80960" y="4526280"/>
            <a:ext cx="3840480" cy="1371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Симфизиолиз и дисфункция лонного сочленения: диагностика, ведение беременности и восстановление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59" y="6080760"/>
            <a:ext cx="4215293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Материал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подготовлен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lang="ru-RU" sz="1300" dirty="0">
                <a:solidFill>
                  <a:srgbClr val="56668A"/>
                </a:solidFill>
                <a:latin typeface="Georgia"/>
              </a:rPr>
              <a:t>студентом КГБПОУ ММТ </a:t>
            </a:r>
            <a:r>
              <a:rPr lang="ru-RU" sz="1300" dirty="0" err="1">
                <a:solidFill>
                  <a:srgbClr val="56668A"/>
                </a:solidFill>
                <a:latin typeface="Georgia"/>
              </a:rPr>
              <a:t>Пестенко</a:t>
            </a:r>
            <a:r>
              <a:rPr lang="ru-RU" sz="1300" dirty="0">
                <a:solidFill>
                  <a:srgbClr val="56668A"/>
                </a:solidFill>
                <a:latin typeface="Georgia"/>
              </a:rPr>
              <a:t> Кириллом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на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основе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клинических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рекомендаций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и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систематических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обзоров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, 2026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Содержание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1874519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2563EB"/>
                </a:solidFill>
                <a:latin typeface="Corbel"/>
              </a:rPr>
              <a:t>01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45920" y="1874519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Анатомия и определение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2679191"/>
            <a:ext cx="5181447" cy="13716"/>
          </a:xfrm>
          <a:prstGeom prst="rect">
            <a:avLst/>
          </a:prstGeom>
          <a:solidFill>
            <a:srgbClr val="5666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27889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2563EB"/>
                </a:solidFill>
                <a:latin typeface="Corbel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45920" y="27889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Причины и факторы риска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80" y="3593591"/>
            <a:ext cx="5181447" cy="13716"/>
          </a:xfrm>
          <a:prstGeom prst="rect">
            <a:avLst/>
          </a:prstGeom>
          <a:solidFill>
            <a:srgbClr val="5666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0080" y="37033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2563EB"/>
                </a:solidFill>
                <a:latin typeface="Corbel"/>
              </a:rPr>
              <a:t>03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45920" y="37033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14213D"/>
                </a:solidFill>
                <a:latin typeface="Georgia"/>
              </a:rPr>
              <a:t>Симптомы и клиническая картина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" y="4507992"/>
            <a:ext cx="5181447" cy="13716"/>
          </a:xfrm>
          <a:prstGeom prst="rect">
            <a:avLst/>
          </a:prstGeom>
          <a:solidFill>
            <a:srgbClr val="5666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370167" y="1874519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2563EB"/>
                </a:solidFill>
                <a:latin typeface="Corbel"/>
              </a:rPr>
              <a:t>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76007" y="1874519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Диагностика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70167" y="2679191"/>
            <a:ext cx="5181447" cy="13716"/>
          </a:xfrm>
          <a:prstGeom prst="rect">
            <a:avLst/>
          </a:prstGeom>
          <a:solidFill>
            <a:srgbClr val="5666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370167" y="27889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2563EB"/>
                </a:solidFill>
                <a:latin typeface="Corbel"/>
              </a:rPr>
              <a:t>05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76007" y="27889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14213D"/>
                </a:solidFill>
                <a:latin typeface="Georgia"/>
              </a:rPr>
              <a:t>Лечение и ведение беременности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370167" y="3593591"/>
            <a:ext cx="5181447" cy="13716"/>
          </a:xfrm>
          <a:prstGeom prst="rect">
            <a:avLst/>
          </a:prstGeom>
          <a:solidFill>
            <a:srgbClr val="5666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370167" y="37033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2563EB"/>
                </a:solidFill>
                <a:latin typeface="Corbel"/>
              </a:rPr>
              <a:t>06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76007" y="37033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Прогноз и восстановление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70167" y="4507992"/>
            <a:ext cx="5181447" cy="13716"/>
          </a:xfrm>
          <a:prstGeom prst="rect">
            <a:avLst/>
          </a:prstGeom>
          <a:solidFill>
            <a:srgbClr val="5666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4C7FEF"/>
                </a:solidFill>
                <a:latin typeface="Corbel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orbel"/>
              </a:rPr>
              <a:t>Анатомия и определение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10911535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D3E0FB"/>
                </a:solidFill>
                <a:latin typeface="Georgia"/>
              </a:rPr>
              <a:t>Почему лонное сочленение становится проблемой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Лонное сочленение: норма и патология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1920240"/>
            <a:ext cx="10911535" cy="88331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Diamond 30"/>
          <p:cNvSpPr/>
          <p:nvPr/>
        </p:nvSpPr>
        <p:spPr>
          <a:xfrm>
            <a:off x="914400" y="2261311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71600" y="192024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Лонный симфиз — хрящевое соединение двух лобковых костей, в норме малоподвижное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2971800"/>
            <a:ext cx="10911535" cy="88331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Diamond 33"/>
          <p:cNvSpPr/>
          <p:nvPr/>
        </p:nvSpPr>
        <p:spPr>
          <a:xfrm>
            <a:off x="914400" y="3312871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71600" y="297180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Во время беременности гормон релаксин размягчает связки и увеличивает подвижность сустава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080" y="4023360"/>
            <a:ext cx="10911535" cy="88331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Diamond 36"/>
          <p:cNvSpPr/>
          <p:nvPr/>
        </p:nvSpPr>
        <p:spPr>
          <a:xfrm>
            <a:off x="914400" y="4364431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371600" y="402336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Чрезмерная подвижность ведёт к нестабильности таза и болевому синдрому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080" y="5074920"/>
            <a:ext cx="10911535" cy="88331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Diamond 39"/>
          <p:cNvSpPr/>
          <p:nvPr/>
        </p:nvSpPr>
        <p:spPr>
          <a:xfrm>
            <a:off x="914400" y="5415991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371600" y="5074920"/>
            <a:ext cx="9997135" cy="88331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Термины: симфизиолиз, дисфункция лонного сочленения, тазовая боль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4C7FEF"/>
                </a:solidFill>
                <a:latin typeface="Corbel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orbel"/>
              </a:rPr>
              <a:t>Причины и факторы риска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10911535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D3E0FB"/>
                </a:solidFill>
                <a:latin typeface="Georgia"/>
              </a:rPr>
              <a:t>Кто в группе риска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Факторы риска расхождения лонного сочленения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5836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 dirty="0" err="1">
                <a:solidFill>
                  <a:srgbClr val="56668A"/>
                </a:solidFill>
                <a:latin typeface="Georgia"/>
              </a:rPr>
              <a:t>Расхождение</a:t>
            </a:r>
            <a:r>
              <a:rPr sz="11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100" b="0" dirty="0" err="1">
                <a:solidFill>
                  <a:srgbClr val="56668A"/>
                </a:solidFill>
                <a:latin typeface="Georgia"/>
              </a:rPr>
              <a:t>лонного</a:t>
            </a:r>
            <a:r>
              <a:rPr sz="11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100" b="0" dirty="0" err="1">
                <a:solidFill>
                  <a:srgbClr val="56668A"/>
                </a:solidFill>
                <a:latin typeface="Georgia"/>
              </a:rPr>
              <a:t>соединения</a:t>
            </a:r>
            <a:endParaRPr sz="11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579752" y="6604056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6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1413253"/>
            <a:ext cx="3423818" cy="242903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914400" y="1687574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14400" y="1687574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 dirty="0">
                <a:solidFill>
                  <a:srgbClr val="FFFFFF"/>
                </a:solidFill>
                <a:latin typeface="Corbel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2327654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 dirty="0" err="1">
                <a:solidFill>
                  <a:srgbClr val="14213D"/>
                </a:solidFill>
                <a:latin typeface="Corbel"/>
              </a:rPr>
              <a:t>Предыдущая</a:t>
            </a:r>
            <a:r>
              <a:rPr sz="2400" b="1" dirty="0">
                <a:solidFill>
                  <a:srgbClr val="14213D"/>
                </a:solidFill>
                <a:latin typeface="Corbel"/>
              </a:rPr>
              <a:t> </a:t>
            </a:r>
            <a:r>
              <a:rPr sz="2400" b="1" dirty="0" err="1">
                <a:solidFill>
                  <a:srgbClr val="14213D"/>
                </a:solidFill>
                <a:latin typeface="Corbel"/>
              </a:rPr>
              <a:t>боль</a:t>
            </a:r>
            <a:r>
              <a:rPr sz="2400" b="1" dirty="0">
                <a:solidFill>
                  <a:srgbClr val="14213D"/>
                </a:solidFill>
                <a:latin typeface="Corbel"/>
              </a:rPr>
              <a:t> в </a:t>
            </a:r>
            <a:r>
              <a:rPr sz="2400" b="1" dirty="0" err="1">
                <a:solidFill>
                  <a:srgbClr val="14213D"/>
                </a:solidFill>
                <a:latin typeface="Corbel"/>
              </a:rPr>
              <a:t>спине</a:t>
            </a:r>
            <a:endParaRPr sz="2400" b="1" dirty="0">
              <a:solidFill>
                <a:srgbClr val="14213D"/>
              </a:solidFill>
              <a:latin typeface="Corbe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4400" y="3196334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Женщины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с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болями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в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пояснице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до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беременности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имеют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в 2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раза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выше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риск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тазовой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боли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383938" y="1413253"/>
            <a:ext cx="3423818" cy="242903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4658258" y="1687574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658258" y="1687574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58258" y="2327654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Травма таза в анамнезе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58258" y="3196334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Перенесённые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травмы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таза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повышают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риск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в 2,8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раза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8127796" y="1413253"/>
            <a:ext cx="3423818" cy="242903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8402116" y="1687574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402116" y="1687574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02116" y="2327654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Повторные беременности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2116" y="3196334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>
                <a:solidFill>
                  <a:srgbClr val="56668A"/>
                </a:solidFill>
                <a:latin typeface="Georgia"/>
              </a:rPr>
              <a:t>У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повторнородящих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риск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выше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в 2,2–2,7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раза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40080" y="3979455"/>
            <a:ext cx="3423818" cy="253903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914400" y="4253776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14400" y="4253776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4893856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Многоплодная беременность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4400" y="5762536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56668A"/>
                </a:solidFill>
                <a:latin typeface="Georgia"/>
              </a:rPr>
              <a:t>Двойни и тройни увеличивают нагрузку на таз и риск симфизиолиза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383938" y="3979455"/>
            <a:ext cx="3423818" cy="253903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4658258" y="4253776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4658258" y="4253776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58258" y="4893856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Тяжёлый физический труд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58258" y="5762536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Работа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,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связанная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с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подъёмом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тяжестей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и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длительным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стоянием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8127796" y="3979455"/>
            <a:ext cx="3423818" cy="253903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ounded Rectangle 55"/>
          <p:cNvSpPr/>
          <p:nvPr/>
        </p:nvSpPr>
        <p:spPr>
          <a:xfrm>
            <a:off x="8402116" y="4253776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8402116" y="4253776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6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02116" y="4893856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Избыточная масса тела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402116" y="5762536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Повышенный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ИМТ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создаёт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дополнительную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нагрузку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на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тазовое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кольцо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4C7FEF"/>
                </a:solidFill>
                <a:latin typeface="Corbel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orbel"/>
              </a:rPr>
              <a:t>Симптомы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10911535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D3E0FB"/>
                </a:solidFill>
                <a:latin typeface="Georgia"/>
              </a:rPr>
              <a:t>Как проявляется расхождение лонного сочленения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Типичные симптомы и провоцирующие движения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8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40080" y="1920240"/>
            <a:ext cx="5227167" cy="731520"/>
          </a:xfrm>
          <a:prstGeom prst="roundRect">
            <a:avLst>
              <a:gd name="adj" fmla="val 1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14400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FFFFFF"/>
                </a:solidFill>
                <a:latin typeface="Corbel"/>
              </a:rPr>
              <a:t>Боль локализуется</a:t>
            </a:r>
          </a:p>
        </p:txBody>
      </p:sp>
      <p:sp>
        <p:nvSpPr>
          <p:cNvPr id="33" name="Diamond 32"/>
          <p:cNvSpPr/>
          <p:nvPr/>
        </p:nvSpPr>
        <p:spPr>
          <a:xfrm>
            <a:off x="914400" y="2962656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371600" y="2880360"/>
            <a:ext cx="422132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Лобковая область</a:t>
            </a:r>
          </a:p>
        </p:txBody>
      </p:sp>
      <p:sp>
        <p:nvSpPr>
          <p:cNvPr id="35" name="Diamond 34"/>
          <p:cNvSpPr/>
          <p:nvPr/>
        </p:nvSpPr>
        <p:spPr>
          <a:xfrm>
            <a:off x="914400" y="3739896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371600" y="3657600"/>
            <a:ext cx="422132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Внутренняя поверхность бёдер</a:t>
            </a:r>
          </a:p>
        </p:txBody>
      </p:sp>
      <p:sp>
        <p:nvSpPr>
          <p:cNvPr id="37" name="Diamond 36"/>
          <p:cNvSpPr/>
          <p:nvPr/>
        </p:nvSpPr>
        <p:spPr>
          <a:xfrm>
            <a:off x="914400" y="4517136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371600" y="4434840"/>
            <a:ext cx="422132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Паховая складка</a:t>
            </a:r>
          </a:p>
        </p:txBody>
      </p:sp>
      <p:sp>
        <p:nvSpPr>
          <p:cNvPr id="39" name="Diamond 38"/>
          <p:cNvSpPr/>
          <p:nvPr/>
        </p:nvSpPr>
        <p:spPr>
          <a:xfrm>
            <a:off x="914400" y="5294375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371600" y="5212079"/>
            <a:ext cx="422132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Поясница и крестец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6324447" y="1920240"/>
            <a:ext cx="5227167" cy="731520"/>
          </a:xfrm>
          <a:prstGeom prst="roundRect">
            <a:avLst>
              <a:gd name="adj" fmla="val 16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598767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0B0B0B"/>
                </a:solidFill>
                <a:latin typeface="Corbel"/>
              </a:rPr>
              <a:t>Усиление при движениях</a:t>
            </a:r>
          </a:p>
        </p:txBody>
      </p:sp>
      <p:sp>
        <p:nvSpPr>
          <p:cNvPr id="44" name="Diamond 43"/>
          <p:cNvSpPr/>
          <p:nvPr/>
        </p:nvSpPr>
        <p:spPr>
          <a:xfrm>
            <a:off x="6598767" y="2962656"/>
            <a:ext cx="201168" cy="201168"/>
          </a:xfrm>
          <a:prstGeom prst="diamond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055967" y="2880360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Ходьба, особенно по лестнице</a:t>
            </a:r>
          </a:p>
        </p:txBody>
      </p:sp>
      <p:sp>
        <p:nvSpPr>
          <p:cNvPr id="46" name="Diamond 45"/>
          <p:cNvSpPr/>
          <p:nvPr/>
        </p:nvSpPr>
        <p:spPr>
          <a:xfrm>
            <a:off x="6598767" y="3584448"/>
            <a:ext cx="201168" cy="201168"/>
          </a:xfrm>
          <a:prstGeom prst="diamond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055967" y="3502152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Повороты в постели</a:t>
            </a:r>
          </a:p>
        </p:txBody>
      </p:sp>
      <p:sp>
        <p:nvSpPr>
          <p:cNvPr id="48" name="Diamond 47"/>
          <p:cNvSpPr/>
          <p:nvPr/>
        </p:nvSpPr>
        <p:spPr>
          <a:xfrm>
            <a:off x="6598767" y="4206240"/>
            <a:ext cx="201168" cy="201168"/>
          </a:xfrm>
          <a:prstGeom prst="diamond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055967" y="4123944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Вставание со стула</a:t>
            </a:r>
          </a:p>
        </p:txBody>
      </p:sp>
      <p:sp>
        <p:nvSpPr>
          <p:cNvPr id="50" name="Diamond 49"/>
          <p:cNvSpPr/>
          <p:nvPr/>
        </p:nvSpPr>
        <p:spPr>
          <a:xfrm>
            <a:off x="6598767" y="4828031"/>
            <a:ext cx="201168" cy="201168"/>
          </a:xfrm>
          <a:prstGeom prst="diamond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7055967" y="4745736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Стояние на одной ноге</a:t>
            </a:r>
          </a:p>
        </p:txBody>
      </p:sp>
      <p:sp>
        <p:nvSpPr>
          <p:cNvPr id="52" name="Diamond 51"/>
          <p:cNvSpPr/>
          <p:nvPr/>
        </p:nvSpPr>
        <p:spPr>
          <a:xfrm>
            <a:off x="6598767" y="5449823"/>
            <a:ext cx="201168" cy="201168"/>
          </a:xfrm>
          <a:prstGeom prst="diamond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7055967" y="5367527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Разведение ног в стороны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4C7FEF"/>
                </a:solidFill>
                <a:latin typeface="Corbel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orbel"/>
              </a:rPr>
              <a:t>Диагностика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10911535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D3E0FB"/>
                </a:solidFill>
                <a:latin typeface="Georgia"/>
              </a:rPr>
              <a:t>Как подтверждается диагноз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Алгоритм диагностики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10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1920240"/>
            <a:ext cx="2522143" cy="40233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868680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68680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FFFFFF"/>
                </a:solidFill>
                <a:latin typeface="Corbel"/>
              </a:rPr>
              <a:t>01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680" y="3108960"/>
            <a:ext cx="206494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1">
                <a:solidFill>
                  <a:srgbClr val="14213D"/>
                </a:solidFill>
                <a:latin typeface="Corbel"/>
              </a:rPr>
              <a:t>Сбор анамнеза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" y="3977639"/>
            <a:ext cx="2064943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56668A"/>
                </a:solidFill>
                <a:latin typeface="Georgia"/>
              </a:rPr>
              <a:t>Жалобы на боль в лобке, паху, усиление при движении, характерные провоцирующие факторы</a:t>
            </a:r>
          </a:p>
        </p:txBody>
      </p:sp>
      <p:sp>
        <p:nvSpPr>
          <p:cNvPr id="35" name="Chevron 34"/>
          <p:cNvSpPr/>
          <p:nvPr/>
        </p:nvSpPr>
        <p:spPr>
          <a:xfrm>
            <a:off x="3189655" y="3749039"/>
            <a:ext cx="219456" cy="365760"/>
          </a:xfrm>
          <a:prstGeom prst="chevron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3436543" y="1920240"/>
            <a:ext cx="2522143" cy="40233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3665143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665143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0B0B0B"/>
                </a:solidFill>
                <a:latin typeface="Corbel"/>
              </a:rPr>
              <a:t>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65143" y="3108960"/>
            <a:ext cx="206494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1">
                <a:solidFill>
                  <a:srgbClr val="14213D"/>
                </a:solidFill>
                <a:latin typeface="Corbel"/>
              </a:rPr>
              <a:t>Клинические тесты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65143" y="3977639"/>
            <a:ext cx="2064943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56668A"/>
                </a:solidFill>
                <a:latin typeface="Georgia"/>
              </a:rPr>
              <a:t>Пальпация симфиза, тест на провокацию боли (P4), активный подъём прямой ноги</a:t>
            </a:r>
          </a:p>
        </p:txBody>
      </p:sp>
      <p:sp>
        <p:nvSpPr>
          <p:cNvPr id="41" name="Chevron 40"/>
          <p:cNvSpPr/>
          <p:nvPr/>
        </p:nvSpPr>
        <p:spPr>
          <a:xfrm>
            <a:off x="5986119" y="3749039"/>
            <a:ext cx="219456" cy="365760"/>
          </a:xfrm>
          <a:prstGeom prst="chevron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6233007" y="1920240"/>
            <a:ext cx="2522143" cy="40233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6461607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461607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FFFFFF"/>
                </a:solidFill>
                <a:latin typeface="Corbel"/>
              </a:rPr>
              <a:t>03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61607" y="3108960"/>
            <a:ext cx="206494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1">
                <a:solidFill>
                  <a:srgbClr val="14213D"/>
                </a:solidFill>
                <a:latin typeface="Corbel"/>
              </a:rPr>
              <a:t>Оценка походки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61607" y="3977639"/>
            <a:ext cx="2064943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56668A"/>
                </a:solidFill>
                <a:latin typeface="Georgia"/>
              </a:rPr>
              <a:t>Наблюдение за походкой, поиск асимметрии и анталгических паттернов</a:t>
            </a:r>
          </a:p>
        </p:txBody>
      </p:sp>
      <p:sp>
        <p:nvSpPr>
          <p:cNvPr id="47" name="Chevron 46"/>
          <p:cNvSpPr/>
          <p:nvPr/>
        </p:nvSpPr>
        <p:spPr>
          <a:xfrm>
            <a:off x="8782583" y="3749039"/>
            <a:ext cx="219456" cy="365760"/>
          </a:xfrm>
          <a:prstGeom prst="chevron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9029471" y="1920240"/>
            <a:ext cx="2522143" cy="40233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9258071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9258071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0B0B0B"/>
                </a:solidFill>
                <a:latin typeface="Corbel"/>
              </a:rPr>
              <a:t>04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258071" y="3108960"/>
            <a:ext cx="206494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1">
                <a:solidFill>
                  <a:srgbClr val="14213D"/>
                </a:solidFill>
                <a:latin typeface="Corbel"/>
              </a:rPr>
              <a:t>Визуализация (при необходимости)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58071" y="3977639"/>
            <a:ext cx="2064943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56668A"/>
                </a:solidFill>
                <a:latin typeface="Georgia"/>
              </a:rPr>
              <a:t>МРТ — метод выбора при беременности; УЗИ и рентген имеют ограничения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4C7FEF"/>
                </a:solidFill>
                <a:latin typeface="Corbel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orbel"/>
              </a:rPr>
              <a:t>Лечение и ведение беременности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10911535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D3E0FB"/>
                </a:solidFill>
                <a:latin typeface="Georgia"/>
              </a:rPr>
              <a:t>Консервативные методы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Методы консервативного лечения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590479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590479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12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1286499"/>
            <a:ext cx="3423818" cy="2483629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914400" y="156082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14400" y="156082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220090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Физиотерапия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306958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Индивидуальные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упражнения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для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стабилизации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таза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под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руководством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специалист</a:t>
            </a:r>
            <a:r>
              <a:rPr lang="ru-RU" sz="1300" b="0" dirty="0">
                <a:solidFill>
                  <a:srgbClr val="56668A"/>
                </a:solidFill>
                <a:latin typeface="Georgia"/>
              </a:rPr>
              <a:t>а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383938" y="1286499"/>
            <a:ext cx="3423818" cy="2483629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4658258" y="156082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658258" y="156082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58258" y="220090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Тазовый бандаж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58258" y="306958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Поддерживающий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пояс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уменьшает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подвижность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в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симфизе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и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облегчает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боль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8127796" y="1286499"/>
            <a:ext cx="3423818" cy="2483629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8402116" y="156082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402116" y="156082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02116" y="220090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Модификация активности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02116" y="306958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Исключение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асимметричных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движений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,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подъёма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тяжестей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,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длительного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стояния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40080" y="3870817"/>
            <a:ext cx="3423818" cy="2483623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914400" y="4145138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14400" y="4145138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4785218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Акупунктура и ТЭНС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4400" y="5653898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Могут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использоваться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для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облегчения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боли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при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отсутствии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противопоказаний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383938" y="3870817"/>
            <a:ext cx="3423818" cy="2483623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4658258" y="4145138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4658258" y="4145138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58258" y="4785218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Парацетамол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58258" y="5653898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Разрешён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при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интенсивной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боли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,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нарушающей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сон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; НПВС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противопоказаны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при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беременности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8127796" y="3870817"/>
            <a:ext cx="3423818" cy="2483623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ounded Rectangle 55"/>
          <p:cNvSpPr/>
          <p:nvPr/>
        </p:nvSpPr>
        <p:spPr>
          <a:xfrm>
            <a:off x="8402116" y="4145138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8402116" y="4145138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rbel"/>
              </a:rPr>
              <a:t>6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02116" y="4785218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4213D"/>
                </a:solidFill>
                <a:latin typeface="Corbel"/>
              </a:rPr>
              <a:t>Костыли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402116" y="5653898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 dirty="0" err="1">
                <a:solidFill>
                  <a:srgbClr val="56668A"/>
                </a:solidFill>
                <a:latin typeface="Georgia"/>
              </a:rPr>
              <a:t>При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выраженной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боли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и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нарушении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ходьбы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для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разгрузки</a:t>
            </a:r>
            <a:r>
              <a:rPr sz="1300" b="0" dirty="0">
                <a:solidFill>
                  <a:srgbClr val="56668A"/>
                </a:solidFill>
                <a:latin typeface="Georgia"/>
              </a:rPr>
              <a:t> </a:t>
            </a:r>
            <a:r>
              <a:rPr sz="1300" b="0" dirty="0" err="1">
                <a:solidFill>
                  <a:srgbClr val="56668A"/>
                </a:solidFill>
                <a:latin typeface="Georgia"/>
              </a:rPr>
              <a:t>таза</a:t>
            </a:r>
            <a:endParaRPr sz="1300" b="0" dirty="0">
              <a:solidFill>
                <a:srgbClr val="56668A"/>
              </a:solidFill>
              <a:latin typeface="Georg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5486400" cy="411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0" b="1">
                <a:solidFill>
                  <a:srgbClr val="4C7FEF"/>
                </a:solidFill>
                <a:latin typeface="Corbel"/>
              </a:rPr>
              <a:t>06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4297680"/>
            <a:ext cx="109728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26280"/>
            <a:ext cx="10911535" cy="1188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orbel"/>
              </a:rPr>
              <a:t>Прогноз и восстановление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60720"/>
            <a:ext cx="10911535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D3E0FB"/>
                </a:solidFill>
                <a:latin typeface="Georgia"/>
              </a:rPr>
              <a:t>Что происходит после родов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Ключевые цифры о распространённости и прогнозе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14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19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2563EB"/>
                </a:solidFill>
                <a:latin typeface="Corbel"/>
              </a:rPr>
              <a:t>20%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1519" y="3657600"/>
            <a:ext cx="457200" cy="457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31519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беременных испытывают тазовую боль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19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 dirty="0" err="1">
                <a:solidFill>
                  <a:srgbClr val="56668A"/>
                </a:solidFill>
                <a:latin typeface="Georgia"/>
              </a:rPr>
              <a:t>Источник</a:t>
            </a:r>
            <a:r>
              <a:rPr sz="1100" b="0" dirty="0">
                <a:solidFill>
                  <a:srgbClr val="56668A"/>
                </a:solidFill>
                <a:latin typeface="Georgia"/>
              </a:rPr>
              <a:t>: RCOG / POGP, 202</a:t>
            </a:r>
            <a:r>
              <a:rPr lang="ru-RU" sz="1100" b="0" dirty="0">
                <a:solidFill>
                  <a:srgbClr val="56668A"/>
                </a:solidFill>
                <a:latin typeface="Georgia"/>
              </a:rPr>
              <a:t>5</a:t>
            </a:r>
            <a:endParaRPr sz="1100" b="0" dirty="0">
              <a:solidFill>
                <a:srgbClr val="56668A"/>
              </a:solidFill>
              <a:latin typeface="Georgi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223918" y="2103120"/>
            <a:ext cx="18288" cy="3108960"/>
          </a:xfrm>
          <a:prstGeom prst="rect">
            <a:avLst/>
          </a:prstGeom>
          <a:solidFill>
            <a:srgbClr val="5666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47537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2563EB"/>
                </a:solidFill>
                <a:latin typeface="Corbel"/>
              </a:rPr>
              <a:t>7%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475378" y="3657600"/>
            <a:ext cx="457200" cy="457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47537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имеют стойкую боль через 3 месяца после родов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7537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 dirty="0" err="1">
                <a:solidFill>
                  <a:srgbClr val="56668A"/>
                </a:solidFill>
                <a:latin typeface="Georgia"/>
              </a:rPr>
              <a:t>Источник</a:t>
            </a:r>
            <a:r>
              <a:rPr sz="1100" b="0" dirty="0">
                <a:solidFill>
                  <a:srgbClr val="56668A"/>
                </a:solidFill>
                <a:latin typeface="Georgia"/>
              </a:rPr>
              <a:t>: European Guidelines, 2025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967776" y="2103120"/>
            <a:ext cx="18288" cy="3108960"/>
          </a:xfrm>
          <a:prstGeom prst="rect">
            <a:avLst/>
          </a:prstGeom>
          <a:solidFill>
            <a:srgbClr val="5666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21923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2563EB"/>
                </a:solidFill>
                <a:latin typeface="Corbel"/>
              </a:rPr>
              <a:t>99%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19236" y="3657600"/>
            <a:ext cx="457200" cy="457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21923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восстанавливаются в течение 12 недель после родов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1923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 dirty="0" err="1">
                <a:solidFill>
                  <a:srgbClr val="56668A"/>
                </a:solidFill>
                <a:latin typeface="Georgia"/>
              </a:rPr>
              <a:t>Источник</a:t>
            </a:r>
            <a:r>
              <a:rPr sz="1100" b="0" dirty="0">
                <a:solidFill>
                  <a:srgbClr val="56668A"/>
                </a:solidFill>
                <a:latin typeface="Georgia"/>
              </a:rPr>
              <a:t>: European Guidelines, 2025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0080" y="576072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6668A"/>
                </a:solidFill>
                <a:latin typeface="Georgia"/>
              </a:rPr>
              <a:t>Данные основаны на систематических обзорах и клинических руководствах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Что важно помнить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15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1920240"/>
            <a:ext cx="5135727" cy="117774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Diamond 30"/>
          <p:cNvSpPr/>
          <p:nvPr/>
        </p:nvSpPr>
        <p:spPr>
          <a:xfrm>
            <a:off x="914400" y="2408529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71600" y="1920240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Симфизиолиз — не разрыв, а чрезмерная подвижность сустава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3322320"/>
            <a:ext cx="5135727" cy="117774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Diamond 33"/>
          <p:cNvSpPr/>
          <p:nvPr/>
        </p:nvSpPr>
        <p:spPr>
          <a:xfrm>
            <a:off x="914400" y="3810609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71600" y="3322320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Диагноз ставится клинически, визуализация нужна редко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080" y="4724399"/>
            <a:ext cx="5135727" cy="117774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Diamond 36"/>
          <p:cNvSpPr/>
          <p:nvPr/>
        </p:nvSpPr>
        <p:spPr>
          <a:xfrm>
            <a:off x="914400" y="5212689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371600" y="4724399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Консервативное лечение эффективно в большинстве случаев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15887" y="1920240"/>
            <a:ext cx="5135727" cy="117774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Diamond 39"/>
          <p:cNvSpPr/>
          <p:nvPr/>
        </p:nvSpPr>
        <p:spPr>
          <a:xfrm>
            <a:off x="6690207" y="2408529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7147407" y="1920240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Ключевые меры: физиотерапия, бандаж, модификация активности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15887" y="3322320"/>
            <a:ext cx="5135727" cy="117774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Diamond 42"/>
          <p:cNvSpPr/>
          <p:nvPr/>
        </p:nvSpPr>
        <p:spPr>
          <a:xfrm>
            <a:off x="6690207" y="3810609"/>
            <a:ext cx="201168" cy="201168"/>
          </a:xfrm>
          <a:prstGeom prst="diamond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147407" y="3322320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4213D"/>
                </a:solidFill>
                <a:latin typeface="Georgia"/>
              </a:rPr>
              <a:t>Прогноз благоприятный: 99% восстанавливаются в течение 3 месяцев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Ключевые выводы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16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1874519"/>
            <a:ext cx="10911535" cy="69201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14400" y="1874519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1">
                <a:solidFill>
                  <a:srgbClr val="2563EB"/>
                </a:solidFill>
                <a:latin typeface="Corbel"/>
              </a:rPr>
              <a:t>01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03120" y="1874519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Расхождение лонного сочленения — распространённое состояние, встречающееся у 20% беременных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2660903"/>
            <a:ext cx="10911535" cy="69201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14400" y="2660903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1">
                <a:solidFill>
                  <a:srgbClr val="2563EB"/>
                </a:solidFill>
                <a:latin typeface="Corbel"/>
              </a:rPr>
              <a:t>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03120" y="2660903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Основной механизм — гормонально-опосредованное размягчение связок и нестабильность таза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080" y="3447287"/>
            <a:ext cx="10911535" cy="69201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14400" y="3447287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1">
                <a:solidFill>
                  <a:srgbClr val="2563EB"/>
                </a:solidFill>
                <a:latin typeface="Corbel"/>
              </a:rPr>
              <a:t>03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03120" y="3447287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Диагностика клиническая, МРТ — метод выбора при необходимости визуализации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080" y="4233672"/>
            <a:ext cx="10911535" cy="69201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14400" y="4233672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1">
                <a:solidFill>
                  <a:srgbClr val="2563EB"/>
                </a:solidFill>
                <a:latin typeface="Corbel"/>
              </a:rPr>
              <a:t>04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03120" y="4233672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Лечение консервативное: физиотерапия, бандаж, модификация активности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0080" y="5020056"/>
            <a:ext cx="10911535" cy="69201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14400" y="5020056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1">
                <a:solidFill>
                  <a:srgbClr val="2563EB"/>
                </a:solidFill>
                <a:latin typeface="Corbel"/>
              </a:rPr>
              <a:t>05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03120" y="5020056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4213D"/>
                </a:solidFill>
                <a:latin typeface="Georgia"/>
              </a:rPr>
              <a:t>Прогноз благоприятный — 99% женщин восстанавливаются в течение 12 недель после родов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F59E0B"/>
                </a:solidFill>
                <a:latin typeface="Georgia"/>
              </a:rPr>
              <a:t>Благодарю за внимание!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2563EB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4213D"/>
                </a:solidFill>
                <a:latin typeface="Corbel"/>
              </a:rPr>
              <a:t>Источники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Расхождение лонного соединения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6668A"/>
                </a:solidFill>
                <a:latin typeface="Georgia"/>
              </a:rPr>
              <a:t>17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1828800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Corbel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" y="1828800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Georgia"/>
              </a:rPr>
              <a:t>Brigham and Women's Hospital. Standard of Care: Pelvic Girdle Pain. 2025. brighamandwomens.org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2596896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Corbel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1560" y="2596896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Georgia"/>
              </a:rPr>
              <a:t>Hospital for Special Surgery (HSS). Perinatal Pelvis: Pelvic Girdle Pain Non-Operative Guideline. 2025. hss.edu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3364992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Corbel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" y="3364992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Georgia"/>
              </a:rPr>
              <a:t>European Guidelines. European Guidelines for the Diagnosis and Treatment of Pelvic Girdle Pain. 2025. nfog.org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4133088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Corbel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4133088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Georgia"/>
              </a:rPr>
              <a:t>Royal College of Obstetricians and Gynaecologists (RCOG). Pelvic Girdle Pain in Pregnancy. 2025. rcog.org.uk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" y="4901184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563EB"/>
                </a:solidFill>
                <a:latin typeface="Corbel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51560" y="4901184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6668A"/>
                </a:solidFill>
                <a:latin typeface="Georgia"/>
              </a:rPr>
              <a:t>POGP (Pelvic Obstetric and Gynaecological Physiotherapy). Pregnancy Related Pelvic Girdle Pain and Low Back Pain. 2025. thepogp.co.uk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orbe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1453</Words>
  <Application>Microsoft Office PowerPoint</Application>
  <PresentationFormat>Широкоэкранный</PresentationFormat>
  <Paragraphs>179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Corbel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2026-10-01T14:06:43Z</dcterms:modified>
  <cp:category/>
</cp:coreProperties>
</file>