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6" d="100"/>
          <a:sy n="106" d="100"/>
        </p:scale>
        <p:origin x="7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c:style val="2"/>
  <c:chart>
    <c:autoTitleDeleted val="1"/>
    <c:plotArea>
      <c:layout/>
      <c:doughnutChart>
        <c:varyColors val="1"/>
        <c:ser>
          <c:idx val="0"/>
          <c:order val="0"/>
          <c:tx>
            <c:strRef>
              <c:f>Sheet1!$B$1</c:f>
              <c:strCache>
                <c:ptCount val="1"/>
                <c:pt idx="0">
                  <c:v>Доля</c:v>
                </c:pt>
              </c:strCache>
            </c:strRef>
          </c:tx>
          <c:dPt>
            <c:idx val="0"/>
            <c:bubble3D val="0"/>
            <c:spPr>
              <a:solidFill>
                <a:srgbClr val="8AB6F2"/>
              </a:solidFill>
              <a:ln>
                <a:solidFill>
                  <a:srgbClr val="2D211B"/>
                </a:solidFill>
              </a:ln>
            </c:spPr>
            <c:extLst>
              <c:ext xmlns:c16="http://schemas.microsoft.com/office/drawing/2014/chart" uri="{C3380CC4-5D6E-409C-BE32-E72D297353CC}">
                <c16:uniqueId val="{00000001-8465-4049-A310-C8E16A055720}"/>
              </c:ext>
            </c:extLst>
          </c:dPt>
          <c:dPt>
            <c:idx val="1"/>
            <c:bubble3D val="0"/>
            <c:spPr>
              <a:solidFill>
                <a:srgbClr val="5FD3B5"/>
              </a:solidFill>
              <a:ln>
                <a:solidFill>
                  <a:srgbClr val="2D211B"/>
                </a:solidFill>
              </a:ln>
            </c:spPr>
            <c:extLst>
              <c:ext xmlns:c16="http://schemas.microsoft.com/office/drawing/2014/chart" uri="{C3380CC4-5D6E-409C-BE32-E72D297353CC}">
                <c16:uniqueId val="{00000003-8465-4049-A310-C8E16A055720}"/>
              </c:ext>
            </c:extLst>
          </c:dPt>
          <c:dPt>
            <c:idx val="2"/>
            <c:bubble3D val="0"/>
            <c:spPr>
              <a:solidFill>
                <a:srgbClr val="F2B05E"/>
              </a:solidFill>
              <a:ln>
                <a:solidFill>
                  <a:srgbClr val="2D211B"/>
                </a:solidFill>
              </a:ln>
            </c:spPr>
            <c:extLst>
              <c:ext xmlns:c16="http://schemas.microsoft.com/office/drawing/2014/chart" uri="{C3380CC4-5D6E-409C-BE32-E72D297353CC}">
                <c16:uniqueId val="{00000005-8465-4049-A310-C8E16A055720}"/>
              </c:ext>
            </c:extLst>
          </c:dPt>
          <c:dPt>
            <c:idx val="3"/>
            <c:bubble3D val="0"/>
            <c:spPr>
              <a:solidFill>
                <a:srgbClr val="E8838F"/>
              </a:solidFill>
              <a:ln>
                <a:solidFill>
                  <a:srgbClr val="2D211B"/>
                </a:solidFill>
              </a:ln>
            </c:spPr>
            <c:extLst>
              <c:ext xmlns:c16="http://schemas.microsoft.com/office/drawing/2014/chart" uri="{C3380CC4-5D6E-409C-BE32-E72D297353CC}">
                <c16:uniqueId val="{00000007-8465-4049-A310-C8E16A055720}"/>
              </c:ext>
            </c:extLst>
          </c:dPt>
          <c:dLbls>
            <c:numFmt formatCode="0%" sourceLinked="0"/>
            <c:spPr>
              <a:noFill/>
              <a:ln>
                <a:noFill/>
              </a:ln>
              <a:effectLst/>
            </c:spPr>
            <c:txPr>
              <a:bodyPr/>
              <a:lstStyle/>
              <a:p>
                <a:pPr>
                  <a:defRPr sz="1600" b="1">
                    <a:solidFill>
                      <a:srgbClr val="0B0B0B"/>
                    </a:solidFill>
                    <a:latin typeface="Corbel"/>
                  </a:defRPr>
                </a:pPr>
                <a:endParaRPr lang="ru-RU"/>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Sheet1!$A$2:$A$5</c:f>
              <c:strCache>
                <c:ptCount val="4"/>
                <c:pt idx="0">
                  <c:v>Гипотиреоз — 45%</c:v>
                </c:pt>
                <c:pt idx="1">
                  <c:v>Транзиторный гипертиреоз — 25%</c:v>
                </c:pt>
                <c:pt idx="2">
                  <c:v>Болезнь Грейвса — 15%</c:v>
                </c:pt>
                <c:pt idx="3">
                  <c:v>Узловые образования — 15%</c:v>
                </c:pt>
              </c:strCache>
            </c:strRef>
          </c:cat>
          <c:val>
            <c:numRef>
              <c:f>Sheet1!$B$2:$B$5</c:f>
              <c:numCache>
                <c:formatCode>General</c:formatCode>
                <c:ptCount val="4"/>
                <c:pt idx="0">
                  <c:v>45</c:v>
                </c:pt>
                <c:pt idx="1">
                  <c:v>25</c:v>
                </c:pt>
                <c:pt idx="2">
                  <c:v>15</c:v>
                </c:pt>
                <c:pt idx="3">
                  <c:v>15</c:v>
                </c:pt>
              </c:numCache>
            </c:numRef>
          </c:val>
          <c:extLst>
            <c:ext xmlns:c16="http://schemas.microsoft.com/office/drawing/2014/chart" uri="{C3380CC4-5D6E-409C-BE32-E72D297353CC}">
              <c16:uniqueId val="{00000008-8465-4049-A310-C8E16A055720}"/>
            </c:ext>
          </c:extLst>
        </c:ser>
        <c:dLbls>
          <c:showLegendKey val="0"/>
          <c:showVal val="0"/>
          <c:showCatName val="0"/>
          <c:showSerName val="0"/>
          <c:showPercent val="0"/>
          <c:showBubbleSize val="0"/>
          <c:showLeaderLines val="1"/>
        </c:dLbls>
        <c:firstSliceAng val="0"/>
        <c:holeSize val="50"/>
      </c:doughnutChart>
    </c:plotArea>
    <c:legend>
      <c:legendPos val="r"/>
      <c:overlay val="0"/>
      <c:txPr>
        <a:bodyPr/>
        <a:lstStyle/>
        <a:p>
          <a:pPr>
            <a:defRPr sz="1500">
              <a:solidFill>
                <a:srgbClr val="F7EFE8"/>
              </a:solidFill>
              <a:latin typeface="Corbel"/>
            </a:defRPr>
          </a:pPr>
          <a:endParaRPr lang="ru-RU"/>
        </a:p>
      </c:txPr>
    </c:legend>
    <c:plotVisOnly val="1"/>
    <c:dispBlanksAs val="gap"/>
    <c:showDLblsOverMax val="0"/>
  </c:chart>
  <c:txPr>
    <a:bodyPr/>
    <a:lstStyle/>
    <a:p>
      <a:pPr>
        <a:defRPr sz="1400">
          <a:solidFill>
            <a:srgbClr val="F7EFE8"/>
          </a:solidFill>
          <a:latin typeface="Corbel"/>
        </a:defRPr>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2643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Уважаемые коллеги, представляю вашему вниманию аналитический обзор, посвященный актуальным эндокринным заболеваниям щитовидной железы при беременности. В данном докладе мы подробно рассмотрим современные данные эпидемиологии, новейшие клинические рекомендации Министерства здравоохранения Российской Федерации и практические алгоритмы ведения пациенток. Наша главная цель — минимизировать риски осложнений гестации и обеспечить благоприятный исход для матери и ребенка.</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Наш сегодняшний доклад структурирован и состоит из пяти логических блоков. Мы начнем с комплексной оценки распространенности эндокринной патологии, затем детально разберем клинические особенности гипотиреоза и гипертиреоза. После этого мы перейдем к рассмотрению практических алгоритмов ведения пациенток и завершим наше выступление формулировкой ключевых выводов для повседневной практики. Это позволит систематизировать знания и улучшить качество оказания медицинской помощи.</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Заболевания щитовидной железы по праву считаются наиболее распространенной эндокринной патологией у женщин репродуктивного возраста. Статистика неумолима: они встречаются в пять-десять раз чаще у женщин, чем у мужчин. Эта особенность существенно влияет на исходы беременности, делая вопрос своевременной диагностики и коррекции критически важным для современной акушерской практики. Игнорирование данной проблемы может привести к серьезным осложнениям.</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Согласно актуальным клиническим рекомендациям Российской ассоциации эндокринологов 2024 года, частота манифестного гипотиреоза составляет от 0,2 до 2 процентов. Субклинический гипотиреоз встречается значительно чаще, достигая 10 процентов среди всех беременных женщин. Транзиторный гестационный гипертиреоз наблюдается у 1–3 процентов пациенток, что требует от врача внимательной и тщательной дифференциальной диагностики для исключения истинного тиреотоксикоза. Эти данные подчеркивают необходимость обязательного скрининга функции щитовидной железы на этапе планирования и в первом триместре беременности.</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На диаграмме представлена примерная структура эндокринной патологии щитовидной железы у беременных. Как видно, гипотиреоидные состояния, включая субклинические формы, занимают почти половину всех случаев. Транзиторный гипертиреоз составляет около четверти, тогда как истинный тиреотоксикоз, такой как болезнь Грейвса, встречается реже, но несет более высокие риски для матери и плода.</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Гипотиреоз во время беременности прочно ассоциирован с высоким риском развития как ранних, так и поздних осложнений гестации. Хронический дефицит тиреоидных гормонов негативно влияет на все без исключения органы и системы матери и плода. Именно это обстоятельство определяет значительное многообразие клинических проявлений и требует особого внимания со стороны лечащего врача.</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Влияние гипотиреоза носит поэтапный характер и зависит от срока гестации. В первом триместре наиболее высок риск самопроизвольного выкидыша и нарушений нейроразвития плода, так как собственный синтез гормонов у ребенка еще не налажен. Во втором и третьем триместрах закономерно возрастают риски анемии, преэклампсии и преждевременных родов. В послеродовом периоде крайне важно контролировать состояние как матери, так и новорожденного для своевременной коррекции терапии.</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Диагностика базируется исключительно на объективных лабораторных данных. Для манифестного гипотиреоза характерно повышение тиреотропного гормона и одновременное снижение свободного тироксина. При субклинической форме свободный тироксин остается в пределах физиологической нормы, но уровень ТТГ превышает референсные значения, установленные для конкретного триместра беременности.</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Теперь перейдем к рассмотрению гипертиреоидных состояний, которые также часто встречаются в акушерской практике. Главной и наиболее сложной задачей здесь является качественная дифференциальная диагностика. Врач должен четко различать транзиторный гестационный гипертиреоз, который обычно не требует специфической тиреостатической терапии, и истинный тиреотоксикоз, например, классическую болезнь Грейвса, требующую немедленного вмешательства.</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Ключевое различие заключается в этиологии и клиническом прогнозе состояний. Транзиторный гипертиреоз обусловлен стимулирующим действием хорионического гонадотропина, часто сопровождается рвотой беременных и проходит самостоятельно без специфического лечения. Болезнь Грейвса является классическим аутоиммунным заболеванием, подтверждается наличием антител к рецепторам тиреотропного гормона и требует обязательного и незамедлительного медикаментозного вмешательства для сохранения здоровья матери и плода.</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Некомпенсированный тиреотоксикоз создает серьезную и предсказуемую угрозу. По данным клинических рекомендаций, риск развития преэклампсии достигает 25 процентов, а преждевременных родов – 20 процентов. Крайне редким, но жизнеугрожающим осложнением является тиреотоксический криз, частота которого составляет около 5 процентов при полном отсутствии адекватной и своевременной терапии.</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Теперь подробно рассмотрим практические аспекты ведения пациенток с выявленной патологией щитовидной железы. Современные утвержденные алгоритмы делают главный акцент на максимально раннем выявлении нарушений. Кроме того, они предписывают использование безопасной и эффективной фармакотерапии, которая строго соответствует текущему сроку гестации и не наносит вреда развивающемуся плоду. Это позволяет добиться оптимальных результатов лечения.</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Алгоритм ведения строится вокруг триместров беременности. В первом триместре проводится базовая оценка и при необходимости старт терапии. Во втором и третьем триместрах обязателен регулярный контроль ТТГ каждые 4–6 недель для своевременной коррекции дозировок. После родов требуется обязательный пересмотр дозы препаратов, так как потребность в них часто возвращается к исходному уровню.</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 основе терапии гипотиреоза лежит левотироксин натрия, который полностью безопасен для плода. При тиреотоксикозе выбор препарата зависит от срока: в первом триместре предпочтителен пропилтиоурацил из-за меньшего тератогенного риска, а во втором и третьем переходят на тиамазол. Важно избегать передозировки, так как медикаментозный тиреотоксикоз повышает риски для матери.</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Подводя итог, отмечу, что патология щитовидной железы требует настороженности, но при своевременной диагностике и адекватной терапии риски для матери и ребенка минимальны. Ключевым фактором успеха является тесное междисциплинарное взаимодействие специалистов. Благодарю за внимание и готов ответить на ваши вопросы.</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Oval 1"/>
          <p:cNvSpPr/>
          <p:nvPr/>
        </p:nvSpPr>
        <p:spPr>
          <a:xfrm>
            <a:off x="7955279" y="-1463040"/>
            <a:ext cx="6949440" cy="6949440"/>
          </a:xfrm>
          <a:prstGeom prst="ellipse">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966960" y="4023360"/>
            <a:ext cx="2926080" cy="2926080"/>
          </a:xfrm>
          <a:prstGeom prst="ellipse">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7223760" y="3566160"/>
            <a:ext cx="2011680" cy="2011680"/>
          </a:xfrm>
          <a:prstGeom prst="ellipse">
            <a:avLst/>
          </a:prstGeom>
          <a:solidFill>
            <a:srgbClr val="2D211B">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234440"/>
            <a:ext cx="1005840" cy="82296"/>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1463040"/>
            <a:ext cx="6400800" cy="365760"/>
          </a:xfrm>
          <a:prstGeom prst="rect">
            <a:avLst/>
          </a:prstGeom>
          <a:noFill/>
        </p:spPr>
        <p:txBody>
          <a:bodyPr wrap="square" lIns="0" tIns="0" rIns="0" bIns="0" anchor="t"/>
          <a:lstStyle/>
          <a:p>
            <a:pPr algn="l">
              <a:lnSpc>
                <a:spcPct val="105000"/>
              </a:lnSpc>
            </a:pPr>
            <a:r>
              <a:rPr sz="1600" b="1">
                <a:solidFill>
                  <a:srgbClr val="5FD3B5"/>
                </a:solidFill>
                <a:latin typeface="Corbel"/>
              </a:rPr>
              <a:t>КЛИНИЧЕСКИЕ РЕКОМЕНДАЦИИ МИНЗДРАВА РФ</a:t>
            </a:r>
          </a:p>
        </p:txBody>
      </p:sp>
      <p:sp>
        <p:nvSpPr>
          <p:cNvPr id="7" name="TextBox 6"/>
          <p:cNvSpPr txBox="1"/>
          <p:nvPr/>
        </p:nvSpPr>
        <p:spPr>
          <a:xfrm>
            <a:off x="640080" y="1965960"/>
            <a:ext cx="6766560" cy="2651760"/>
          </a:xfrm>
          <a:prstGeom prst="rect">
            <a:avLst/>
          </a:prstGeom>
          <a:noFill/>
        </p:spPr>
        <p:txBody>
          <a:bodyPr wrap="square" lIns="0" tIns="0" rIns="0" bIns="0" anchor="t"/>
          <a:lstStyle/>
          <a:p>
            <a:pPr algn="l">
              <a:lnSpc>
                <a:spcPct val="105000"/>
              </a:lnSpc>
            </a:pPr>
            <a:r>
              <a:rPr sz="4400" b="0">
                <a:solidFill>
                  <a:srgbClr val="F7EFE8"/>
                </a:solidFill>
                <a:latin typeface="Impact"/>
              </a:rPr>
              <a:t>Эндокринные заболевания щитовидной железы при беременности</a:t>
            </a:r>
          </a:p>
        </p:txBody>
      </p:sp>
      <p:sp>
        <p:nvSpPr>
          <p:cNvPr id="8" name="TextBox 7"/>
          <p:cNvSpPr txBox="1"/>
          <p:nvPr/>
        </p:nvSpPr>
        <p:spPr>
          <a:xfrm>
            <a:off x="640080" y="4754880"/>
            <a:ext cx="6583680" cy="914400"/>
          </a:xfrm>
          <a:prstGeom prst="rect">
            <a:avLst/>
          </a:prstGeom>
          <a:noFill/>
        </p:spPr>
        <p:txBody>
          <a:bodyPr wrap="square" lIns="0" tIns="0" rIns="0" bIns="0" anchor="t"/>
          <a:lstStyle/>
          <a:p>
            <a:pPr algn="l">
              <a:lnSpc>
                <a:spcPct val="105000"/>
              </a:lnSpc>
            </a:pPr>
            <a:r>
              <a:rPr sz="2200" b="0">
                <a:solidFill>
                  <a:srgbClr val="B7A89D"/>
                </a:solidFill>
                <a:latin typeface="Corbel"/>
              </a:rPr>
              <a:t>Современные подходы к диагностике, лечению и профилактике осложнений</a:t>
            </a:r>
          </a:p>
        </p:txBody>
      </p:sp>
      <p:sp>
        <p:nvSpPr>
          <p:cNvPr id="9" name="TextBox 8"/>
          <p:cNvSpPr txBox="1"/>
          <p:nvPr/>
        </p:nvSpPr>
        <p:spPr>
          <a:xfrm>
            <a:off x="640080" y="5989320"/>
            <a:ext cx="6400800" cy="320040"/>
          </a:xfrm>
          <a:prstGeom prst="rect">
            <a:avLst/>
          </a:prstGeom>
          <a:noFill/>
        </p:spPr>
        <p:txBody>
          <a:bodyPr wrap="square" lIns="0" tIns="0" rIns="0" bIns="0" anchor="t"/>
          <a:lstStyle/>
          <a:p>
            <a:pPr algn="l">
              <a:lnSpc>
                <a:spcPct val="105000"/>
              </a:lnSpc>
            </a:pPr>
            <a:r>
              <a:rPr lang="ru-RU" sz="1300" b="0" dirty="0">
                <a:solidFill>
                  <a:srgbClr val="B7A89D"/>
                </a:solidFill>
                <a:latin typeface="Corbel"/>
              </a:rPr>
              <a:t>Автор: Студент КГБПОУ ММТ – </a:t>
            </a:r>
            <a:r>
              <a:rPr lang="ru-RU" sz="1300" b="0" dirty="0" err="1">
                <a:solidFill>
                  <a:srgbClr val="B7A89D"/>
                </a:solidFill>
                <a:latin typeface="Corbel"/>
              </a:rPr>
              <a:t>Пестенко</a:t>
            </a:r>
            <a:r>
              <a:rPr lang="ru-RU" sz="1300" b="0" dirty="0">
                <a:solidFill>
                  <a:srgbClr val="B7A89D"/>
                </a:solidFill>
                <a:latin typeface="Corbel"/>
              </a:rPr>
              <a:t> Кирилл</a:t>
            </a:r>
            <a:r>
              <a:rPr sz="1300" b="0" dirty="0">
                <a:solidFill>
                  <a:srgbClr val="B7A89D"/>
                </a:solidFill>
                <a:latin typeface="Corbel"/>
              </a:rPr>
              <a:t>, 2026 </a:t>
            </a:r>
            <a:r>
              <a:rPr sz="1300" b="0" dirty="0" err="1">
                <a:solidFill>
                  <a:srgbClr val="B7A89D"/>
                </a:solidFill>
                <a:latin typeface="Corbel"/>
              </a:rPr>
              <a:t>год</a:t>
            </a:r>
            <a:endParaRPr sz="1300" b="0" dirty="0">
              <a:solidFill>
                <a:srgbClr val="B7A89D"/>
              </a:solidFill>
              <a:latin typeface="Corbe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3500000" scaled="0"/>
        </a:gradFill>
        <a:effectLst/>
      </p:bgPr>
    </p:bg>
    <p:spTree>
      <p:nvGrpSpPr>
        <p:cNvPr id="1" name=""/>
        <p:cNvGrpSpPr/>
        <p:nvPr/>
      </p:nvGrpSpPr>
      <p:grpSpPr>
        <a:xfrm>
          <a:off x="0" y="0"/>
          <a:ext cx="0" cy="0"/>
          <a:chOff x="0" y="0"/>
          <a:chExt cx="0" cy="0"/>
        </a:xfrm>
      </p:grpSpPr>
      <p:sp>
        <p:nvSpPr>
          <p:cNvPr id="2" name="Hexagon 1"/>
          <p:cNvSpPr/>
          <p:nvPr/>
        </p:nvSpPr>
        <p:spPr>
          <a:xfrm>
            <a:off x="10088575" y="128016"/>
            <a:ext cx="457200" cy="397764"/>
          </a:xfrm>
          <a:prstGeom prst="hexagon">
            <a:avLst/>
          </a:prstGeom>
          <a:noFill/>
          <a:ln w="19050">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Hexagon 2"/>
          <p:cNvSpPr/>
          <p:nvPr/>
        </p:nvSpPr>
        <p:spPr>
          <a:xfrm>
            <a:off x="10637215" y="128016"/>
            <a:ext cx="457200" cy="397764"/>
          </a:xfrm>
          <a:prstGeom prst="hexagon">
            <a:avLst/>
          </a:prstGeom>
          <a:noFill/>
          <a:ln w="19050">
            <a:solidFill>
              <a:srgbClr val="F2B0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exagon 3"/>
          <p:cNvSpPr/>
          <p:nvPr/>
        </p:nvSpPr>
        <p:spPr>
          <a:xfrm>
            <a:off x="11185855" y="128016"/>
            <a:ext cx="457200" cy="397764"/>
          </a:xfrm>
          <a:prstGeom prst="hexagon">
            <a:avLst/>
          </a:prstGeom>
          <a:noFill/>
          <a:ln w="19050">
            <a:solidFill>
              <a:srgbClr val="E8838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731520"/>
            <a:ext cx="91440" cy="8686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0">
                <a:solidFill>
                  <a:srgbClr val="F7EFE8"/>
                </a:solidFill>
                <a:latin typeface="Impact"/>
              </a:rPr>
              <a:t>Содержание доклада</a:t>
            </a:r>
          </a:p>
        </p:txBody>
      </p:sp>
      <p:sp>
        <p:nvSpPr>
          <p:cNvPr id="7" name="Rectangle 6"/>
          <p:cNvSpPr/>
          <p:nvPr/>
        </p:nvSpPr>
        <p:spPr>
          <a:xfrm>
            <a:off x="640080" y="6254496"/>
            <a:ext cx="10911535" cy="13716"/>
          </a:xfrm>
          <a:prstGeom prst="rect">
            <a:avLst/>
          </a:prstGeom>
          <a:solidFill>
            <a:srgbClr val="B7A89D">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orbel"/>
              </a:rPr>
              <a:t>Эндокринные заболевания щитовидной железы при беременности</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7A89D"/>
                </a:solidFill>
                <a:latin typeface="Corbel"/>
              </a:rPr>
              <a:t>2</a:t>
            </a:r>
          </a:p>
        </p:txBody>
      </p:sp>
      <p:sp>
        <p:nvSpPr>
          <p:cNvPr id="10" name="Rounded Rectangle 9"/>
          <p:cNvSpPr/>
          <p:nvPr/>
        </p:nvSpPr>
        <p:spPr>
          <a:xfrm>
            <a:off x="640080" y="1920239"/>
            <a:ext cx="548640" cy="548640"/>
          </a:xfrm>
          <a:prstGeom prst="roundRect">
            <a:avLst>
              <a:gd name="adj" fmla="val 28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0080" y="1920239"/>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01</a:t>
            </a:r>
          </a:p>
        </p:txBody>
      </p:sp>
      <p:sp>
        <p:nvSpPr>
          <p:cNvPr id="12" name="TextBox 11"/>
          <p:cNvSpPr txBox="1"/>
          <p:nvPr/>
        </p:nvSpPr>
        <p:spPr>
          <a:xfrm>
            <a:off x="1417319" y="1874519"/>
            <a:ext cx="4404207" cy="640080"/>
          </a:xfrm>
          <a:prstGeom prst="rect">
            <a:avLst/>
          </a:prstGeom>
          <a:noFill/>
        </p:spPr>
        <p:txBody>
          <a:bodyPr wrap="square" lIns="0" tIns="0" rIns="0" bIns="0" anchor="ctr"/>
          <a:lstStyle/>
          <a:p>
            <a:pPr algn="l">
              <a:lnSpc>
                <a:spcPct val="105000"/>
              </a:lnSpc>
            </a:pPr>
            <a:r>
              <a:rPr sz="2400" b="0">
                <a:solidFill>
                  <a:srgbClr val="F7EFE8"/>
                </a:solidFill>
                <a:latin typeface="Corbel"/>
              </a:rPr>
              <a:t>Актуальность и эпидемиология</a:t>
            </a:r>
          </a:p>
        </p:txBody>
      </p:sp>
      <p:sp>
        <p:nvSpPr>
          <p:cNvPr id="13" name="Rounded Rectangle 12"/>
          <p:cNvSpPr/>
          <p:nvPr/>
        </p:nvSpPr>
        <p:spPr>
          <a:xfrm>
            <a:off x="640080" y="2834639"/>
            <a:ext cx="548640" cy="548640"/>
          </a:xfrm>
          <a:prstGeom prst="roundRect">
            <a:avLst>
              <a:gd name="adj" fmla="val 28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0080" y="2834639"/>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02</a:t>
            </a:r>
          </a:p>
        </p:txBody>
      </p:sp>
      <p:sp>
        <p:nvSpPr>
          <p:cNvPr id="15" name="TextBox 14"/>
          <p:cNvSpPr txBox="1"/>
          <p:nvPr/>
        </p:nvSpPr>
        <p:spPr>
          <a:xfrm>
            <a:off x="1417319" y="2788920"/>
            <a:ext cx="4404207" cy="640080"/>
          </a:xfrm>
          <a:prstGeom prst="rect">
            <a:avLst/>
          </a:prstGeom>
          <a:noFill/>
        </p:spPr>
        <p:txBody>
          <a:bodyPr wrap="square" lIns="0" tIns="0" rIns="0" bIns="0" anchor="ctr"/>
          <a:lstStyle/>
          <a:p>
            <a:pPr algn="l">
              <a:lnSpc>
                <a:spcPct val="105000"/>
              </a:lnSpc>
            </a:pPr>
            <a:r>
              <a:rPr sz="2300" b="0">
                <a:solidFill>
                  <a:srgbClr val="F7EFE8"/>
                </a:solidFill>
                <a:latin typeface="Corbel"/>
              </a:rPr>
              <a:t>Гипотиреоз: риски и диагностика</a:t>
            </a:r>
          </a:p>
        </p:txBody>
      </p:sp>
      <p:sp>
        <p:nvSpPr>
          <p:cNvPr id="16" name="Rounded Rectangle 15"/>
          <p:cNvSpPr/>
          <p:nvPr/>
        </p:nvSpPr>
        <p:spPr>
          <a:xfrm>
            <a:off x="640080" y="3749039"/>
            <a:ext cx="548640" cy="548640"/>
          </a:xfrm>
          <a:prstGeom prst="roundRect">
            <a:avLst>
              <a:gd name="adj" fmla="val 28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40080" y="3749039"/>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03</a:t>
            </a:r>
          </a:p>
        </p:txBody>
      </p:sp>
      <p:sp>
        <p:nvSpPr>
          <p:cNvPr id="18" name="TextBox 17"/>
          <p:cNvSpPr txBox="1"/>
          <p:nvPr/>
        </p:nvSpPr>
        <p:spPr>
          <a:xfrm>
            <a:off x="1417319" y="3703320"/>
            <a:ext cx="4404207" cy="640080"/>
          </a:xfrm>
          <a:prstGeom prst="rect">
            <a:avLst/>
          </a:prstGeom>
          <a:noFill/>
        </p:spPr>
        <p:txBody>
          <a:bodyPr wrap="square" lIns="0" tIns="0" rIns="0" bIns="0" anchor="ctr"/>
          <a:lstStyle/>
          <a:p>
            <a:pPr algn="l">
              <a:lnSpc>
                <a:spcPct val="105000"/>
              </a:lnSpc>
            </a:pPr>
            <a:r>
              <a:rPr sz="2000" b="0">
                <a:solidFill>
                  <a:srgbClr val="F7EFE8"/>
                </a:solidFill>
                <a:latin typeface="Corbel"/>
              </a:rPr>
              <a:t>Гипертиреоз: дифференциальная диагностика</a:t>
            </a:r>
          </a:p>
        </p:txBody>
      </p:sp>
      <p:sp>
        <p:nvSpPr>
          <p:cNvPr id="19" name="Rounded Rectangle 18"/>
          <p:cNvSpPr/>
          <p:nvPr/>
        </p:nvSpPr>
        <p:spPr>
          <a:xfrm>
            <a:off x="6370167" y="1920239"/>
            <a:ext cx="548640" cy="548640"/>
          </a:xfrm>
          <a:prstGeom prst="roundRect">
            <a:avLst>
              <a:gd name="adj" fmla="val 28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370167" y="1920239"/>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04</a:t>
            </a:r>
          </a:p>
        </p:txBody>
      </p:sp>
      <p:sp>
        <p:nvSpPr>
          <p:cNvPr id="21" name="TextBox 20"/>
          <p:cNvSpPr txBox="1"/>
          <p:nvPr/>
        </p:nvSpPr>
        <p:spPr>
          <a:xfrm>
            <a:off x="7147407" y="1874519"/>
            <a:ext cx="4404207" cy="640080"/>
          </a:xfrm>
          <a:prstGeom prst="rect">
            <a:avLst/>
          </a:prstGeom>
          <a:noFill/>
        </p:spPr>
        <p:txBody>
          <a:bodyPr wrap="square" lIns="0" tIns="0" rIns="0" bIns="0" anchor="ctr"/>
          <a:lstStyle/>
          <a:p>
            <a:pPr algn="l">
              <a:lnSpc>
                <a:spcPct val="105000"/>
              </a:lnSpc>
            </a:pPr>
            <a:r>
              <a:rPr sz="2400" b="0">
                <a:solidFill>
                  <a:srgbClr val="F7EFE8"/>
                </a:solidFill>
                <a:latin typeface="Corbel"/>
              </a:rPr>
              <a:t>Алгоритмы ведения и терапия</a:t>
            </a:r>
          </a:p>
        </p:txBody>
      </p:sp>
      <p:sp>
        <p:nvSpPr>
          <p:cNvPr id="22" name="Rounded Rectangle 21"/>
          <p:cNvSpPr/>
          <p:nvPr/>
        </p:nvSpPr>
        <p:spPr>
          <a:xfrm>
            <a:off x="6370167" y="2834639"/>
            <a:ext cx="548640" cy="548640"/>
          </a:xfrm>
          <a:prstGeom prst="roundRect">
            <a:avLst>
              <a:gd name="adj" fmla="val 28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70167" y="2834639"/>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05</a:t>
            </a:r>
          </a:p>
        </p:txBody>
      </p:sp>
      <p:sp>
        <p:nvSpPr>
          <p:cNvPr id="24" name="TextBox 23"/>
          <p:cNvSpPr txBox="1"/>
          <p:nvPr/>
        </p:nvSpPr>
        <p:spPr>
          <a:xfrm>
            <a:off x="7147407" y="2788920"/>
            <a:ext cx="4404207" cy="640080"/>
          </a:xfrm>
          <a:prstGeom prst="rect">
            <a:avLst/>
          </a:prstGeom>
          <a:noFill/>
        </p:spPr>
        <p:txBody>
          <a:bodyPr wrap="square" lIns="0" tIns="0" rIns="0" bIns="0" anchor="ctr"/>
          <a:lstStyle/>
          <a:p>
            <a:pPr algn="l">
              <a:lnSpc>
                <a:spcPct val="105000"/>
              </a:lnSpc>
            </a:pPr>
            <a:r>
              <a:rPr sz="2200" b="0">
                <a:solidFill>
                  <a:srgbClr val="F7EFE8"/>
                </a:solidFill>
                <a:latin typeface="Corbel"/>
              </a:rPr>
              <a:t>Ключевые выводы и профилактика</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3500000" scaled="0"/>
        </a:gradFill>
        <a:effectLst/>
      </p:bgPr>
    </p:bg>
    <p:spTree>
      <p:nvGrpSpPr>
        <p:cNvPr id="1" name=""/>
        <p:cNvGrpSpPr/>
        <p:nvPr/>
      </p:nvGrpSpPr>
      <p:grpSpPr>
        <a:xfrm>
          <a:off x="0" y="0"/>
          <a:ext cx="0" cy="0"/>
          <a:chOff x="0" y="0"/>
          <a:chExt cx="0" cy="0"/>
        </a:xfrm>
      </p:grpSpPr>
      <p:sp>
        <p:nvSpPr>
          <p:cNvPr id="2" name="Rectangle 1"/>
          <p:cNvSpPr/>
          <p:nvPr/>
        </p:nvSpPr>
        <p:spPr>
          <a:xfrm>
            <a:off x="0" y="2194560"/>
            <a:ext cx="12191695" cy="237744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2194560"/>
            <a:ext cx="3108960" cy="2377440"/>
          </a:xfrm>
          <a:prstGeom prst="rect">
            <a:avLst/>
          </a:prstGeom>
          <a:noFill/>
        </p:spPr>
        <p:txBody>
          <a:bodyPr wrap="square" lIns="0" tIns="0" rIns="0" bIns="0" anchor="ctr"/>
          <a:lstStyle/>
          <a:p>
            <a:pPr algn="l">
              <a:lnSpc>
                <a:spcPct val="105000"/>
              </a:lnSpc>
            </a:pPr>
            <a:r>
              <a:rPr sz="10000" b="0">
                <a:solidFill>
                  <a:srgbClr val="0B0B0B"/>
                </a:solidFill>
                <a:latin typeface="Impact"/>
              </a:rPr>
              <a:t>01</a:t>
            </a:r>
          </a:p>
        </p:txBody>
      </p:sp>
      <p:sp>
        <p:nvSpPr>
          <p:cNvPr id="4" name="Rectangle 3"/>
          <p:cNvSpPr/>
          <p:nvPr/>
        </p:nvSpPr>
        <p:spPr>
          <a:xfrm>
            <a:off x="3840480" y="2651760"/>
            <a:ext cx="54864" cy="146304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206240" y="2194560"/>
            <a:ext cx="7345375" cy="2377440"/>
          </a:xfrm>
          <a:prstGeom prst="rect">
            <a:avLst/>
          </a:prstGeom>
          <a:noFill/>
        </p:spPr>
        <p:txBody>
          <a:bodyPr wrap="square" lIns="0" tIns="0" rIns="0" bIns="0" anchor="ctr"/>
          <a:lstStyle/>
          <a:p>
            <a:pPr algn="l">
              <a:lnSpc>
                <a:spcPct val="105000"/>
              </a:lnSpc>
            </a:pPr>
            <a:r>
              <a:rPr sz="4000" b="0">
                <a:solidFill>
                  <a:srgbClr val="0B0B0B"/>
                </a:solidFill>
                <a:latin typeface="Impact"/>
              </a:rPr>
              <a:t>Актуальность и эпидемиология</a:t>
            </a:r>
          </a:p>
        </p:txBody>
      </p:sp>
      <p:sp>
        <p:nvSpPr>
          <p:cNvPr id="6" name="TextBox 5"/>
          <p:cNvSpPr txBox="1"/>
          <p:nvPr/>
        </p:nvSpPr>
        <p:spPr>
          <a:xfrm>
            <a:off x="640080" y="4937760"/>
            <a:ext cx="10911535" cy="914400"/>
          </a:xfrm>
          <a:prstGeom prst="rect">
            <a:avLst/>
          </a:prstGeom>
          <a:noFill/>
        </p:spPr>
        <p:txBody>
          <a:bodyPr wrap="square" lIns="0" tIns="0" rIns="0" bIns="0" anchor="t"/>
          <a:lstStyle/>
          <a:p>
            <a:pPr algn="l">
              <a:lnSpc>
                <a:spcPct val="105000"/>
              </a:lnSpc>
            </a:pPr>
            <a:r>
              <a:rPr sz="2200" b="0">
                <a:solidFill>
                  <a:srgbClr val="B7A89D"/>
                </a:solidFill>
                <a:latin typeface="Corbel"/>
              </a:rPr>
              <a:t>Масштаб проблемы в современной акушерской практике</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8900000" scaled="0"/>
        </a:gradFill>
        <a:effectLst/>
      </p:bgPr>
    </p:bg>
    <p:spTree>
      <p:nvGrpSpPr>
        <p:cNvPr id="1" name=""/>
        <p:cNvGrpSpPr/>
        <p:nvPr/>
      </p:nvGrpSpPr>
      <p:grpSpPr>
        <a:xfrm>
          <a:off x="0" y="0"/>
          <a:ext cx="0" cy="0"/>
          <a:chOff x="0" y="0"/>
          <a:chExt cx="0" cy="0"/>
        </a:xfrm>
      </p:grpSpPr>
      <p:sp>
        <p:nvSpPr>
          <p:cNvPr id="2" name="Hexagon 1"/>
          <p:cNvSpPr/>
          <p:nvPr/>
        </p:nvSpPr>
        <p:spPr>
          <a:xfrm>
            <a:off x="10088575" y="128016"/>
            <a:ext cx="457200" cy="397764"/>
          </a:xfrm>
          <a:prstGeom prst="hexagon">
            <a:avLst/>
          </a:prstGeom>
          <a:noFill/>
          <a:ln w="19050">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Hexagon 2"/>
          <p:cNvSpPr/>
          <p:nvPr/>
        </p:nvSpPr>
        <p:spPr>
          <a:xfrm>
            <a:off x="10637215" y="128016"/>
            <a:ext cx="457200" cy="397764"/>
          </a:xfrm>
          <a:prstGeom prst="hexagon">
            <a:avLst/>
          </a:prstGeom>
          <a:noFill/>
          <a:ln w="19050">
            <a:solidFill>
              <a:srgbClr val="F2B0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exagon 3"/>
          <p:cNvSpPr/>
          <p:nvPr/>
        </p:nvSpPr>
        <p:spPr>
          <a:xfrm>
            <a:off x="11185855" y="128016"/>
            <a:ext cx="457200" cy="397764"/>
          </a:xfrm>
          <a:prstGeom prst="hexagon">
            <a:avLst/>
          </a:prstGeom>
          <a:noFill/>
          <a:ln w="19050">
            <a:solidFill>
              <a:srgbClr val="E8838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731520"/>
            <a:ext cx="91440" cy="8686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0">
                <a:solidFill>
                  <a:srgbClr val="F7EFE8"/>
                </a:solidFill>
                <a:latin typeface="Impact"/>
              </a:rPr>
              <a:t>Распространенность патологии</a:t>
            </a:r>
          </a:p>
        </p:txBody>
      </p:sp>
      <p:sp>
        <p:nvSpPr>
          <p:cNvPr id="7" name="Rectangle 6"/>
          <p:cNvSpPr/>
          <p:nvPr/>
        </p:nvSpPr>
        <p:spPr>
          <a:xfrm>
            <a:off x="640080" y="6254496"/>
            <a:ext cx="10911535" cy="13716"/>
          </a:xfrm>
          <a:prstGeom prst="rect">
            <a:avLst/>
          </a:prstGeom>
          <a:solidFill>
            <a:srgbClr val="B7A89D">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orbel"/>
              </a:rPr>
              <a:t>Эндокринные заболевания щитовидной железы при беременности</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7A89D"/>
                </a:solidFill>
                <a:latin typeface="Corbel"/>
              </a:rPr>
              <a:t>4</a:t>
            </a:r>
          </a:p>
        </p:txBody>
      </p:sp>
      <p:sp>
        <p:nvSpPr>
          <p:cNvPr id="10" name="Rounded Rectangle 9"/>
          <p:cNvSpPr/>
          <p:nvPr/>
        </p:nvSpPr>
        <p:spPr>
          <a:xfrm>
            <a:off x="640080" y="1920240"/>
            <a:ext cx="3423818" cy="3383280"/>
          </a:xfrm>
          <a:prstGeom prst="roundRect">
            <a:avLst>
              <a:gd name="adj" fmla="val 16000"/>
            </a:avLst>
          </a:prstGeom>
          <a:solidFill>
            <a:srgbClr val="8AB6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14400" y="2194560"/>
            <a:ext cx="2875178" cy="1280160"/>
          </a:xfrm>
          <a:prstGeom prst="rect">
            <a:avLst/>
          </a:prstGeom>
          <a:noFill/>
        </p:spPr>
        <p:txBody>
          <a:bodyPr wrap="square" lIns="0" tIns="0" rIns="0" bIns="0" anchor="ctr"/>
          <a:lstStyle/>
          <a:p>
            <a:pPr algn="l">
              <a:lnSpc>
                <a:spcPct val="105000"/>
              </a:lnSpc>
            </a:pPr>
            <a:r>
              <a:rPr sz="7200" b="0">
                <a:solidFill>
                  <a:srgbClr val="0B0B0B"/>
                </a:solidFill>
                <a:latin typeface="Impact"/>
              </a:rPr>
              <a:t>0,2–2%</a:t>
            </a:r>
          </a:p>
        </p:txBody>
      </p:sp>
      <p:sp>
        <p:nvSpPr>
          <p:cNvPr id="12" name="Rectangle 11"/>
          <p:cNvSpPr/>
          <p:nvPr/>
        </p:nvSpPr>
        <p:spPr>
          <a:xfrm>
            <a:off x="914400" y="3657600"/>
            <a:ext cx="45720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14400" y="3840480"/>
            <a:ext cx="2875178" cy="960120"/>
          </a:xfrm>
          <a:prstGeom prst="rect">
            <a:avLst/>
          </a:prstGeom>
          <a:noFill/>
        </p:spPr>
        <p:txBody>
          <a:bodyPr wrap="square" lIns="0" tIns="0" rIns="0" bIns="0" anchor="t"/>
          <a:lstStyle/>
          <a:p>
            <a:pPr algn="l">
              <a:lnSpc>
                <a:spcPct val="105000"/>
              </a:lnSpc>
            </a:pPr>
            <a:r>
              <a:rPr sz="2000" b="0">
                <a:solidFill>
                  <a:srgbClr val="0B0B0B"/>
                </a:solidFill>
                <a:latin typeface="Corbel"/>
              </a:rPr>
              <a:t>Манифестный гипотиреоз в популяции беременных</a:t>
            </a:r>
          </a:p>
        </p:txBody>
      </p:sp>
      <p:sp>
        <p:nvSpPr>
          <p:cNvPr id="14" name="TextBox 13"/>
          <p:cNvSpPr txBox="1"/>
          <p:nvPr/>
        </p:nvSpPr>
        <p:spPr>
          <a:xfrm>
            <a:off x="914400" y="4892040"/>
            <a:ext cx="2875178" cy="320040"/>
          </a:xfrm>
          <a:prstGeom prst="rect">
            <a:avLst/>
          </a:prstGeom>
          <a:noFill/>
        </p:spPr>
        <p:txBody>
          <a:bodyPr wrap="square" lIns="0" tIns="0" rIns="0" bIns="0" anchor="t"/>
          <a:lstStyle/>
          <a:p>
            <a:pPr algn="l">
              <a:lnSpc>
                <a:spcPct val="105000"/>
              </a:lnSpc>
            </a:pPr>
            <a:r>
              <a:rPr sz="1100" b="0">
                <a:solidFill>
                  <a:srgbClr val="2B3645"/>
                </a:solidFill>
                <a:latin typeface="Corbel"/>
              </a:rPr>
              <a:t>Источник: РАЭ, Клинические рекомендации, 2024</a:t>
            </a:r>
          </a:p>
        </p:txBody>
      </p:sp>
      <p:sp>
        <p:nvSpPr>
          <p:cNvPr id="15" name="Rounded Rectangle 14"/>
          <p:cNvSpPr/>
          <p:nvPr/>
        </p:nvSpPr>
        <p:spPr>
          <a:xfrm>
            <a:off x="4383938" y="1920240"/>
            <a:ext cx="3423818" cy="3383280"/>
          </a:xfrm>
          <a:prstGeom prst="roundRect">
            <a:avLst>
              <a:gd name="adj" fmla="val 16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658258" y="2194560"/>
            <a:ext cx="2875178" cy="1280160"/>
          </a:xfrm>
          <a:prstGeom prst="rect">
            <a:avLst/>
          </a:prstGeom>
          <a:noFill/>
        </p:spPr>
        <p:txBody>
          <a:bodyPr wrap="square" lIns="0" tIns="0" rIns="0" bIns="0" anchor="ctr"/>
          <a:lstStyle/>
          <a:p>
            <a:pPr algn="l">
              <a:lnSpc>
                <a:spcPct val="105000"/>
              </a:lnSpc>
            </a:pPr>
            <a:r>
              <a:rPr sz="7200" b="0">
                <a:solidFill>
                  <a:srgbClr val="0B0B0B"/>
                </a:solidFill>
                <a:latin typeface="Impact"/>
              </a:rPr>
              <a:t>до 10%</a:t>
            </a:r>
          </a:p>
        </p:txBody>
      </p:sp>
      <p:sp>
        <p:nvSpPr>
          <p:cNvPr id="17" name="Rectangle 16"/>
          <p:cNvSpPr/>
          <p:nvPr/>
        </p:nvSpPr>
        <p:spPr>
          <a:xfrm>
            <a:off x="4658258" y="3657600"/>
            <a:ext cx="45720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658258" y="3840480"/>
            <a:ext cx="2875178" cy="960120"/>
          </a:xfrm>
          <a:prstGeom prst="rect">
            <a:avLst/>
          </a:prstGeom>
          <a:noFill/>
        </p:spPr>
        <p:txBody>
          <a:bodyPr wrap="square" lIns="0" tIns="0" rIns="0" bIns="0" anchor="t"/>
          <a:lstStyle/>
          <a:p>
            <a:pPr algn="l">
              <a:lnSpc>
                <a:spcPct val="105000"/>
              </a:lnSpc>
            </a:pPr>
            <a:r>
              <a:rPr sz="2000" b="0">
                <a:solidFill>
                  <a:srgbClr val="0B0B0B"/>
                </a:solidFill>
                <a:latin typeface="Corbel"/>
              </a:rPr>
              <a:t>Субклинический гипотиреоз у беременных</a:t>
            </a:r>
          </a:p>
        </p:txBody>
      </p:sp>
      <p:sp>
        <p:nvSpPr>
          <p:cNvPr id="19" name="TextBox 18"/>
          <p:cNvSpPr txBox="1"/>
          <p:nvPr/>
        </p:nvSpPr>
        <p:spPr>
          <a:xfrm>
            <a:off x="4658258" y="4892040"/>
            <a:ext cx="2875178" cy="320040"/>
          </a:xfrm>
          <a:prstGeom prst="rect">
            <a:avLst/>
          </a:prstGeom>
          <a:noFill/>
        </p:spPr>
        <p:txBody>
          <a:bodyPr wrap="square" lIns="0" tIns="0" rIns="0" bIns="0" anchor="t"/>
          <a:lstStyle/>
          <a:p>
            <a:pPr algn="l">
              <a:lnSpc>
                <a:spcPct val="105000"/>
              </a:lnSpc>
            </a:pPr>
            <a:r>
              <a:rPr sz="1100" b="0">
                <a:solidFill>
                  <a:srgbClr val="203D36"/>
                </a:solidFill>
                <a:latin typeface="Corbel"/>
              </a:rPr>
              <a:t>Источник: РАЭ, Клинические рекомендации, 2024</a:t>
            </a:r>
          </a:p>
        </p:txBody>
      </p:sp>
      <p:sp>
        <p:nvSpPr>
          <p:cNvPr id="20" name="Rounded Rectangle 19"/>
          <p:cNvSpPr/>
          <p:nvPr/>
        </p:nvSpPr>
        <p:spPr>
          <a:xfrm>
            <a:off x="8127796" y="1920240"/>
            <a:ext cx="3423818" cy="3383280"/>
          </a:xfrm>
          <a:prstGeom prst="roundRect">
            <a:avLst>
              <a:gd name="adj" fmla="val 16000"/>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402116" y="2194560"/>
            <a:ext cx="2875178" cy="1280160"/>
          </a:xfrm>
          <a:prstGeom prst="rect">
            <a:avLst/>
          </a:prstGeom>
          <a:noFill/>
        </p:spPr>
        <p:txBody>
          <a:bodyPr wrap="square" lIns="0" tIns="0" rIns="0" bIns="0" anchor="ctr"/>
          <a:lstStyle/>
          <a:p>
            <a:pPr algn="l">
              <a:lnSpc>
                <a:spcPct val="105000"/>
              </a:lnSpc>
            </a:pPr>
            <a:r>
              <a:rPr sz="7200" b="0">
                <a:solidFill>
                  <a:srgbClr val="0B0B0B"/>
                </a:solidFill>
                <a:latin typeface="Impact"/>
              </a:rPr>
              <a:t>1–3%</a:t>
            </a:r>
          </a:p>
        </p:txBody>
      </p:sp>
      <p:sp>
        <p:nvSpPr>
          <p:cNvPr id="22" name="Rectangle 21"/>
          <p:cNvSpPr/>
          <p:nvPr/>
        </p:nvSpPr>
        <p:spPr>
          <a:xfrm>
            <a:off x="8402116" y="3657600"/>
            <a:ext cx="45720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402116" y="3840480"/>
            <a:ext cx="2875178" cy="960120"/>
          </a:xfrm>
          <a:prstGeom prst="rect">
            <a:avLst/>
          </a:prstGeom>
          <a:noFill/>
        </p:spPr>
        <p:txBody>
          <a:bodyPr wrap="square" lIns="0" tIns="0" rIns="0" bIns="0" anchor="t"/>
          <a:lstStyle/>
          <a:p>
            <a:pPr algn="l">
              <a:lnSpc>
                <a:spcPct val="105000"/>
              </a:lnSpc>
            </a:pPr>
            <a:r>
              <a:rPr sz="2000" b="0">
                <a:solidFill>
                  <a:srgbClr val="0B0B0B"/>
                </a:solidFill>
                <a:latin typeface="Corbel"/>
              </a:rPr>
              <a:t>Транзиторный гестационный гипертиреоз</a:t>
            </a:r>
          </a:p>
        </p:txBody>
      </p:sp>
      <p:sp>
        <p:nvSpPr>
          <p:cNvPr id="24" name="TextBox 23"/>
          <p:cNvSpPr txBox="1"/>
          <p:nvPr/>
        </p:nvSpPr>
        <p:spPr>
          <a:xfrm>
            <a:off x="8402116" y="4892040"/>
            <a:ext cx="2875178" cy="320040"/>
          </a:xfrm>
          <a:prstGeom prst="rect">
            <a:avLst/>
          </a:prstGeom>
          <a:noFill/>
        </p:spPr>
        <p:txBody>
          <a:bodyPr wrap="square" lIns="0" tIns="0" rIns="0" bIns="0" anchor="t"/>
          <a:lstStyle/>
          <a:p>
            <a:pPr algn="l">
              <a:lnSpc>
                <a:spcPct val="105000"/>
              </a:lnSpc>
            </a:pPr>
            <a:r>
              <a:rPr sz="1100" b="0">
                <a:solidFill>
                  <a:srgbClr val="453420"/>
                </a:solidFill>
                <a:latin typeface="Corbel"/>
              </a:rPr>
              <a:t>Источник: Вестник охраны материнства, 2025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8900000" scaled="0"/>
        </a:gradFill>
        <a:effectLst/>
      </p:bgPr>
    </p:bg>
    <p:spTree>
      <p:nvGrpSpPr>
        <p:cNvPr id="1" name=""/>
        <p:cNvGrpSpPr/>
        <p:nvPr/>
      </p:nvGrpSpPr>
      <p:grpSpPr>
        <a:xfrm>
          <a:off x="0" y="0"/>
          <a:ext cx="0" cy="0"/>
          <a:chOff x="0" y="0"/>
          <a:chExt cx="0" cy="0"/>
        </a:xfrm>
      </p:grpSpPr>
      <p:sp>
        <p:nvSpPr>
          <p:cNvPr id="2" name="Hexagon 1"/>
          <p:cNvSpPr/>
          <p:nvPr/>
        </p:nvSpPr>
        <p:spPr>
          <a:xfrm>
            <a:off x="10088575" y="128016"/>
            <a:ext cx="457200" cy="397764"/>
          </a:xfrm>
          <a:prstGeom prst="hexagon">
            <a:avLst/>
          </a:prstGeom>
          <a:noFill/>
          <a:ln w="19050">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Hexagon 2"/>
          <p:cNvSpPr/>
          <p:nvPr/>
        </p:nvSpPr>
        <p:spPr>
          <a:xfrm>
            <a:off x="10637215" y="128016"/>
            <a:ext cx="457200" cy="397764"/>
          </a:xfrm>
          <a:prstGeom prst="hexagon">
            <a:avLst/>
          </a:prstGeom>
          <a:noFill/>
          <a:ln w="19050">
            <a:solidFill>
              <a:srgbClr val="F2B0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exagon 3"/>
          <p:cNvSpPr/>
          <p:nvPr/>
        </p:nvSpPr>
        <p:spPr>
          <a:xfrm>
            <a:off x="11185855" y="128016"/>
            <a:ext cx="457200" cy="397764"/>
          </a:xfrm>
          <a:prstGeom prst="hexagon">
            <a:avLst/>
          </a:prstGeom>
          <a:noFill/>
          <a:ln w="19050">
            <a:solidFill>
              <a:srgbClr val="E8838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731520"/>
            <a:ext cx="91440" cy="8686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713232"/>
            <a:ext cx="10618927" cy="914400"/>
          </a:xfrm>
          <a:prstGeom prst="rect">
            <a:avLst/>
          </a:prstGeom>
          <a:noFill/>
        </p:spPr>
        <p:txBody>
          <a:bodyPr wrap="square" lIns="0" tIns="0" rIns="0" bIns="0" anchor="ctr"/>
          <a:lstStyle/>
          <a:p>
            <a:pPr algn="l">
              <a:lnSpc>
                <a:spcPct val="105000"/>
              </a:lnSpc>
            </a:pPr>
            <a:r>
              <a:rPr sz="3300" b="0">
                <a:solidFill>
                  <a:srgbClr val="F7EFE8"/>
                </a:solidFill>
                <a:latin typeface="Impact"/>
              </a:rPr>
              <a:t>Структура эндокринной патологии щитовидной железы</a:t>
            </a:r>
          </a:p>
        </p:txBody>
      </p:sp>
      <p:sp>
        <p:nvSpPr>
          <p:cNvPr id="7" name="Rectangle 6"/>
          <p:cNvSpPr/>
          <p:nvPr/>
        </p:nvSpPr>
        <p:spPr>
          <a:xfrm>
            <a:off x="640080" y="6254496"/>
            <a:ext cx="10911535" cy="13716"/>
          </a:xfrm>
          <a:prstGeom prst="rect">
            <a:avLst/>
          </a:prstGeom>
          <a:solidFill>
            <a:srgbClr val="B7A89D">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orbel"/>
              </a:rPr>
              <a:t>Эндокринные заболевания щитовидной железы при беременности</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7A89D"/>
                </a:solidFill>
                <a:latin typeface="Corbel"/>
              </a:rPr>
              <a:t>5</a:t>
            </a:r>
          </a:p>
        </p:txBody>
      </p:sp>
      <p:sp>
        <p:nvSpPr>
          <p:cNvPr id="10" name="Rounded Rectangle 9"/>
          <p:cNvSpPr/>
          <p:nvPr/>
        </p:nvSpPr>
        <p:spPr>
          <a:xfrm>
            <a:off x="640080" y="1828800"/>
            <a:ext cx="7223760" cy="4206240"/>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1" name="Chart 10"/>
          <p:cNvGraphicFramePr>
            <a:graphicFrameLocks noGrp="1"/>
          </p:cNvGraphicFramePr>
          <p:nvPr/>
        </p:nvGraphicFramePr>
        <p:xfrm>
          <a:off x="822959" y="1965960"/>
          <a:ext cx="685800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12" name="Rounded Rectangle 11"/>
          <p:cNvSpPr/>
          <p:nvPr/>
        </p:nvSpPr>
        <p:spPr>
          <a:xfrm>
            <a:off x="8229600" y="1828800"/>
            <a:ext cx="3322015" cy="4206240"/>
          </a:xfrm>
          <a:prstGeom prst="roundRect">
            <a:avLst>
              <a:gd name="adj" fmla="val 16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549640" y="2148840"/>
            <a:ext cx="2681935" cy="365760"/>
          </a:xfrm>
          <a:prstGeom prst="rect">
            <a:avLst/>
          </a:prstGeom>
          <a:noFill/>
        </p:spPr>
        <p:txBody>
          <a:bodyPr wrap="square" lIns="0" tIns="0" rIns="0" bIns="0" anchor="t"/>
          <a:lstStyle/>
          <a:p>
            <a:pPr algn="l">
              <a:lnSpc>
                <a:spcPct val="105000"/>
              </a:lnSpc>
            </a:pPr>
            <a:r>
              <a:rPr sz="1400" b="0">
                <a:solidFill>
                  <a:srgbClr val="0B0B0B"/>
                </a:solidFill>
                <a:latin typeface="Impact"/>
              </a:rPr>
              <a:t>ВЫВОД</a:t>
            </a:r>
          </a:p>
        </p:txBody>
      </p:sp>
      <p:sp>
        <p:nvSpPr>
          <p:cNvPr id="14" name="TextBox 13"/>
          <p:cNvSpPr txBox="1"/>
          <p:nvPr/>
        </p:nvSpPr>
        <p:spPr>
          <a:xfrm>
            <a:off x="8549640" y="2697480"/>
            <a:ext cx="2681935" cy="3108960"/>
          </a:xfrm>
          <a:prstGeom prst="rect">
            <a:avLst/>
          </a:prstGeom>
          <a:noFill/>
        </p:spPr>
        <p:txBody>
          <a:bodyPr wrap="square" lIns="0" tIns="0" rIns="0" bIns="0" anchor="t"/>
          <a:lstStyle/>
          <a:p>
            <a:pPr algn="l">
              <a:lnSpc>
                <a:spcPct val="105000"/>
              </a:lnSpc>
            </a:pPr>
            <a:r>
              <a:rPr sz="2400" b="0">
                <a:solidFill>
                  <a:srgbClr val="0B0B0B"/>
                </a:solidFill>
                <a:latin typeface="Impact"/>
              </a:rPr>
              <a:t>Гипотиреоидные состояния преобладают в структуре патологии.</a:t>
            </a:r>
          </a:p>
        </p:txBody>
      </p:sp>
      <p:sp>
        <p:nvSpPr>
          <p:cNvPr id="15" name="TextBox 14"/>
          <p:cNvSpPr txBox="1"/>
          <p:nvPr/>
        </p:nvSpPr>
        <p:spPr>
          <a:xfrm>
            <a:off x="640080" y="6071616"/>
            <a:ext cx="9814255" cy="274320"/>
          </a:xfrm>
          <a:prstGeom prst="rect">
            <a:avLst/>
          </a:prstGeom>
          <a:noFill/>
        </p:spPr>
        <p:txBody>
          <a:bodyPr wrap="square" lIns="0" tIns="0" rIns="0" bIns="0" anchor="t"/>
          <a:lstStyle/>
          <a:p>
            <a:pPr algn="l">
              <a:lnSpc>
                <a:spcPct val="105000"/>
              </a:lnSpc>
            </a:pPr>
            <a:r>
              <a:rPr sz="1100" b="0">
                <a:solidFill>
                  <a:srgbClr val="B7A89D"/>
                </a:solidFill>
                <a:latin typeface="Corbel"/>
              </a:rPr>
              <a:t>Источник: РАЭ, 2024; Вестник охраны материнства, 2025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3500000" scaled="0"/>
        </a:gradFill>
        <a:effectLst/>
      </p:bgPr>
    </p:bg>
    <p:spTree>
      <p:nvGrpSpPr>
        <p:cNvPr id="1" name=""/>
        <p:cNvGrpSpPr/>
        <p:nvPr/>
      </p:nvGrpSpPr>
      <p:grpSpPr>
        <a:xfrm>
          <a:off x="0" y="0"/>
          <a:ext cx="0" cy="0"/>
          <a:chOff x="0" y="0"/>
          <a:chExt cx="0" cy="0"/>
        </a:xfrm>
      </p:grpSpPr>
      <p:sp>
        <p:nvSpPr>
          <p:cNvPr id="2" name="Rectangle 1"/>
          <p:cNvSpPr/>
          <p:nvPr/>
        </p:nvSpPr>
        <p:spPr>
          <a:xfrm>
            <a:off x="0" y="2194560"/>
            <a:ext cx="12191695" cy="237744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2194560"/>
            <a:ext cx="3108960" cy="2377440"/>
          </a:xfrm>
          <a:prstGeom prst="rect">
            <a:avLst/>
          </a:prstGeom>
          <a:noFill/>
        </p:spPr>
        <p:txBody>
          <a:bodyPr wrap="square" lIns="0" tIns="0" rIns="0" bIns="0" anchor="ctr"/>
          <a:lstStyle/>
          <a:p>
            <a:pPr algn="l">
              <a:lnSpc>
                <a:spcPct val="105000"/>
              </a:lnSpc>
            </a:pPr>
            <a:r>
              <a:rPr sz="10000" b="0">
                <a:solidFill>
                  <a:srgbClr val="0B0B0B"/>
                </a:solidFill>
                <a:latin typeface="Impact"/>
              </a:rPr>
              <a:t>02</a:t>
            </a:r>
          </a:p>
        </p:txBody>
      </p:sp>
      <p:sp>
        <p:nvSpPr>
          <p:cNvPr id="4" name="Rectangle 3"/>
          <p:cNvSpPr/>
          <p:nvPr/>
        </p:nvSpPr>
        <p:spPr>
          <a:xfrm>
            <a:off x="3840480" y="2651760"/>
            <a:ext cx="54864" cy="146304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206240" y="2194560"/>
            <a:ext cx="7345375" cy="2377440"/>
          </a:xfrm>
          <a:prstGeom prst="rect">
            <a:avLst/>
          </a:prstGeom>
          <a:noFill/>
        </p:spPr>
        <p:txBody>
          <a:bodyPr wrap="square" lIns="0" tIns="0" rIns="0" bIns="0" anchor="ctr"/>
          <a:lstStyle/>
          <a:p>
            <a:pPr algn="l">
              <a:lnSpc>
                <a:spcPct val="105000"/>
              </a:lnSpc>
            </a:pPr>
            <a:r>
              <a:rPr sz="4000" b="0">
                <a:solidFill>
                  <a:srgbClr val="0B0B0B"/>
                </a:solidFill>
                <a:latin typeface="Impact"/>
              </a:rPr>
              <a:t>Гипотиреоз при беременности</a:t>
            </a:r>
          </a:p>
        </p:txBody>
      </p:sp>
      <p:sp>
        <p:nvSpPr>
          <p:cNvPr id="6" name="TextBox 5"/>
          <p:cNvSpPr txBox="1"/>
          <p:nvPr/>
        </p:nvSpPr>
        <p:spPr>
          <a:xfrm>
            <a:off x="640080" y="4937760"/>
            <a:ext cx="10911535" cy="914400"/>
          </a:xfrm>
          <a:prstGeom prst="rect">
            <a:avLst/>
          </a:prstGeom>
          <a:noFill/>
        </p:spPr>
        <p:txBody>
          <a:bodyPr wrap="square" lIns="0" tIns="0" rIns="0" bIns="0" anchor="t"/>
          <a:lstStyle/>
          <a:p>
            <a:pPr algn="l">
              <a:lnSpc>
                <a:spcPct val="105000"/>
              </a:lnSpc>
            </a:pPr>
            <a:r>
              <a:rPr sz="2200" b="0">
                <a:solidFill>
                  <a:srgbClr val="B7A89D"/>
                </a:solidFill>
                <a:latin typeface="Corbel"/>
              </a:rPr>
              <a:t>Риски для матери и плода, критерии диагностики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Hexagon 1"/>
          <p:cNvSpPr/>
          <p:nvPr/>
        </p:nvSpPr>
        <p:spPr>
          <a:xfrm>
            <a:off x="10088575" y="128016"/>
            <a:ext cx="457200" cy="397764"/>
          </a:xfrm>
          <a:prstGeom prst="hexagon">
            <a:avLst/>
          </a:prstGeom>
          <a:noFill/>
          <a:ln w="19050">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Hexagon 2"/>
          <p:cNvSpPr/>
          <p:nvPr/>
        </p:nvSpPr>
        <p:spPr>
          <a:xfrm>
            <a:off x="10637215" y="128016"/>
            <a:ext cx="457200" cy="397764"/>
          </a:xfrm>
          <a:prstGeom prst="hexagon">
            <a:avLst/>
          </a:prstGeom>
          <a:noFill/>
          <a:ln w="19050">
            <a:solidFill>
              <a:srgbClr val="F2B0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exagon 3"/>
          <p:cNvSpPr/>
          <p:nvPr/>
        </p:nvSpPr>
        <p:spPr>
          <a:xfrm>
            <a:off x="11185855" y="128016"/>
            <a:ext cx="457200" cy="397764"/>
          </a:xfrm>
          <a:prstGeom prst="hexagon">
            <a:avLst/>
          </a:prstGeom>
          <a:noFill/>
          <a:ln w="19050">
            <a:solidFill>
              <a:srgbClr val="E8838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731520"/>
            <a:ext cx="91440" cy="8686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0">
                <a:solidFill>
                  <a:srgbClr val="F7EFE8"/>
                </a:solidFill>
                <a:latin typeface="Impact"/>
              </a:rPr>
              <a:t>Влияние гипотиреоза на течение беременности</a:t>
            </a:r>
          </a:p>
        </p:txBody>
      </p:sp>
      <p:sp>
        <p:nvSpPr>
          <p:cNvPr id="7" name="Rectangle 6"/>
          <p:cNvSpPr/>
          <p:nvPr/>
        </p:nvSpPr>
        <p:spPr>
          <a:xfrm>
            <a:off x="640080" y="6254496"/>
            <a:ext cx="10911535" cy="13716"/>
          </a:xfrm>
          <a:prstGeom prst="rect">
            <a:avLst/>
          </a:prstGeom>
          <a:solidFill>
            <a:srgbClr val="B7A89D">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orbel"/>
              </a:rPr>
              <a:t>Эндокринные заболевания щитовидной железы при беременности</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7A89D"/>
                </a:solidFill>
                <a:latin typeface="Corbel"/>
              </a:rPr>
              <a:t>7</a:t>
            </a:r>
          </a:p>
        </p:txBody>
      </p:sp>
      <p:sp>
        <p:nvSpPr>
          <p:cNvPr id="10" name="Rounded Rectangle 9"/>
          <p:cNvSpPr/>
          <p:nvPr/>
        </p:nvSpPr>
        <p:spPr>
          <a:xfrm>
            <a:off x="594359" y="1874520"/>
            <a:ext cx="2613583" cy="4114800"/>
          </a:xfrm>
          <a:prstGeom prst="roundRect">
            <a:avLst>
              <a:gd name="adj" fmla="val 16000"/>
            </a:avLst>
          </a:prstGeom>
          <a:noFill/>
          <a:ln w="44450">
            <a:solidFill>
              <a:srgbClr val="3962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640080" y="1920240"/>
            <a:ext cx="2522143" cy="4023360"/>
          </a:xfrm>
          <a:prstGeom prst="roundRect">
            <a:avLst>
              <a:gd name="adj" fmla="val 16000"/>
            </a:avLst>
          </a:prstGeom>
          <a:solidFill>
            <a:srgbClr val="281D18"/>
          </a:solidFill>
          <a:ln w="15875">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868680" y="2194560"/>
            <a:ext cx="685800" cy="685800"/>
          </a:xfrm>
          <a:prstGeom prst="roundRect">
            <a:avLst>
              <a:gd name="adj" fmla="val 28000"/>
            </a:avLst>
          </a:prstGeom>
          <a:solidFill>
            <a:srgbClr val="8AB6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8680" y="2194560"/>
            <a:ext cx="685800" cy="685800"/>
          </a:xfrm>
          <a:prstGeom prst="rect">
            <a:avLst/>
          </a:prstGeom>
          <a:noFill/>
        </p:spPr>
        <p:txBody>
          <a:bodyPr wrap="square" lIns="0" tIns="0" rIns="0" bIns="0" anchor="ctr"/>
          <a:lstStyle/>
          <a:p>
            <a:pPr algn="ctr">
              <a:lnSpc>
                <a:spcPct val="105000"/>
              </a:lnSpc>
            </a:pPr>
            <a:r>
              <a:rPr sz="2000" b="0">
                <a:solidFill>
                  <a:srgbClr val="0B0B0B"/>
                </a:solidFill>
                <a:latin typeface="Impact"/>
              </a:rPr>
              <a:t>01</a:t>
            </a:r>
          </a:p>
        </p:txBody>
      </p:sp>
      <p:sp>
        <p:nvSpPr>
          <p:cNvPr id="14" name="TextBox 13"/>
          <p:cNvSpPr txBox="1"/>
          <p:nvPr/>
        </p:nvSpPr>
        <p:spPr>
          <a:xfrm>
            <a:off x="868680" y="3108960"/>
            <a:ext cx="2064943" cy="822960"/>
          </a:xfrm>
          <a:prstGeom prst="rect">
            <a:avLst/>
          </a:prstGeom>
          <a:noFill/>
        </p:spPr>
        <p:txBody>
          <a:bodyPr wrap="square" lIns="0" tIns="0" rIns="0" bIns="0" anchor="t"/>
          <a:lstStyle/>
          <a:p>
            <a:pPr algn="l">
              <a:lnSpc>
                <a:spcPct val="105000"/>
              </a:lnSpc>
            </a:pPr>
            <a:r>
              <a:rPr sz="2200" b="0">
                <a:solidFill>
                  <a:srgbClr val="F7EFE8"/>
                </a:solidFill>
                <a:latin typeface="Impact"/>
              </a:rPr>
              <a:t>I триместр</a:t>
            </a:r>
          </a:p>
        </p:txBody>
      </p:sp>
      <p:sp>
        <p:nvSpPr>
          <p:cNvPr id="15" name="TextBox 14"/>
          <p:cNvSpPr txBox="1"/>
          <p:nvPr/>
        </p:nvSpPr>
        <p:spPr>
          <a:xfrm>
            <a:off x="868680" y="3977639"/>
            <a:ext cx="2064943" cy="1828800"/>
          </a:xfrm>
          <a:prstGeom prst="rect">
            <a:avLst/>
          </a:prstGeom>
          <a:noFill/>
        </p:spPr>
        <p:txBody>
          <a:bodyPr wrap="square" lIns="0" tIns="0" rIns="0" bIns="0" anchor="t"/>
          <a:lstStyle/>
          <a:p>
            <a:pPr algn="l">
              <a:lnSpc>
                <a:spcPct val="105000"/>
              </a:lnSpc>
            </a:pPr>
            <a:r>
              <a:rPr sz="1800" b="0">
                <a:solidFill>
                  <a:srgbClr val="B7A89D"/>
                </a:solidFill>
                <a:latin typeface="Corbel"/>
              </a:rPr>
              <a:t>Риск выкидыша и нарушения закладки нервной системы плода</a:t>
            </a:r>
          </a:p>
        </p:txBody>
      </p:sp>
      <p:sp>
        <p:nvSpPr>
          <p:cNvPr id="16" name="Chevron 15"/>
          <p:cNvSpPr/>
          <p:nvPr/>
        </p:nvSpPr>
        <p:spPr>
          <a:xfrm>
            <a:off x="3189655" y="3749039"/>
            <a:ext cx="219456" cy="365760"/>
          </a:xfrm>
          <a:prstGeom prst="chevron">
            <a:avLst/>
          </a:prstGeom>
          <a:solidFill>
            <a:srgbClr val="8AB6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3390823" y="1874520"/>
            <a:ext cx="2613583" cy="4114800"/>
          </a:xfrm>
          <a:prstGeom prst="roundRect">
            <a:avLst>
              <a:gd name="adj" fmla="val 16000"/>
            </a:avLst>
          </a:prstGeom>
          <a:noFill/>
          <a:ln w="44450">
            <a:solidFill>
              <a:srgbClr val="3962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3436543" y="1920240"/>
            <a:ext cx="2522143" cy="4023360"/>
          </a:xfrm>
          <a:prstGeom prst="roundRect">
            <a:avLst>
              <a:gd name="adj" fmla="val 16000"/>
            </a:avLst>
          </a:prstGeom>
          <a:solidFill>
            <a:srgbClr val="281D18"/>
          </a:solidFill>
          <a:ln w="15875">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3665143" y="2194560"/>
            <a:ext cx="685800" cy="685800"/>
          </a:xfrm>
          <a:prstGeom prst="roundRect">
            <a:avLst>
              <a:gd name="adj" fmla="val 28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3665143" y="2194560"/>
            <a:ext cx="685800" cy="685800"/>
          </a:xfrm>
          <a:prstGeom prst="rect">
            <a:avLst/>
          </a:prstGeom>
          <a:noFill/>
        </p:spPr>
        <p:txBody>
          <a:bodyPr wrap="square" lIns="0" tIns="0" rIns="0" bIns="0" anchor="ctr"/>
          <a:lstStyle/>
          <a:p>
            <a:pPr algn="ctr">
              <a:lnSpc>
                <a:spcPct val="105000"/>
              </a:lnSpc>
            </a:pPr>
            <a:r>
              <a:rPr sz="2000" b="0">
                <a:solidFill>
                  <a:srgbClr val="0B0B0B"/>
                </a:solidFill>
                <a:latin typeface="Impact"/>
              </a:rPr>
              <a:t>02</a:t>
            </a:r>
          </a:p>
        </p:txBody>
      </p:sp>
      <p:sp>
        <p:nvSpPr>
          <p:cNvPr id="21" name="TextBox 20"/>
          <p:cNvSpPr txBox="1"/>
          <p:nvPr/>
        </p:nvSpPr>
        <p:spPr>
          <a:xfrm>
            <a:off x="3665143" y="3108960"/>
            <a:ext cx="2064943" cy="822960"/>
          </a:xfrm>
          <a:prstGeom prst="rect">
            <a:avLst/>
          </a:prstGeom>
          <a:noFill/>
        </p:spPr>
        <p:txBody>
          <a:bodyPr wrap="square" lIns="0" tIns="0" rIns="0" bIns="0" anchor="t"/>
          <a:lstStyle/>
          <a:p>
            <a:pPr algn="l">
              <a:lnSpc>
                <a:spcPct val="105000"/>
              </a:lnSpc>
            </a:pPr>
            <a:r>
              <a:rPr sz="2200" b="0">
                <a:solidFill>
                  <a:srgbClr val="F7EFE8"/>
                </a:solidFill>
                <a:latin typeface="Impact"/>
              </a:rPr>
              <a:t>II триместр</a:t>
            </a:r>
          </a:p>
        </p:txBody>
      </p:sp>
      <p:sp>
        <p:nvSpPr>
          <p:cNvPr id="22" name="TextBox 21"/>
          <p:cNvSpPr txBox="1"/>
          <p:nvPr/>
        </p:nvSpPr>
        <p:spPr>
          <a:xfrm>
            <a:off x="3665143" y="3977639"/>
            <a:ext cx="2064943" cy="1828800"/>
          </a:xfrm>
          <a:prstGeom prst="rect">
            <a:avLst/>
          </a:prstGeom>
          <a:noFill/>
        </p:spPr>
        <p:txBody>
          <a:bodyPr wrap="square" lIns="0" tIns="0" rIns="0" bIns="0" anchor="t"/>
          <a:lstStyle/>
          <a:p>
            <a:pPr algn="l">
              <a:lnSpc>
                <a:spcPct val="105000"/>
              </a:lnSpc>
            </a:pPr>
            <a:r>
              <a:rPr sz="1800" b="0">
                <a:solidFill>
                  <a:srgbClr val="B7A89D"/>
                </a:solidFill>
                <a:latin typeface="Corbel"/>
              </a:rPr>
              <a:t>Развитие анемии, гестационной гипертензии и задержки роста</a:t>
            </a:r>
          </a:p>
        </p:txBody>
      </p:sp>
      <p:sp>
        <p:nvSpPr>
          <p:cNvPr id="23" name="Chevron 22"/>
          <p:cNvSpPr/>
          <p:nvPr/>
        </p:nvSpPr>
        <p:spPr>
          <a:xfrm>
            <a:off x="5986119" y="3749039"/>
            <a:ext cx="219456" cy="365760"/>
          </a:xfrm>
          <a:prstGeom prst="chevron">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p:cNvSpPr/>
          <p:nvPr/>
        </p:nvSpPr>
        <p:spPr>
          <a:xfrm>
            <a:off x="6187287" y="1874520"/>
            <a:ext cx="2613583" cy="4114800"/>
          </a:xfrm>
          <a:prstGeom prst="roundRect">
            <a:avLst>
              <a:gd name="adj" fmla="val 16000"/>
            </a:avLst>
          </a:prstGeom>
          <a:noFill/>
          <a:ln w="44450">
            <a:solidFill>
              <a:srgbClr val="3962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6233007" y="1920240"/>
            <a:ext cx="2522143" cy="4023360"/>
          </a:xfrm>
          <a:prstGeom prst="roundRect">
            <a:avLst>
              <a:gd name="adj" fmla="val 16000"/>
            </a:avLst>
          </a:prstGeom>
          <a:solidFill>
            <a:srgbClr val="281D18"/>
          </a:solidFill>
          <a:ln w="15875">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461607" y="2194560"/>
            <a:ext cx="685800" cy="685800"/>
          </a:xfrm>
          <a:prstGeom prst="roundRect">
            <a:avLst>
              <a:gd name="adj" fmla="val 28000"/>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61607" y="2194560"/>
            <a:ext cx="685800" cy="685800"/>
          </a:xfrm>
          <a:prstGeom prst="rect">
            <a:avLst/>
          </a:prstGeom>
          <a:noFill/>
        </p:spPr>
        <p:txBody>
          <a:bodyPr wrap="square" lIns="0" tIns="0" rIns="0" bIns="0" anchor="ctr"/>
          <a:lstStyle/>
          <a:p>
            <a:pPr algn="ctr">
              <a:lnSpc>
                <a:spcPct val="105000"/>
              </a:lnSpc>
            </a:pPr>
            <a:r>
              <a:rPr sz="2000" b="0">
                <a:solidFill>
                  <a:srgbClr val="0B0B0B"/>
                </a:solidFill>
                <a:latin typeface="Impact"/>
              </a:rPr>
              <a:t>03</a:t>
            </a:r>
          </a:p>
        </p:txBody>
      </p:sp>
      <p:sp>
        <p:nvSpPr>
          <p:cNvPr id="28" name="TextBox 27"/>
          <p:cNvSpPr txBox="1"/>
          <p:nvPr/>
        </p:nvSpPr>
        <p:spPr>
          <a:xfrm>
            <a:off x="6461607" y="3108960"/>
            <a:ext cx="2064943" cy="822960"/>
          </a:xfrm>
          <a:prstGeom prst="rect">
            <a:avLst/>
          </a:prstGeom>
          <a:noFill/>
        </p:spPr>
        <p:txBody>
          <a:bodyPr wrap="square" lIns="0" tIns="0" rIns="0" bIns="0" anchor="t"/>
          <a:lstStyle/>
          <a:p>
            <a:pPr algn="l">
              <a:lnSpc>
                <a:spcPct val="105000"/>
              </a:lnSpc>
            </a:pPr>
            <a:r>
              <a:rPr sz="2200" b="0">
                <a:solidFill>
                  <a:srgbClr val="F7EFE8"/>
                </a:solidFill>
                <a:latin typeface="Impact"/>
              </a:rPr>
              <a:t>III триместр</a:t>
            </a:r>
          </a:p>
        </p:txBody>
      </p:sp>
      <p:sp>
        <p:nvSpPr>
          <p:cNvPr id="29" name="TextBox 28"/>
          <p:cNvSpPr txBox="1"/>
          <p:nvPr/>
        </p:nvSpPr>
        <p:spPr>
          <a:xfrm>
            <a:off x="6461607" y="3977639"/>
            <a:ext cx="2064943" cy="1828800"/>
          </a:xfrm>
          <a:prstGeom prst="rect">
            <a:avLst/>
          </a:prstGeom>
          <a:noFill/>
        </p:spPr>
        <p:txBody>
          <a:bodyPr wrap="square" lIns="0" tIns="0" rIns="0" bIns="0" anchor="t"/>
          <a:lstStyle/>
          <a:p>
            <a:pPr algn="l">
              <a:lnSpc>
                <a:spcPct val="105000"/>
              </a:lnSpc>
            </a:pPr>
            <a:r>
              <a:rPr sz="1800" b="0">
                <a:solidFill>
                  <a:srgbClr val="B7A89D"/>
                </a:solidFill>
                <a:latin typeface="Corbel"/>
              </a:rPr>
              <a:t>Преждевременные роды, отслойка плаценты, слабость родовой деятельности</a:t>
            </a:r>
          </a:p>
        </p:txBody>
      </p:sp>
      <p:sp>
        <p:nvSpPr>
          <p:cNvPr id="30" name="Chevron 29"/>
          <p:cNvSpPr/>
          <p:nvPr/>
        </p:nvSpPr>
        <p:spPr>
          <a:xfrm>
            <a:off x="8782583" y="3749039"/>
            <a:ext cx="219456" cy="365760"/>
          </a:xfrm>
          <a:prstGeom prst="chevron">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30"/>
          <p:cNvSpPr/>
          <p:nvPr/>
        </p:nvSpPr>
        <p:spPr>
          <a:xfrm>
            <a:off x="8983751" y="1874520"/>
            <a:ext cx="2613583" cy="4114800"/>
          </a:xfrm>
          <a:prstGeom prst="roundRect">
            <a:avLst>
              <a:gd name="adj" fmla="val 16000"/>
            </a:avLst>
          </a:prstGeom>
          <a:noFill/>
          <a:ln w="44450">
            <a:solidFill>
              <a:srgbClr val="3962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ounded Rectangle 31"/>
          <p:cNvSpPr/>
          <p:nvPr/>
        </p:nvSpPr>
        <p:spPr>
          <a:xfrm>
            <a:off x="9029471" y="1920240"/>
            <a:ext cx="2522143" cy="4023360"/>
          </a:xfrm>
          <a:prstGeom prst="roundRect">
            <a:avLst>
              <a:gd name="adj" fmla="val 16000"/>
            </a:avLst>
          </a:prstGeom>
          <a:solidFill>
            <a:srgbClr val="281D18"/>
          </a:solidFill>
          <a:ln w="15875">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32"/>
          <p:cNvSpPr/>
          <p:nvPr/>
        </p:nvSpPr>
        <p:spPr>
          <a:xfrm>
            <a:off x="9258071" y="2194560"/>
            <a:ext cx="685800" cy="685800"/>
          </a:xfrm>
          <a:prstGeom prst="roundRect">
            <a:avLst>
              <a:gd name="adj" fmla="val 28000"/>
            </a:avLst>
          </a:prstGeom>
          <a:solidFill>
            <a:srgbClr val="E883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9258071" y="2194560"/>
            <a:ext cx="685800" cy="685800"/>
          </a:xfrm>
          <a:prstGeom prst="rect">
            <a:avLst/>
          </a:prstGeom>
          <a:noFill/>
        </p:spPr>
        <p:txBody>
          <a:bodyPr wrap="square" lIns="0" tIns="0" rIns="0" bIns="0" anchor="ctr"/>
          <a:lstStyle/>
          <a:p>
            <a:pPr algn="ctr">
              <a:lnSpc>
                <a:spcPct val="105000"/>
              </a:lnSpc>
            </a:pPr>
            <a:r>
              <a:rPr sz="2000" b="0">
                <a:solidFill>
                  <a:srgbClr val="0B0B0B"/>
                </a:solidFill>
                <a:latin typeface="Impact"/>
              </a:rPr>
              <a:t>04</a:t>
            </a:r>
          </a:p>
        </p:txBody>
      </p:sp>
      <p:sp>
        <p:nvSpPr>
          <p:cNvPr id="35" name="TextBox 34"/>
          <p:cNvSpPr txBox="1"/>
          <p:nvPr/>
        </p:nvSpPr>
        <p:spPr>
          <a:xfrm>
            <a:off x="9258071" y="3108960"/>
            <a:ext cx="2064943" cy="822960"/>
          </a:xfrm>
          <a:prstGeom prst="rect">
            <a:avLst/>
          </a:prstGeom>
          <a:noFill/>
        </p:spPr>
        <p:txBody>
          <a:bodyPr wrap="square" lIns="0" tIns="0" rIns="0" bIns="0" anchor="t"/>
          <a:lstStyle/>
          <a:p>
            <a:pPr algn="l">
              <a:lnSpc>
                <a:spcPct val="105000"/>
              </a:lnSpc>
            </a:pPr>
            <a:r>
              <a:rPr sz="2200" b="0">
                <a:solidFill>
                  <a:srgbClr val="F7EFE8"/>
                </a:solidFill>
                <a:latin typeface="Impact"/>
              </a:rPr>
              <a:t>Послеродов.</a:t>
            </a:r>
          </a:p>
        </p:txBody>
      </p:sp>
      <p:sp>
        <p:nvSpPr>
          <p:cNvPr id="36" name="TextBox 35"/>
          <p:cNvSpPr txBox="1"/>
          <p:nvPr/>
        </p:nvSpPr>
        <p:spPr>
          <a:xfrm>
            <a:off x="9258071" y="3977639"/>
            <a:ext cx="2064943" cy="1828800"/>
          </a:xfrm>
          <a:prstGeom prst="rect">
            <a:avLst/>
          </a:prstGeom>
          <a:noFill/>
        </p:spPr>
        <p:txBody>
          <a:bodyPr wrap="square" lIns="0" tIns="0" rIns="0" bIns="0" anchor="t"/>
          <a:lstStyle/>
          <a:p>
            <a:pPr algn="l">
              <a:lnSpc>
                <a:spcPct val="105000"/>
              </a:lnSpc>
            </a:pPr>
            <a:r>
              <a:rPr sz="1800" b="0">
                <a:solidFill>
                  <a:srgbClr val="B7A89D"/>
                </a:solidFill>
                <a:latin typeface="Corbel"/>
              </a:rPr>
              <a:t>Риск послеродовых кровотечений и гипотиреоза у новорожденного</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3500000" scaled="0"/>
        </a:gradFill>
        <a:effectLst/>
      </p:bgPr>
    </p:bg>
    <p:spTree>
      <p:nvGrpSpPr>
        <p:cNvPr id="1" name=""/>
        <p:cNvGrpSpPr/>
        <p:nvPr/>
      </p:nvGrpSpPr>
      <p:grpSpPr>
        <a:xfrm>
          <a:off x="0" y="0"/>
          <a:ext cx="0" cy="0"/>
          <a:chOff x="0" y="0"/>
          <a:chExt cx="0" cy="0"/>
        </a:xfrm>
      </p:grpSpPr>
      <p:sp>
        <p:nvSpPr>
          <p:cNvPr id="2" name="Hexagon 1"/>
          <p:cNvSpPr/>
          <p:nvPr/>
        </p:nvSpPr>
        <p:spPr>
          <a:xfrm>
            <a:off x="10088575" y="128016"/>
            <a:ext cx="457200" cy="397764"/>
          </a:xfrm>
          <a:prstGeom prst="hexagon">
            <a:avLst/>
          </a:prstGeom>
          <a:noFill/>
          <a:ln w="19050">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Hexagon 2"/>
          <p:cNvSpPr/>
          <p:nvPr/>
        </p:nvSpPr>
        <p:spPr>
          <a:xfrm>
            <a:off x="10637215" y="128016"/>
            <a:ext cx="457200" cy="397764"/>
          </a:xfrm>
          <a:prstGeom prst="hexagon">
            <a:avLst/>
          </a:prstGeom>
          <a:noFill/>
          <a:ln w="19050">
            <a:solidFill>
              <a:srgbClr val="F2B0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exagon 3"/>
          <p:cNvSpPr/>
          <p:nvPr/>
        </p:nvSpPr>
        <p:spPr>
          <a:xfrm>
            <a:off x="11185855" y="128016"/>
            <a:ext cx="457200" cy="397764"/>
          </a:xfrm>
          <a:prstGeom prst="hexagon">
            <a:avLst/>
          </a:prstGeom>
          <a:noFill/>
          <a:ln w="19050">
            <a:solidFill>
              <a:srgbClr val="E8838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731520"/>
            <a:ext cx="91440" cy="8686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0">
                <a:solidFill>
                  <a:srgbClr val="F7EFE8"/>
                </a:solidFill>
                <a:latin typeface="Impact"/>
              </a:rPr>
              <a:t>Лабораторные критерии диагностики гипотиреоза</a:t>
            </a:r>
          </a:p>
        </p:txBody>
      </p:sp>
      <p:sp>
        <p:nvSpPr>
          <p:cNvPr id="7" name="Rectangle 6"/>
          <p:cNvSpPr/>
          <p:nvPr/>
        </p:nvSpPr>
        <p:spPr>
          <a:xfrm>
            <a:off x="640080" y="6254496"/>
            <a:ext cx="10911535" cy="13716"/>
          </a:xfrm>
          <a:prstGeom prst="rect">
            <a:avLst/>
          </a:prstGeom>
          <a:solidFill>
            <a:srgbClr val="B7A89D">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orbel"/>
              </a:rPr>
              <a:t>Эндокринные заболевания щитовидной железы при беременности</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7A89D"/>
                </a:solidFill>
                <a:latin typeface="Corbel"/>
              </a:rPr>
              <a:t>8</a:t>
            </a:r>
          </a:p>
        </p:txBody>
      </p:sp>
      <p:graphicFrame>
        <p:nvGraphicFramePr>
          <p:cNvPr id="10" name="Table 9"/>
          <p:cNvGraphicFramePr>
            <a:graphicFrameLocks noGrp="1"/>
          </p:cNvGraphicFramePr>
          <p:nvPr/>
        </p:nvGraphicFramePr>
        <p:xfrm>
          <a:off x="640080" y="1920240"/>
          <a:ext cx="10911535" cy="2377440"/>
        </p:xfrm>
        <a:graphic>
          <a:graphicData uri="http://schemas.openxmlformats.org/drawingml/2006/table">
            <a:tbl>
              <a:tblPr firstRow="1" bandRow="1">
                <a:tableStyleId>{5C22544A-7EE6-4342-B048-85BDC9FD1C3A}</a:tableStyleId>
              </a:tblPr>
              <a:tblGrid>
                <a:gridCol w="3637178">
                  <a:extLst>
                    <a:ext uri="{9D8B030D-6E8A-4147-A177-3AD203B41FA5}">
                      <a16:colId xmlns:a16="http://schemas.microsoft.com/office/drawing/2014/main" val="20000"/>
                    </a:ext>
                  </a:extLst>
                </a:gridCol>
                <a:gridCol w="3637178">
                  <a:extLst>
                    <a:ext uri="{9D8B030D-6E8A-4147-A177-3AD203B41FA5}">
                      <a16:colId xmlns:a16="http://schemas.microsoft.com/office/drawing/2014/main" val="20001"/>
                    </a:ext>
                  </a:extLst>
                </a:gridCol>
                <a:gridCol w="3637179">
                  <a:extLst>
                    <a:ext uri="{9D8B030D-6E8A-4147-A177-3AD203B41FA5}">
                      <a16:colId xmlns:a16="http://schemas.microsoft.com/office/drawing/2014/main" val="20002"/>
                    </a:ext>
                  </a:extLst>
                </a:gridCol>
              </a:tblGrid>
              <a:tr h="594360">
                <a:tc>
                  <a:txBody>
                    <a:bodyPr/>
                    <a:lstStyle/>
                    <a:p>
                      <a:r>
                        <a:rPr sz="1800" b="0">
                          <a:solidFill>
                            <a:srgbClr val="0B0B0B"/>
                          </a:solidFill>
                          <a:latin typeface="Impact"/>
                        </a:rPr>
                        <a:t>Показатель</a:t>
                      </a:r>
                    </a:p>
                  </a:txBody>
                  <a:tcPr marL="137160" marR="137160" anchor="ctr">
                    <a:solidFill>
                      <a:srgbClr val="5FD3B5"/>
                    </a:solidFill>
                  </a:tcPr>
                </a:tc>
                <a:tc>
                  <a:txBody>
                    <a:bodyPr/>
                    <a:lstStyle/>
                    <a:p>
                      <a:r>
                        <a:rPr sz="1800" b="0">
                          <a:solidFill>
                            <a:srgbClr val="0B0B0B"/>
                          </a:solidFill>
                          <a:latin typeface="Impact"/>
                        </a:rPr>
                        <a:t>Манифестный гипотиреоз</a:t>
                      </a:r>
                    </a:p>
                  </a:txBody>
                  <a:tcPr marL="137160" marR="137160" anchor="ctr">
                    <a:solidFill>
                      <a:srgbClr val="5FD3B5"/>
                    </a:solidFill>
                  </a:tcPr>
                </a:tc>
                <a:tc>
                  <a:txBody>
                    <a:bodyPr/>
                    <a:lstStyle/>
                    <a:p>
                      <a:r>
                        <a:rPr sz="1800" b="0">
                          <a:solidFill>
                            <a:srgbClr val="0B0B0B"/>
                          </a:solidFill>
                          <a:latin typeface="Impact"/>
                        </a:rPr>
                        <a:t>Субклинический гипотиреоз</a:t>
                      </a:r>
                    </a:p>
                  </a:txBody>
                  <a:tcPr marL="137160" marR="137160" anchor="ctr">
                    <a:solidFill>
                      <a:srgbClr val="5FD3B5"/>
                    </a:solidFill>
                  </a:tcPr>
                </a:tc>
                <a:extLst>
                  <a:ext uri="{0D108BD9-81ED-4DB2-BD59-A6C34878D82A}">
                    <a16:rowId xmlns:a16="http://schemas.microsoft.com/office/drawing/2014/main" val="10000"/>
                  </a:ext>
                </a:extLst>
              </a:tr>
              <a:tr h="594360">
                <a:tc>
                  <a:txBody>
                    <a:bodyPr/>
                    <a:lstStyle/>
                    <a:p>
                      <a:r>
                        <a:rPr sz="1800" b="0">
                          <a:solidFill>
                            <a:srgbClr val="F7EFE8"/>
                          </a:solidFill>
                          <a:latin typeface="Corbel"/>
                        </a:rPr>
                        <a:t>ТТГ</a:t>
                      </a:r>
                    </a:p>
                  </a:txBody>
                  <a:tcPr marL="137160" marR="137160" anchor="ctr">
                    <a:solidFill>
                      <a:srgbClr val="2D211B"/>
                    </a:solidFill>
                  </a:tcPr>
                </a:tc>
                <a:tc>
                  <a:txBody>
                    <a:bodyPr/>
                    <a:lstStyle/>
                    <a:p>
                      <a:r>
                        <a:rPr sz="1800" b="0">
                          <a:solidFill>
                            <a:srgbClr val="F7EFE8"/>
                          </a:solidFill>
                          <a:latin typeface="Corbel"/>
                        </a:rPr>
                        <a:t>Выше нормы для триместра</a:t>
                      </a:r>
                    </a:p>
                  </a:txBody>
                  <a:tcPr marL="137160" marR="137160" anchor="ctr">
                    <a:solidFill>
                      <a:srgbClr val="2D211B"/>
                    </a:solidFill>
                  </a:tcPr>
                </a:tc>
                <a:tc>
                  <a:txBody>
                    <a:bodyPr/>
                    <a:lstStyle/>
                    <a:p>
                      <a:r>
                        <a:rPr sz="1800" b="0">
                          <a:solidFill>
                            <a:srgbClr val="F7EFE8"/>
                          </a:solidFill>
                          <a:latin typeface="Corbel"/>
                        </a:rPr>
                        <a:t>Выше нормы для триместра</a:t>
                      </a:r>
                    </a:p>
                  </a:txBody>
                  <a:tcPr marL="137160" marR="137160" anchor="ctr">
                    <a:solidFill>
                      <a:srgbClr val="2D211B"/>
                    </a:solidFill>
                  </a:tcPr>
                </a:tc>
                <a:extLst>
                  <a:ext uri="{0D108BD9-81ED-4DB2-BD59-A6C34878D82A}">
                    <a16:rowId xmlns:a16="http://schemas.microsoft.com/office/drawing/2014/main" val="10001"/>
                  </a:ext>
                </a:extLst>
              </a:tr>
              <a:tr h="594360">
                <a:tc>
                  <a:txBody>
                    <a:bodyPr/>
                    <a:lstStyle/>
                    <a:p>
                      <a:r>
                        <a:rPr sz="1800" b="0">
                          <a:solidFill>
                            <a:srgbClr val="F7EFE8"/>
                          </a:solidFill>
                          <a:latin typeface="Corbel"/>
                        </a:rPr>
                        <a:t>свТ4</a:t>
                      </a:r>
                    </a:p>
                  </a:txBody>
                  <a:tcPr marL="137160" marR="137160" anchor="ctr">
                    <a:solidFill>
                      <a:srgbClr val="261C16"/>
                    </a:solidFill>
                  </a:tcPr>
                </a:tc>
                <a:tc>
                  <a:txBody>
                    <a:bodyPr/>
                    <a:lstStyle/>
                    <a:p>
                      <a:r>
                        <a:rPr sz="1800" b="0">
                          <a:solidFill>
                            <a:srgbClr val="F7EFE8"/>
                          </a:solidFill>
                          <a:latin typeface="Corbel"/>
                        </a:rPr>
                        <a:t>Снижен</a:t>
                      </a:r>
                    </a:p>
                  </a:txBody>
                  <a:tcPr marL="137160" marR="137160" anchor="ctr">
                    <a:solidFill>
                      <a:srgbClr val="261C16"/>
                    </a:solidFill>
                  </a:tcPr>
                </a:tc>
                <a:tc>
                  <a:txBody>
                    <a:bodyPr/>
                    <a:lstStyle/>
                    <a:p>
                      <a:r>
                        <a:rPr sz="1800" b="0">
                          <a:solidFill>
                            <a:srgbClr val="F7EFE8"/>
                          </a:solidFill>
                          <a:latin typeface="Corbel"/>
                        </a:rPr>
                        <a:t>В пределах нормы</a:t>
                      </a:r>
                    </a:p>
                  </a:txBody>
                  <a:tcPr marL="137160" marR="137160" anchor="ctr">
                    <a:solidFill>
                      <a:srgbClr val="261C16"/>
                    </a:solidFill>
                  </a:tcPr>
                </a:tc>
                <a:extLst>
                  <a:ext uri="{0D108BD9-81ED-4DB2-BD59-A6C34878D82A}">
                    <a16:rowId xmlns:a16="http://schemas.microsoft.com/office/drawing/2014/main" val="10002"/>
                  </a:ext>
                </a:extLst>
              </a:tr>
              <a:tr h="594360">
                <a:tc>
                  <a:txBody>
                    <a:bodyPr/>
                    <a:lstStyle/>
                    <a:p>
                      <a:r>
                        <a:rPr sz="1800" b="0">
                          <a:solidFill>
                            <a:srgbClr val="F7EFE8"/>
                          </a:solidFill>
                          <a:latin typeface="Corbel"/>
                        </a:rPr>
                        <a:t>АТ-ТПО</a:t>
                      </a:r>
                    </a:p>
                  </a:txBody>
                  <a:tcPr marL="137160" marR="137160" anchor="ctr">
                    <a:solidFill>
                      <a:srgbClr val="2D211B"/>
                    </a:solidFill>
                  </a:tcPr>
                </a:tc>
                <a:tc>
                  <a:txBody>
                    <a:bodyPr/>
                    <a:lstStyle/>
                    <a:p>
                      <a:r>
                        <a:rPr sz="1800" b="0">
                          <a:solidFill>
                            <a:srgbClr val="F7EFE8"/>
                          </a:solidFill>
                          <a:latin typeface="Corbel"/>
                        </a:rPr>
                        <a:t>Часто положительны</a:t>
                      </a:r>
                    </a:p>
                  </a:txBody>
                  <a:tcPr marL="137160" marR="137160" anchor="ctr">
                    <a:solidFill>
                      <a:srgbClr val="2D211B"/>
                    </a:solidFill>
                  </a:tcPr>
                </a:tc>
                <a:tc>
                  <a:txBody>
                    <a:bodyPr/>
                    <a:lstStyle/>
                    <a:p>
                      <a:r>
                        <a:rPr sz="1800" b="0">
                          <a:solidFill>
                            <a:srgbClr val="F7EFE8"/>
                          </a:solidFill>
                          <a:latin typeface="Corbel"/>
                        </a:rPr>
                        <a:t>Часто положительны</a:t>
                      </a:r>
                    </a:p>
                  </a:txBody>
                  <a:tcPr marL="137160" marR="137160" anchor="ctr">
                    <a:solidFill>
                      <a:srgbClr val="2D211B"/>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Rectangle 1"/>
          <p:cNvSpPr/>
          <p:nvPr/>
        </p:nvSpPr>
        <p:spPr>
          <a:xfrm>
            <a:off x="0" y="2194560"/>
            <a:ext cx="12191695" cy="237744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2194560"/>
            <a:ext cx="3108960" cy="2377440"/>
          </a:xfrm>
          <a:prstGeom prst="rect">
            <a:avLst/>
          </a:prstGeom>
          <a:noFill/>
        </p:spPr>
        <p:txBody>
          <a:bodyPr wrap="square" lIns="0" tIns="0" rIns="0" bIns="0" anchor="ctr"/>
          <a:lstStyle/>
          <a:p>
            <a:pPr algn="l">
              <a:lnSpc>
                <a:spcPct val="105000"/>
              </a:lnSpc>
            </a:pPr>
            <a:r>
              <a:rPr sz="10000" b="0">
                <a:solidFill>
                  <a:srgbClr val="0B0B0B"/>
                </a:solidFill>
                <a:latin typeface="Impact"/>
              </a:rPr>
              <a:t>03</a:t>
            </a:r>
          </a:p>
        </p:txBody>
      </p:sp>
      <p:sp>
        <p:nvSpPr>
          <p:cNvPr id="4" name="Rectangle 3"/>
          <p:cNvSpPr/>
          <p:nvPr/>
        </p:nvSpPr>
        <p:spPr>
          <a:xfrm>
            <a:off x="3840480" y="2651760"/>
            <a:ext cx="54864" cy="146304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206240" y="2194560"/>
            <a:ext cx="7345375" cy="2377440"/>
          </a:xfrm>
          <a:prstGeom prst="rect">
            <a:avLst/>
          </a:prstGeom>
          <a:noFill/>
        </p:spPr>
        <p:txBody>
          <a:bodyPr wrap="square" lIns="0" tIns="0" rIns="0" bIns="0" anchor="ctr"/>
          <a:lstStyle/>
          <a:p>
            <a:pPr algn="l">
              <a:lnSpc>
                <a:spcPct val="105000"/>
              </a:lnSpc>
            </a:pPr>
            <a:r>
              <a:rPr sz="4000" b="0">
                <a:solidFill>
                  <a:srgbClr val="0B0B0B"/>
                </a:solidFill>
                <a:latin typeface="Impact"/>
              </a:rPr>
              <a:t>Гипертиреоз и тиреотоксикоз</a:t>
            </a:r>
          </a:p>
        </p:txBody>
      </p:sp>
      <p:sp>
        <p:nvSpPr>
          <p:cNvPr id="6" name="TextBox 5"/>
          <p:cNvSpPr txBox="1"/>
          <p:nvPr/>
        </p:nvSpPr>
        <p:spPr>
          <a:xfrm>
            <a:off x="640080" y="4937760"/>
            <a:ext cx="10911535" cy="914400"/>
          </a:xfrm>
          <a:prstGeom prst="rect">
            <a:avLst/>
          </a:prstGeom>
          <a:noFill/>
        </p:spPr>
        <p:txBody>
          <a:bodyPr wrap="square" lIns="0" tIns="0" rIns="0" bIns="0" anchor="t"/>
          <a:lstStyle/>
          <a:p>
            <a:pPr algn="l">
              <a:lnSpc>
                <a:spcPct val="105000"/>
              </a:lnSpc>
            </a:pPr>
            <a:r>
              <a:rPr sz="2200" b="0">
                <a:solidFill>
                  <a:srgbClr val="B7A89D"/>
                </a:solidFill>
                <a:latin typeface="Corbel"/>
              </a:rPr>
              <a:t>Дифференциальная диагностика и тактика ведения</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Hexagon 1"/>
          <p:cNvSpPr/>
          <p:nvPr/>
        </p:nvSpPr>
        <p:spPr>
          <a:xfrm>
            <a:off x="10088575" y="128016"/>
            <a:ext cx="457200" cy="397764"/>
          </a:xfrm>
          <a:prstGeom prst="hexagon">
            <a:avLst/>
          </a:prstGeom>
          <a:noFill/>
          <a:ln w="19050">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Hexagon 2"/>
          <p:cNvSpPr/>
          <p:nvPr/>
        </p:nvSpPr>
        <p:spPr>
          <a:xfrm>
            <a:off x="10637215" y="128016"/>
            <a:ext cx="457200" cy="397764"/>
          </a:xfrm>
          <a:prstGeom prst="hexagon">
            <a:avLst/>
          </a:prstGeom>
          <a:noFill/>
          <a:ln w="19050">
            <a:solidFill>
              <a:srgbClr val="F2B0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exagon 3"/>
          <p:cNvSpPr/>
          <p:nvPr/>
        </p:nvSpPr>
        <p:spPr>
          <a:xfrm>
            <a:off x="11185855" y="128016"/>
            <a:ext cx="457200" cy="397764"/>
          </a:xfrm>
          <a:prstGeom prst="hexagon">
            <a:avLst/>
          </a:prstGeom>
          <a:noFill/>
          <a:ln w="19050">
            <a:solidFill>
              <a:srgbClr val="E8838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731520"/>
            <a:ext cx="91440" cy="8686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0">
                <a:solidFill>
                  <a:srgbClr val="F7EFE8"/>
                </a:solidFill>
                <a:latin typeface="Impact"/>
              </a:rPr>
              <a:t>Транзиторный гипертиреоз vs Болезнь Грейвса</a:t>
            </a:r>
          </a:p>
        </p:txBody>
      </p:sp>
      <p:sp>
        <p:nvSpPr>
          <p:cNvPr id="7" name="Rectangle 6"/>
          <p:cNvSpPr/>
          <p:nvPr/>
        </p:nvSpPr>
        <p:spPr>
          <a:xfrm>
            <a:off x="640080" y="6254496"/>
            <a:ext cx="10911535" cy="13716"/>
          </a:xfrm>
          <a:prstGeom prst="rect">
            <a:avLst/>
          </a:prstGeom>
          <a:solidFill>
            <a:srgbClr val="B7A89D">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orbel"/>
              </a:rPr>
              <a:t>Эндокринные заболевания щитовидной железы при беременности</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7A89D"/>
                </a:solidFill>
                <a:latin typeface="Corbel"/>
              </a:rPr>
              <a:t>10</a:t>
            </a:r>
          </a:p>
        </p:txBody>
      </p:sp>
      <p:sp>
        <p:nvSpPr>
          <p:cNvPr id="10" name="Rounded Rectangle 9"/>
          <p:cNvSpPr/>
          <p:nvPr/>
        </p:nvSpPr>
        <p:spPr>
          <a:xfrm>
            <a:off x="640080" y="1920240"/>
            <a:ext cx="5227167" cy="4114800"/>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640080" y="1920240"/>
            <a:ext cx="5227167" cy="731520"/>
          </a:xfrm>
          <a:prstGeom prst="roundRect">
            <a:avLst>
              <a:gd name="adj" fmla="val 16000"/>
            </a:avLst>
          </a:prstGeom>
          <a:solidFill>
            <a:srgbClr val="8AB6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1920240"/>
            <a:ext cx="4678527" cy="731520"/>
          </a:xfrm>
          <a:prstGeom prst="rect">
            <a:avLst/>
          </a:prstGeom>
          <a:noFill/>
        </p:spPr>
        <p:txBody>
          <a:bodyPr wrap="square" lIns="0" tIns="0" rIns="0" bIns="0" anchor="ctr"/>
          <a:lstStyle/>
          <a:p>
            <a:pPr algn="l">
              <a:lnSpc>
                <a:spcPct val="105000"/>
              </a:lnSpc>
            </a:pPr>
            <a:r>
              <a:rPr sz="2400" b="0">
                <a:solidFill>
                  <a:srgbClr val="0B0B0B"/>
                </a:solidFill>
                <a:latin typeface="Impact"/>
              </a:rPr>
              <a:t>Транзиторный гестационный</a:t>
            </a:r>
          </a:p>
        </p:txBody>
      </p:sp>
      <p:sp>
        <p:nvSpPr>
          <p:cNvPr id="13" name="Oval 12"/>
          <p:cNvSpPr/>
          <p:nvPr/>
        </p:nvSpPr>
        <p:spPr>
          <a:xfrm>
            <a:off x="914400" y="2990088"/>
            <a:ext cx="146304" cy="146304"/>
          </a:xfrm>
          <a:prstGeom prst="ellipse">
            <a:avLst/>
          </a:prstGeom>
          <a:solidFill>
            <a:srgbClr val="8AB6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371600" y="2880360"/>
            <a:ext cx="4221327" cy="699516"/>
          </a:xfrm>
          <a:prstGeom prst="rect">
            <a:avLst/>
          </a:prstGeom>
          <a:noFill/>
        </p:spPr>
        <p:txBody>
          <a:bodyPr wrap="square" lIns="0" tIns="0" rIns="0" bIns="0" anchor="t"/>
          <a:lstStyle/>
          <a:p>
            <a:pPr algn="l">
              <a:lnSpc>
                <a:spcPct val="105000"/>
              </a:lnSpc>
            </a:pPr>
            <a:r>
              <a:rPr sz="2000" b="0">
                <a:solidFill>
                  <a:srgbClr val="F7EFE8"/>
                </a:solidFill>
                <a:latin typeface="Corbel"/>
              </a:rPr>
              <a:t>Связан с высоким уровнем ХГЧ</a:t>
            </a:r>
          </a:p>
        </p:txBody>
      </p:sp>
      <p:sp>
        <p:nvSpPr>
          <p:cNvPr id="15" name="Oval 14"/>
          <p:cNvSpPr/>
          <p:nvPr/>
        </p:nvSpPr>
        <p:spPr>
          <a:xfrm>
            <a:off x="914400" y="3767328"/>
            <a:ext cx="146304" cy="146304"/>
          </a:xfrm>
          <a:prstGeom prst="ellipse">
            <a:avLst/>
          </a:prstGeom>
          <a:solidFill>
            <a:srgbClr val="8AB6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3657600"/>
            <a:ext cx="4221327" cy="699516"/>
          </a:xfrm>
          <a:prstGeom prst="rect">
            <a:avLst/>
          </a:prstGeom>
          <a:noFill/>
        </p:spPr>
        <p:txBody>
          <a:bodyPr wrap="square" lIns="0" tIns="0" rIns="0" bIns="0" anchor="t"/>
          <a:lstStyle/>
          <a:p>
            <a:pPr algn="l">
              <a:lnSpc>
                <a:spcPct val="105000"/>
              </a:lnSpc>
            </a:pPr>
            <a:r>
              <a:rPr sz="2000" b="0">
                <a:solidFill>
                  <a:srgbClr val="F7EFE8"/>
                </a:solidFill>
                <a:latin typeface="Corbel"/>
              </a:rPr>
              <a:t>Чаще в I триместре, при токсикозе</a:t>
            </a:r>
          </a:p>
        </p:txBody>
      </p:sp>
      <p:sp>
        <p:nvSpPr>
          <p:cNvPr id="17" name="Oval 16"/>
          <p:cNvSpPr/>
          <p:nvPr/>
        </p:nvSpPr>
        <p:spPr>
          <a:xfrm>
            <a:off x="914400" y="4544568"/>
            <a:ext cx="146304" cy="146304"/>
          </a:xfrm>
          <a:prstGeom prst="ellipse">
            <a:avLst/>
          </a:prstGeom>
          <a:solidFill>
            <a:srgbClr val="8AB6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371600" y="4434840"/>
            <a:ext cx="4221327" cy="699516"/>
          </a:xfrm>
          <a:prstGeom prst="rect">
            <a:avLst/>
          </a:prstGeom>
          <a:noFill/>
        </p:spPr>
        <p:txBody>
          <a:bodyPr wrap="square" lIns="0" tIns="0" rIns="0" bIns="0" anchor="t"/>
          <a:lstStyle/>
          <a:p>
            <a:pPr algn="l">
              <a:lnSpc>
                <a:spcPct val="105000"/>
              </a:lnSpc>
            </a:pPr>
            <a:r>
              <a:rPr sz="2000" b="0">
                <a:solidFill>
                  <a:srgbClr val="F7EFE8"/>
                </a:solidFill>
                <a:latin typeface="Corbel"/>
              </a:rPr>
              <a:t>АТ к рТТГ отрицательные</a:t>
            </a:r>
          </a:p>
        </p:txBody>
      </p:sp>
      <p:sp>
        <p:nvSpPr>
          <p:cNvPr id="19" name="Oval 18"/>
          <p:cNvSpPr/>
          <p:nvPr/>
        </p:nvSpPr>
        <p:spPr>
          <a:xfrm>
            <a:off x="914400" y="5321807"/>
            <a:ext cx="146304" cy="146304"/>
          </a:xfrm>
          <a:prstGeom prst="ellipse">
            <a:avLst/>
          </a:prstGeom>
          <a:solidFill>
            <a:srgbClr val="8AB6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371600" y="5212079"/>
            <a:ext cx="4221327" cy="699516"/>
          </a:xfrm>
          <a:prstGeom prst="rect">
            <a:avLst/>
          </a:prstGeom>
          <a:noFill/>
        </p:spPr>
        <p:txBody>
          <a:bodyPr wrap="square" lIns="0" tIns="0" rIns="0" bIns="0" anchor="t"/>
          <a:lstStyle/>
          <a:p>
            <a:pPr algn="l">
              <a:lnSpc>
                <a:spcPct val="105000"/>
              </a:lnSpc>
            </a:pPr>
            <a:r>
              <a:rPr sz="2000" b="0">
                <a:solidFill>
                  <a:srgbClr val="F7EFE8"/>
                </a:solidFill>
                <a:latin typeface="Corbel"/>
              </a:rPr>
              <a:t>Проходит самостоятельно к 18–20 неделям</a:t>
            </a:r>
          </a:p>
        </p:txBody>
      </p:sp>
      <p:sp>
        <p:nvSpPr>
          <p:cNvPr id="21" name="Rounded Rectangle 20"/>
          <p:cNvSpPr/>
          <p:nvPr/>
        </p:nvSpPr>
        <p:spPr>
          <a:xfrm>
            <a:off x="6324447" y="1920240"/>
            <a:ext cx="5227167" cy="4114800"/>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ounded Rectangle 21"/>
          <p:cNvSpPr/>
          <p:nvPr/>
        </p:nvSpPr>
        <p:spPr>
          <a:xfrm>
            <a:off x="6324447" y="1920240"/>
            <a:ext cx="5227167" cy="731520"/>
          </a:xfrm>
          <a:prstGeom prst="roundRect">
            <a:avLst>
              <a:gd name="adj" fmla="val 16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598767" y="1920240"/>
            <a:ext cx="4678527" cy="731520"/>
          </a:xfrm>
          <a:prstGeom prst="rect">
            <a:avLst/>
          </a:prstGeom>
          <a:noFill/>
        </p:spPr>
        <p:txBody>
          <a:bodyPr wrap="square" lIns="0" tIns="0" rIns="0" bIns="0" anchor="ctr"/>
          <a:lstStyle/>
          <a:p>
            <a:pPr algn="l">
              <a:lnSpc>
                <a:spcPct val="105000"/>
              </a:lnSpc>
            </a:pPr>
            <a:r>
              <a:rPr sz="2400" b="0">
                <a:solidFill>
                  <a:srgbClr val="0B0B0B"/>
                </a:solidFill>
                <a:latin typeface="Impact"/>
              </a:rPr>
              <a:t>Болезнь Грейвса</a:t>
            </a:r>
          </a:p>
        </p:txBody>
      </p:sp>
      <p:sp>
        <p:nvSpPr>
          <p:cNvPr id="24" name="Oval 23"/>
          <p:cNvSpPr/>
          <p:nvPr/>
        </p:nvSpPr>
        <p:spPr>
          <a:xfrm>
            <a:off x="6598767" y="2990088"/>
            <a:ext cx="146304" cy="146304"/>
          </a:xfrm>
          <a:prstGeom prst="ellipse">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055967" y="2880360"/>
            <a:ext cx="4221327" cy="699516"/>
          </a:xfrm>
          <a:prstGeom prst="rect">
            <a:avLst/>
          </a:prstGeom>
          <a:noFill/>
        </p:spPr>
        <p:txBody>
          <a:bodyPr wrap="square" lIns="0" tIns="0" rIns="0" bIns="0" anchor="t"/>
          <a:lstStyle/>
          <a:p>
            <a:pPr algn="l">
              <a:lnSpc>
                <a:spcPct val="105000"/>
              </a:lnSpc>
            </a:pPr>
            <a:r>
              <a:rPr sz="2000" b="0">
                <a:solidFill>
                  <a:srgbClr val="F7EFE8"/>
                </a:solidFill>
                <a:latin typeface="Corbel"/>
              </a:rPr>
              <a:t>Аутоиммунная природа заболевания</a:t>
            </a:r>
          </a:p>
        </p:txBody>
      </p:sp>
      <p:sp>
        <p:nvSpPr>
          <p:cNvPr id="26" name="Oval 25"/>
          <p:cNvSpPr/>
          <p:nvPr/>
        </p:nvSpPr>
        <p:spPr>
          <a:xfrm>
            <a:off x="6598767" y="3767328"/>
            <a:ext cx="146304" cy="146304"/>
          </a:xfrm>
          <a:prstGeom prst="ellipse">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055967" y="3657600"/>
            <a:ext cx="4221327" cy="699516"/>
          </a:xfrm>
          <a:prstGeom prst="rect">
            <a:avLst/>
          </a:prstGeom>
          <a:noFill/>
        </p:spPr>
        <p:txBody>
          <a:bodyPr wrap="square" lIns="0" tIns="0" rIns="0" bIns="0" anchor="t"/>
          <a:lstStyle/>
          <a:p>
            <a:pPr algn="l">
              <a:lnSpc>
                <a:spcPct val="105000"/>
              </a:lnSpc>
            </a:pPr>
            <a:r>
              <a:rPr sz="2000" b="0">
                <a:solidFill>
                  <a:srgbClr val="F7EFE8"/>
                </a:solidFill>
                <a:latin typeface="Corbel"/>
              </a:rPr>
              <a:t>Может дебютировать в любом триместре</a:t>
            </a:r>
          </a:p>
        </p:txBody>
      </p:sp>
      <p:sp>
        <p:nvSpPr>
          <p:cNvPr id="28" name="Oval 27"/>
          <p:cNvSpPr/>
          <p:nvPr/>
        </p:nvSpPr>
        <p:spPr>
          <a:xfrm>
            <a:off x="6598767" y="4544568"/>
            <a:ext cx="146304" cy="146304"/>
          </a:xfrm>
          <a:prstGeom prst="ellipse">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055967" y="4434840"/>
            <a:ext cx="4221327" cy="699516"/>
          </a:xfrm>
          <a:prstGeom prst="rect">
            <a:avLst/>
          </a:prstGeom>
          <a:noFill/>
        </p:spPr>
        <p:txBody>
          <a:bodyPr wrap="square" lIns="0" tIns="0" rIns="0" bIns="0" anchor="t"/>
          <a:lstStyle/>
          <a:p>
            <a:pPr algn="l">
              <a:lnSpc>
                <a:spcPct val="105000"/>
              </a:lnSpc>
            </a:pPr>
            <a:r>
              <a:rPr sz="2000" b="0">
                <a:solidFill>
                  <a:srgbClr val="F7EFE8"/>
                </a:solidFill>
                <a:latin typeface="Corbel"/>
              </a:rPr>
              <a:t>АТ к рТТГ положительные</a:t>
            </a:r>
          </a:p>
        </p:txBody>
      </p:sp>
      <p:sp>
        <p:nvSpPr>
          <p:cNvPr id="30" name="Oval 29"/>
          <p:cNvSpPr/>
          <p:nvPr/>
        </p:nvSpPr>
        <p:spPr>
          <a:xfrm>
            <a:off x="6598767" y="5321807"/>
            <a:ext cx="146304" cy="146304"/>
          </a:xfrm>
          <a:prstGeom prst="ellipse">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7055967" y="5212079"/>
            <a:ext cx="4221327" cy="699516"/>
          </a:xfrm>
          <a:prstGeom prst="rect">
            <a:avLst/>
          </a:prstGeom>
          <a:noFill/>
        </p:spPr>
        <p:txBody>
          <a:bodyPr wrap="square" lIns="0" tIns="0" rIns="0" bIns="0" anchor="t"/>
          <a:lstStyle/>
          <a:p>
            <a:pPr algn="l">
              <a:lnSpc>
                <a:spcPct val="105000"/>
              </a:lnSpc>
            </a:pPr>
            <a:r>
              <a:rPr sz="2000" b="0">
                <a:solidFill>
                  <a:srgbClr val="F7EFE8"/>
                </a:solidFill>
                <a:latin typeface="Corbel"/>
              </a:rPr>
              <a:t>Требует назначения тиреостатиков</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Hexagon 1"/>
          <p:cNvSpPr/>
          <p:nvPr/>
        </p:nvSpPr>
        <p:spPr>
          <a:xfrm>
            <a:off x="10088575" y="128016"/>
            <a:ext cx="457200" cy="397764"/>
          </a:xfrm>
          <a:prstGeom prst="hexagon">
            <a:avLst/>
          </a:prstGeom>
          <a:noFill/>
          <a:ln w="19050">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Hexagon 2"/>
          <p:cNvSpPr/>
          <p:nvPr/>
        </p:nvSpPr>
        <p:spPr>
          <a:xfrm>
            <a:off x="10637215" y="128016"/>
            <a:ext cx="457200" cy="397764"/>
          </a:xfrm>
          <a:prstGeom prst="hexagon">
            <a:avLst/>
          </a:prstGeom>
          <a:noFill/>
          <a:ln w="19050">
            <a:solidFill>
              <a:srgbClr val="F2B0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exagon 3"/>
          <p:cNvSpPr/>
          <p:nvPr/>
        </p:nvSpPr>
        <p:spPr>
          <a:xfrm>
            <a:off x="11185855" y="128016"/>
            <a:ext cx="457200" cy="397764"/>
          </a:xfrm>
          <a:prstGeom prst="hexagon">
            <a:avLst/>
          </a:prstGeom>
          <a:noFill/>
          <a:ln w="19050">
            <a:solidFill>
              <a:srgbClr val="E8838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731520"/>
            <a:ext cx="91440" cy="8686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713232"/>
            <a:ext cx="10618927" cy="914400"/>
          </a:xfrm>
          <a:prstGeom prst="rect">
            <a:avLst/>
          </a:prstGeom>
          <a:noFill/>
        </p:spPr>
        <p:txBody>
          <a:bodyPr wrap="square" lIns="0" tIns="0" rIns="0" bIns="0" anchor="ctr"/>
          <a:lstStyle/>
          <a:p>
            <a:pPr algn="l">
              <a:lnSpc>
                <a:spcPct val="105000"/>
              </a:lnSpc>
            </a:pPr>
            <a:r>
              <a:rPr sz="3100" b="0">
                <a:solidFill>
                  <a:srgbClr val="F7EFE8"/>
                </a:solidFill>
                <a:latin typeface="Impact"/>
              </a:rPr>
              <a:t>Риск осложнений при некомпенсированном тиреотоксикозе</a:t>
            </a:r>
          </a:p>
        </p:txBody>
      </p:sp>
      <p:sp>
        <p:nvSpPr>
          <p:cNvPr id="7" name="Rectangle 6"/>
          <p:cNvSpPr/>
          <p:nvPr/>
        </p:nvSpPr>
        <p:spPr>
          <a:xfrm>
            <a:off x="640080" y="6254496"/>
            <a:ext cx="10911535" cy="13716"/>
          </a:xfrm>
          <a:prstGeom prst="rect">
            <a:avLst/>
          </a:prstGeom>
          <a:solidFill>
            <a:srgbClr val="B7A89D">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orbel"/>
              </a:rPr>
              <a:t>Эндокринные заболевания щитовидной железы при беременности</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7A89D"/>
                </a:solidFill>
                <a:latin typeface="Corbel"/>
              </a:rPr>
              <a:t>11</a:t>
            </a:r>
          </a:p>
        </p:txBody>
      </p:sp>
      <p:sp>
        <p:nvSpPr>
          <p:cNvPr id="10" name="TextBox 9"/>
          <p:cNvSpPr txBox="1"/>
          <p:nvPr/>
        </p:nvSpPr>
        <p:spPr>
          <a:xfrm>
            <a:off x="640080" y="1920240"/>
            <a:ext cx="3383280" cy="905256"/>
          </a:xfrm>
          <a:prstGeom prst="rect">
            <a:avLst/>
          </a:prstGeom>
          <a:noFill/>
        </p:spPr>
        <p:txBody>
          <a:bodyPr wrap="square" lIns="0" tIns="0" rIns="0" bIns="0" anchor="ctr"/>
          <a:lstStyle/>
          <a:p>
            <a:pPr algn="l">
              <a:lnSpc>
                <a:spcPct val="105000"/>
              </a:lnSpc>
            </a:pPr>
            <a:r>
              <a:rPr sz="2000" b="0">
                <a:solidFill>
                  <a:srgbClr val="F7EFE8"/>
                </a:solidFill>
                <a:latin typeface="Corbel"/>
              </a:rPr>
              <a:t>Преэклампсия</a:t>
            </a:r>
          </a:p>
        </p:txBody>
      </p:sp>
      <p:sp>
        <p:nvSpPr>
          <p:cNvPr id="11" name="Rounded Rectangle 10"/>
          <p:cNvSpPr/>
          <p:nvPr/>
        </p:nvSpPr>
        <p:spPr>
          <a:xfrm>
            <a:off x="4297680" y="2217420"/>
            <a:ext cx="5699455" cy="310896"/>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4297680" y="2217420"/>
            <a:ext cx="1424863" cy="310896"/>
          </a:xfrm>
          <a:prstGeom prst="roundRect">
            <a:avLst>
              <a:gd name="adj" fmla="val 16000"/>
            </a:avLst>
          </a:prstGeom>
          <a:solidFill>
            <a:srgbClr val="8AB6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180015" y="1920240"/>
            <a:ext cx="1371600" cy="905256"/>
          </a:xfrm>
          <a:prstGeom prst="rect">
            <a:avLst/>
          </a:prstGeom>
          <a:noFill/>
        </p:spPr>
        <p:txBody>
          <a:bodyPr wrap="square" lIns="0" tIns="0" rIns="0" bIns="0" anchor="ctr"/>
          <a:lstStyle/>
          <a:p>
            <a:pPr algn="l">
              <a:lnSpc>
                <a:spcPct val="105000"/>
              </a:lnSpc>
            </a:pPr>
            <a:r>
              <a:rPr sz="2600" b="0">
                <a:solidFill>
                  <a:srgbClr val="8AB6F2"/>
                </a:solidFill>
                <a:latin typeface="Impact"/>
              </a:rPr>
              <a:t>25%</a:t>
            </a:r>
          </a:p>
        </p:txBody>
      </p:sp>
      <p:sp>
        <p:nvSpPr>
          <p:cNvPr id="14" name="TextBox 13"/>
          <p:cNvSpPr txBox="1"/>
          <p:nvPr/>
        </p:nvSpPr>
        <p:spPr>
          <a:xfrm>
            <a:off x="640080" y="2926080"/>
            <a:ext cx="3383280" cy="905256"/>
          </a:xfrm>
          <a:prstGeom prst="rect">
            <a:avLst/>
          </a:prstGeom>
          <a:noFill/>
        </p:spPr>
        <p:txBody>
          <a:bodyPr wrap="square" lIns="0" tIns="0" rIns="0" bIns="0" anchor="ctr"/>
          <a:lstStyle/>
          <a:p>
            <a:pPr algn="l">
              <a:lnSpc>
                <a:spcPct val="105000"/>
              </a:lnSpc>
            </a:pPr>
            <a:r>
              <a:rPr sz="2000" b="0">
                <a:solidFill>
                  <a:srgbClr val="F7EFE8"/>
                </a:solidFill>
                <a:latin typeface="Corbel"/>
              </a:rPr>
              <a:t>Преждевременные роды</a:t>
            </a:r>
          </a:p>
        </p:txBody>
      </p:sp>
      <p:sp>
        <p:nvSpPr>
          <p:cNvPr id="15" name="Rounded Rectangle 14"/>
          <p:cNvSpPr/>
          <p:nvPr/>
        </p:nvSpPr>
        <p:spPr>
          <a:xfrm>
            <a:off x="4297680" y="3223260"/>
            <a:ext cx="5699455" cy="310896"/>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4297680" y="3223260"/>
            <a:ext cx="1139891" cy="310896"/>
          </a:xfrm>
          <a:prstGeom prst="roundRect">
            <a:avLst>
              <a:gd name="adj" fmla="val 16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0180015" y="2926080"/>
            <a:ext cx="1371600" cy="905256"/>
          </a:xfrm>
          <a:prstGeom prst="rect">
            <a:avLst/>
          </a:prstGeom>
          <a:noFill/>
        </p:spPr>
        <p:txBody>
          <a:bodyPr wrap="square" lIns="0" tIns="0" rIns="0" bIns="0" anchor="ctr"/>
          <a:lstStyle/>
          <a:p>
            <a:pPr algn="l">
              <a:lnSpc>
                <a:spcPct val="105000"/>
              </a:lnSpc>
            </a:pPr>
            <a:r>
              <a:rPr sz="2600" b="0">
                <a:solidFill>
                  <a:srgbClr val="5FD3B5"/>
                </a:solidFill>
                <a:latin typeface="Impact"/>
              </a:rPr>
              <a:t>20%</a:t>
            </a:r>
          </a:p>
        </p:txBody>
      </p:sp>
      <p:sp>
        <p:nvSpPr>
          <p:cNvPr id="18" name="TextBox 17"/>
          <p:cNvSpPr txBox="1"/>
          <p:nvPr/>
        </p:nvSpPr>
        <p:spPr>
          <a:xfrm>
            <a:off x="640080" y="3931920"/>
            <a:ext cx="3383280" cy="905256"/>
          </a:xfrm>
          <a:prstGeom prst="rect">
            <a:avLst/>
          </a:prstGeom>
          <a:noFill/>
        </p:spPr>
        <p:txBody>
          <a:bodyPr wrap="square" lIns="0" tIns="0" rIns="0" bIns="0" anchor="ctr"/>
          <a:lstStyle/>
          <a:p>
            <a:pPr algn="l">
              <a:lnSpc>
                <a:spcPct val="105000"/>
              </a:lnSpc>
            </a:pPr>
            <a:r>
              <a:rPr sz="2000" b="0">
                <a:solidFill>
                  <a:srgbClr val="F7EFE8"/>
                </a:solidFill>
                <a:latin typeface="Corbel"/>
              </a:rPr>
              <a:t>Замедление роста плода</a:t>
            </a:r>
          </a:p>
        </p:txBody>
      </p:sp>
      <p:sp>
        <p:nvSpPr>
          <p:cNvPr id="19" name="Rounded Rectangle 18"/>
          <p:cNvSpPr/>
          <p:nvPr/>
        </p:nvSpPr>
        <p:spPr>
          <a:xfrm>
            <a:off x="4297680" y="4229100"/>
            <a:ext cx="5699455" cy="310896"/>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4297680" y="4229100"/>
            <a:ext cx="854918" cy="310896"/>
          </a:xfrm>
          <a:prstGeom prst="roundRect">
            <a:avLst>
              <a:gd name="adj" fmla="val 16000"/>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0180015" y="3931920"/>
            <a:ext cx="1371600" cy="905256"/>
          </a:xfrm>
          <a:prstGeom prst="rect">
            <a:avLst/>
          </a:prstGeom>
          <a:noFill/>
        </p:spPr>
        <p:txBody>
          <a:bodyPr wrap="square" lIns="0" tIns="0" rIns="0" bIns="0" anchor="ctr"/>
          <a:lstStyle/>
          <a:p>
            <a:pPr algn="l">
              <a:lnSpc>
                <a:spcPct val="105000"/>
              </a:lnSpc>
            </a:pPr>
            <a:r>
              <a:rPr sz="2600" b="0">
                <a:solidFill>
                  <a:srgbClr val="F2B05E"/>
                </a:solidFill>
                <a:latin typeface="Impact"/>
              </a:rPr>
              <a:t>15%</a:t>
            </a:r>
          </a:p>
        </p:txBody>
      </p:sp>
      <p:sp>
        <p:nvSpPr>
          <p:cNvPr id="22" name="TextBox 21"/>
          <p:cNvSpPr txBox="1"/>
          <p:nvPr/>
        </p:nvSpPr>
        <p:spPr>
          <a:xfrm>
            <a:off x="640080" y="4937760"/>
            <a:ext cx="3383280" cy="905256"/>
          </a:xfrm>
          <a:prstGeom prst="rect">
            <a:avLst/>
          </a:prstGeom>
          <a:noFill/>
        </p:spPr>
        <p:txBody>
          <a:bodyPr wrap="square" lIns="0" tIns="0" rIns="0" bIns="0" anchor="ctr"/>
          <a:lstStyle/>
          <a:p>
            <a:pPr algn="l">
              <a:lnSpc>
                <a:spcPct val="105000"/>
              </a:lnSpc>
            </a:pPr>
            <a:r>
              <a:rPr sz="2000" b="0">
                <a:solidFill>
                  <a:srgbClr val="F7EFE8"/>
                </a:solidFill>
                <a:latin typeface="Corbel"/>
              </a:rPr>
              <a:t>Тиреотоксический криз</a:t>
            </a:r>
          </a:p>
        </p:txBody>
      </p:sp>
      <p:sp>
        <p:nvSpPr>
          <p:cNvPr id="23" name="Rounded Rectangle 22"/>
          <p:cNvSpPr/>
          <p:nvPr/>
        </p:nvSpPr>
        <p:spPr>
          <a:xfrm>
            <a:off x="4297680" y="5234940"/>
            <a:ext cx="5699455" cy="310896"/>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p:cNvSpPr/>
          <p:nvPr/>
        </p:nvSpPr>
        <p:spPr>
          <a:xfrm>
            <a:off x="4297680" y="5234940"/>
            <a:ext cx="284972" cy="310896"/>
          </a:xfrm>
          <a:prstGeom prst="roundRect">
            <a:avLst>
              <a:gd name="adj" fmla="val 16000"/>
            </a:avLst>
          </a:prstGeom>
          <a:solidFill>
            <a:srgbClr val="E883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0180015" y="4937760"/>
            <a:ext cx="1371600" cy="905256"/>
          </a:xfrm>
          <a:prstGeom prst="rect">
            <a:avLst/>
          </a:prstGeom>
          <a:noFill/>
        </p:spPr>
        <p:txBody>
          <a:bodyPr wrap="square" lIns="0" tIns="0" rIns="0" bIns="0" anchor="ctr"/>
          <a:lstStyle/>
          <a:p>
            <a:pPr algn="l">
              <a:lnSpc>
                <a:spcPct val="105000"/>
              </a:lnSpc>
            </a:pPr>
            <a:r>
              <a:rPr sz="2600" b="0">
                <a:solidFill>
                  <a:srgbClr val="E8838F"/>
                </a:solidFill>
                <a:latin typeface="Impact"/>
              </a:rPr>
              <a:t>5%</a:t>
            </a:r>
          </a:p>
        </p:txBody>
      </p:sp>
      <p:sp>
        <p:nvSpPr>
          <p:cNvPr id="26" name="TextBox 25"/>
          <p:cNvSpPr txBox="1"/>
          <p:nvPr/>
        </p:nvSpPr>
        <p:spPr>
          <a:xfrm>
            <a:off x="640080" y="6071616"/>
            <a:ext cx="9814255" cy="274320"/>
          </a:xfrm>
          <a:prstGeom prst="rect">
            <a:avLst/>
          </a:prstGeom>
          <a:noFill/>
        </p:spPr>
        <p:txBody>
          <a:bodyPr wrap="square" lIns="0" tIns="0" rIns="0" bIns="0" anchor="t"/>
          <a:lstStyle/>
          <a:p>
            <a:pPr algn="l">
              <a:lnSpc>
                <a:spcPct val="105000"/>
              </a:lnSpc>
            </a:pPr>
            <a:r>
              <a:rPr sz="1100" b="0">
                <a:solidFill>
                  <a:srgbClr val="B7A89D"/>
                </a:solidFill>
                <a:latin typeface="Corbel"/>
              </a:rPr>
              <a:t>Источник: Клинические рекомендации МЗ РФ, 2024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3500000" scaled="0"/>
        </a:gradFill>
        <a:effectLst/>
      </p:bgPr>
    </p:bg>
    <p:spTree>
      <p:nvGrpSpPr>
        <p:cNvPr id="1" name=""/>
        <p:cNvGrpSpPr/>
        <p:nvPr/>
      </p:nvGrpSpPr>
      <p:grpSpPr>
        <a:xfrm>
          <a:off x="0" y="0"/>
          <a:ext cx="0" cy="0"/>
          <a:chOff x="0" y="0"/>
          <a:chExt cx="0" cy="0"/>
        </a:xfrm>
      </p:grpSpPr>
      <p:sp>
        <p:nvSpPr>
          <p:cNvPr id="2" name="Rectangle 1"/>
          <p:cNvSpPr/>
          <p:nvPr/>
        </p:nvSpPr>
        <p:spPr>
          <a:xfrm>
            <a:off x="0" y="2194560"/>
            <a:ext cx="12191695" cy="237744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2194560"/>
            <a:ext cx="3108960" cy="2377440"/>
          </a:xfrm>
          <a:prstGeom prst="rect">
            <a:avLst/>
          </a:prstGeom>
          <a:noFill/>
        </p:spPr>
        <p:txBody>
          <a:bodyPr wrap="square" lIns="0" tIns="0" rIns="0" bIns="0" anchor="ctr"/>
          <a:lstStyle/>
          <a:p>
            <a:pPr algn="l">
              <a:lnSpc>
                <a:spcPct val="105000"/>
              </a:lnSpc>
            </a:pPr>
            <a:r>
              <a:rPr sz="10000" b="0">
                <a:solidFill>
                  <a:srgbClr val="0B0B0B"/>
                </a:solidFill>
                <a:latin typeface="Impact"/>
              </a:rPr>
              <a:t>04</a:t>
            </a:r>
          </a:p>
        </p:txBody>
      </p:sp>
      <p:sp>
        <p:nvSpPr>
          <p:cNvPr id="4" name="Rectangle 3"/>
          <p:cNvSpPr/>
          <p:nvPr/>
        </p:nvSpPr>
        <p:spPr>
          <a:xfrm>
            <a:off x="3840480" y="2651760"/>
            <a:ext cx="54864" cy="146304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206240" y="2194560"/>
            <a:ext cx="7345375" cy="2377440"/>
          </a:xfrm>
          <a:prstGeom prst="rect">
            <a:avLst/>
          </a:prstGeom>
          <a:noFill/>
        </p:spPr>
        <p:txBody>
          <a:bodyPr wrap="square" lIns="0" tIns="0" rIns="0" bIns="0" anchor="ctr"/>
          <a:lstStyle/>
          <a:p>
            <a:pPr algn="l">
              <a:lnSpc>
                <a:spcPct val="105000"/>
              </a:lnSpc>
            </a:pPr>
            <a:r>
              <a:rPr sz="4000" b="0">
                <a:solidFill>
                  <a:srgbClr val="0B0B0B"/>
                </a:solidFill>
                <a:latin typeface="Impact"/>
              </a:rPr>
              <a:t>Диагностика и лечение</a:t>
            </a:r>
          </a:p>
        </p:txBody>
      </p:sp>
      <p:sp>
        <p:nvSpPr>
          <p:cNvPr id="6" name="TextBox 5"/>
          <p:cNvSpPr txBox="1"/>
          <p:nvPr/>
        </p:nvSpPr>
        <p:spPr>
          <a:xfrm>
            <a:off x="640080" y="4937760"/>
            <a:ext cx="10911535" cy="914400"/>
          </a:xfrm>
          <a:prstGeom prst="rect">
            <a:avLst/>
          </a:prstGeom>
          <a:noFill/>
        </p:spPr>
        <p:txBody>
          <a:bodyPr wrap="square" lIns="0" tIns="0" rIns="0" bIns="0" anchor="t"/>
          <a:lstStyle/>
          <a:p>
            <a:pPr algn="l">
              <a:lnSpc>
                <a:spcPct val="105000"/>
              </a:lnSpc>
            </a:pPr>
            <a:r>
              <a:rPr sz="2200" b="0">
                <a:solidFill>
                  <a:srgbClr val="B7A89D"/>
                </a:solidFill>
                <a:latin typeface="Corbel"/>
              </a:rPr>
              <a:t>Современные алгоритмы и принципы терапии</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8900000" scaled="0"/>
        </a:gradFill>
        <a:effectLst/>
      </p:bgPr>
    </p:bg>
    <p:spTree>
      <p:nvGrpSpPr>
        <p:cNvPr id="1" name=""/>
        <p:cNvGrpSpPr/>
        <p:nvPr/>
      </p:nvGrpSpPr>
      <p:grpSpPr>
        <a:xfrm>
          <a:off x="0" y="0"/>
          <a:ext cx="0" cy="0"/>
          <a:chOff x="0" y="0"/>
          <a:chExt cx="0" cy="0"/>
        </a:xfrm>
      </p:grpSpPr>
      <p:sp>
        <p:nvSpPr>
          <p:cNvPr id="2" name="Hexagon 1"/>
          <p:cNvSpPr/>
          <p:nvPr/>
        </p:nvSpPr>
        <p:spPr>
          <a:xfrm>
            <a:off x="10088575" y="128016"/>
            <a:ext cx="457200" cy="397764"/>
          </a:xfrm>
          <a:prstGeom prst="hexagon">
            <a:avLst/>
          </a:prstGeom>
          <a:noFill/>
          <a:ln w="19050">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Hexagon 2"/>
          <p:cNvSpPr/>
          <p:nvPr/>
        </p:nvSpPr>
        <p:spPr>
          <a:xfrm>
            <a:off x="10637215" y="128016"/>
            <a:ext cx="457200" cy="397764"/>
          </a:xfrm>
          <a:prstGeom prst="hexagon">
            <a:avLst/>
          </a:prstGeom>
          <a:noFill/>
          <a:ln w="19050">
            <a:solidFill>
              <a:srgbClr val="F2B0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exagon 3"/>
          <p:cNvSpPr/>
          <p:nvPr/>
        </p:nvSpPr>
        <p:spPr>
          <a:xfrm>
            <a:off x="11185855" y="128016"/>
            <a:ext cx="457200" cy="397764"/>
          </a:xfrm>
          <a:prstGeom prst="hexagon">
            <a:avLst/>
          </a:prstGeom>
          <a:noFill/>
          <a:ln w="19050">
            <a:solidFill>
              <a:srgbClr val="E8838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731520"/>
            <a:ext cx="91440" cy="8686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0">
                <a:solidFill>
                  <a:srgbClr val="F7EFE8"/>
                </a:solidFill>
                <a:latin typeface="Impact"/>
              </a:rPr>
              <a:t>Алгоритм скрининга и коррекции по триместрам</a:t>
            </a:r>
          </a:p>
        </p:txBody>
      </p:sp>
      <p:sp>
        <p:nvSpPr>
          <p:cNvPr id="7" name="Rectangle 6"/>
          <p:cNvSpPr/>
          <p:nvPr/>
        </p:nvSpPr>
        <p:spPr>
          <a:xfrm>
            <a:off x="640080" y="6254496"/>
            <a:ext cx="10911535" cy="13716"/>
          </a:xfrm>
          <a:prstGeom prst="rect">
            <a:avLst/>
          </a:prstGeom>
          <a:solidFill>
            <a:srgbClr val="B7A89D">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orbel"/>
              </a:rPr>
              <a:t>Эндокринные заболевания щитовидной железы при беременности</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7A89D"/>
                </a:solidFill>
                <a:latin typeface="Corbel"/>
              </a:rPr>
              <a:t>13</a:t>
            </a:r>
          </a:p>
        </p:txBody>
      </p:sp>
      <p:sp>
        <p:nvSpPr>
          <p:cNvPr id="10" name="Rectangle 9"/>
          <p:cNvSpPr/>
          <p:nvPr/>
        </p:nvSpPr>
        <p:spPr>
          <a:xfrm>
            <a:off x="640080" y="2999232"/>
            <a:ext cx="10911535" cy="54864"/>
          </a:xfrm>
          <a:prstGeom prst="rect">
            <a:avLst/>
          </a:prstGeom>
          <a:solidFill>
            <a:srgbClr val="5FD3B5">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0080" y="2194560"/>
            <a:ext cx="2636443" cy="548640"/>
          </a:xfrm>
          <a:prstGeom prst="rect">
            <a:avLst/>
          </a:prstGeom>
          <a:noFill/>
        </p:spPr>
        <p:txBody>
          <a:bodyPr wrap="square" lIns="0" tIns="0" rIns="0" bIns="0" anchor="b"/>
          <a:lstStyle/>
          <a:p>
            <a:pPr algn="l">
              <a:lnSpc>
                <a:spcPct val="105000"/>
              </a:lnSpc>
            </a:pPr>
            <a:r>
              <a:rPr sz="3000" b="0">
                <a:solidFill>
                  <a:srgbClr val="8AB6F2"/>
                </a:solidFill>
                <a:latin typeface="Impact"/>
              </a:rPr>
              <a:t>До 12 нед</a:t>
            </a:r>
          </a:p>
        </p:txBody>
      </p:sp>
      <p:sp>
        <p:nvSpPr>
          <p:cNvPr id="12" name="Oval 11"/>
          <p:cNvSpPr/>
          <p:nvPr/>
        </p:nvSpPr>
        <p:spPr>
          <a:xfrm>
            <a:off x="640080" y="2834640"/>
            <a:ext cx="384048" cy="384048"/>
          </a:xfrm>
          <a:prstGeom prst="ellipse">
            <a:avLst/>
          </a:prstGeom>
          <a:solidFill>
            <a:srgbClr val="8AB6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758952" y="2953512"/>
            <a:ext cx="146304" cy="146304"/>
          </a:xfrm>
          <a:prstGeom prst="ellipse">
            <a:avLst/>
          </a:prstGeom>
          <a:solidFill>
            <a:srgbClr val="1F16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594359" y="3429000"/>
            <a:ext cx="2636443" cy="2788920"/>
          </a:xfrm>
          <a:prstGeom prst="roundRect">
            <a:avLst>
              <a:gd name="adj" fmla="val 16000"/>
            </a:avLst>
          </a:prstGeom>
          <a:noFill/>
          <a:ln w="44450">
            <a:solidFill>
              <a:srgbClr val="3962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640080" y="3474720"/>
            <a:ext cx="2545003" cy="2697480"/>
          </a:xfrm>
          <a:prstGeom prst="roundRect">
            <a:avLst>
              <a:gd name="adj" fmla="val 16000"/>
            </a:avLst>
          </a:prstGeom>
          <a:solidFill>
            <a:srgbClr val="281D18"/>
          </a:solidFill>
          <a:ln w="15875">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22959" y="3657600"/>
            <a:ext cx="2270683" cy="822960"/>
          </a:xfrm>
          <a:prstGeom prst="rect">
            <a:avLst/>
          </a:prstGeom>
          <a:noFill/>
        </p:spPr>
        <p:txBody>
          <a:bodyPr wrap="square" lIns="0" tIns="0" rIns="0" bIns="0" anchor="t"/>
          <a:lstStyle/>
          <a:p>
            <a:pPr algn="l">
              <a:lnSpc>
                <a:spcPct val="105000"/>
              </a:lnSpc>
            </a:pPr>
            <a:r>
              <a:rPr sz="2000" b="0">
                <a:solidFill>
                  <a:srgbClr val="F7EFE8"/>
                </a:solidFill>
                <a:latin typeface="Impact"/>
              </a:rPr>
              <a:t>I триместр</a:t>
            </a:r>
          </a:p>
        </p:txBody>
      </p:sp>
      <p:sp>
        <p:nvSpPr>
          <p:cNvPr id="17" name="TextBox 16"/>
          <p:cNvSpPr txBox="1"/>
          <p:nvPr/>
        </p:nvSpPr>
        <p:spPr>
          <a:xfrm>
            <a:off x="822959" y="4526280"/>
            <a:ext cx="2270683" cy="1463040"/>
          </a:xfrm>
          <a:prstGeom prst="rect">
            <a:avLst/>
          </a:prstGeom>
          <a:noFill/>
        </p:spPr>
        <p:txBody>
          <a:bodyPr wrap="square" lIns="0" tIns="0" rIns="0" bIns="0" anchor="t"/>
          <a:lstStyle/>
          <a:p>
            <a:pPr algn="l">
              <a:lnSpc>
                <a:spcPct val="105000"/>
              </a:lnSpc>
            </a:pPr>
            <a:r>
              <a:rPr sz="1700" b="0">
                <a:solidFill>
                  <a:srgbClr val="B7A89D"/>
                </a:solidFill>
                <a:latin typeface="Corbel"/>
              </a:rPr>
              <a:t>Оценка ТТГ, свТ4, АТ-ТПО. Начало терапии левотироксином при гипотиреозе</a:t>
            </a:r>
          </a:p>
        </p:txBody>
      </p:sp>
      <p:sp>
        <p:nvSpPr>
          <p:cNvPr id="18" name="TextBox 17"/>
          <p:cNvSpPr txBox="1"/>
          <p:nvPr/>
        </p:nvSpPr>
        <p:spPr>
          <a:xfrm>
            <a:off x="3367963" y="2194560"/>
            <a:ext cx="2636443" cy="548640"/>
          </a:xfrm>
          <a:prstGeom prst="rect">
            <a:avLst/>
          </a:prstGeom>
          <a:noFill/>
        </p:spPr>
        <p:txBody>
          <a:bodyPr wrap="square" lIns="0" tIns="0" rIns="0" bIns="0" anchor="b"/>
          <a:lstStyle/>
          <a:p>
            <a:pPr algn="l">
              <a:lnSpc>
                <a:spcPct val="105000"/>
              </a:lnSpc>
            </a:pPr>
            <a:r>
              <a:rPr sz="3000" b="0">
                <a:solidFill>
                  <a:srgbClr val="5FD3B5"/>
                </a:solidFill>
                <a:latin typeface="Impact"/>
              </a:rPr>
              <a:t>13–27 нед</a:t>
            </a:r>
          </a:p>
        </p:txBody>
      </p:sp>
      <p:sp>
        <p:nvSpPr>
          <p:cNvPr id="19" name="Oval 18"/>
          <p:cNvSpPr/>
          <p:nvPr/>
        </p:nvSpPr>
        <p:spPr>
          <a:xfrm>
            <a:off x="3367963" y="2834640"/>
            <a:ext cx="384048" cy="384048"/>
          </a:xfrm>
          <a:prstGeom prst="ellipse">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3486835" y="2953512"/>
            <a:ext cx="146304" cy="146304"/>
          </a:xfrm>
          <a:prstGeom prst="ellipse">
            <a:avLst/>
          </a:prstGeom>
          <a:solidFill>
            <a:srgbClr val="1F16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3322243" y="3429000"/>
            <a:ext cx="2636443" cy="2788920"/>
          </a:xfrm>
          <a:prstGeom prst="roundRect">
            <a:avLst>
              <a:gd name="adj" fmla="val 16000"/>
            </a:avLst>
          </a:prstGeom>
          <a:noFill/>
          <a:ln w="44450">
            <a:solidFill>
              <a:srgbClr val="3962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ounded Rectangle 21"/>
          <p:cNvSpPr/>
          <p:nvPr/>
        </p:nvSpPr>
        <p:spPr>
          <a:xfrm>
            <a:off x="3367963" y="3474720"/>
            <a:ext cx="2545003" cy="2697480"/>
          </a:xfrm>
          <a:prstGeom prst="roundRect">
            <a:avLst>
              <a:gd name="adj" fmla="val 16000"/>
            </a:avLst>
          </a:prstGeom>
          <a:solidFill>
            <a:srgbClr val="281D18"/>
          </a:solidFill>
          <a:ln w="15875">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3550843" y="3657600"/>
            <a:ext cx="2270683" cy="822960"/>
          </a:xfrm>
          <a:prstGeom prst="rect">
            <a:avLst/>
          </a:prstGeom>
          <a:noFill/>
        </p:spPr>
        <p:txBody>
          <a:bodyPr wrap="square" lIns="0" tIns="0" rIns="0" bIns="0" anchor="t"/>
          <a:lstStyle/>
          <a:p>
            <a:pPr algn="l">
              <a:lnSpc>
                <a:spcPct val="105000"/>
              </a:lnSpc>
            </a:pPr>
            <a:r>
              <a:rPr sz="2000" b="0">
                <a:solidFill>
                  <a:srgbClr val="F7EFE8"/>
                </a:solidFill>
                <a:latin typeface="Impact"/>
              </a:rPr>
              <a:t>II триместр</a:t>
            </a:r>
          </a:p>
        </p:txBody>
      </p:sp>
      <p:sp>
        <p:nvSpPr>
          <p:cNvPr id="24" name="TextBox 23"/>
          <p:cNvSpPr txBox="1"/>
          <p:nvPr/>
        </p:nvSpPr>
        <p:spPr>
          <a:xfrm>
            <a:off x="3550843" y="4526280"/>
            <a:ext cx="2270683" cy="1463040"/>
          </a:xfrm>
          <a:prstGeom prst="rect">
            <a:avLst/>
          </a:prstGeom>
          <a:noFill/>
        </p:spPr>
        <p:txBody>
          <a:bodyPr wrap="square" lIns="0" tIns="0" rIns="0" bIns="0" anchor="t"/>
          <a:lstStyle/>
          <a:p>
            <a:pPr algn="l">
              <a:lnSpc>
                <a:spcPct val="105000"/>
              </a:lnSpc>
            </a:pPr>
            <a:r>
              <a:rPr sz="1700" b="0">
                <a:solidFill>
                  <a:srgbClr val="B7A89D"/>
                </a:solidFill>
                <a:latin typeface="Corbel"/>
              </a:rPr>
              <a:t>Контроль ТТГ каждые 4–6 недель. Коррекция дозы препаратов</a:t>
            </a:r>
          </a:p>
        </p:txBody>
      </p:sp>
      <p:sp>
        <p:nvSpPr>
          <p:cNvPr id="25" name="TextBox 24"/>
          <p:cNvSpPr txBox="1"/>
          <p:nvPr/>
        </p:nvSpPr>
        <p:spPr>
          <a:xfrm>
            <a:off x="6095847" y="2194560"/>
            <a:ext cx="2636443" cy="548640"/>
          </a:xfrm>
          <a:prstGeom prst="rect">
            <a:avLst/>
          </a:prstGeom>
          <a:noFill/>
        </p:spPr>
        <p:txBody>
          <a:bodyPr wrap="square" lIns="0" tIns="0" rIns="0" bIns="0" anchor="b"/>
          <a:lstStyle/>
          <a:p>
            <a:pPr algn="l">
              <a:lnSpc>
                <a:spcPct val="105000"/>
              </a:lnSpc>
            </a:pPr>
            <a:r>
              <a:rPr sz="3000" b="0">
                <a:solidFill>
                  <a:srgbClr val="F2B05E"/>
                </a:solidFill>
                <a:latin typeface="Impact"/>
              </a:rPr>
              <a:t>28–40 нед</a:t>
            </a:r>
          </a:p>
        </p:txBody>
      </p:sp>
      <p:sp>
        <p:nvSpPr>
          <p:cNvPr id="26" name="Oval 25"/>
          <p:cNvSpPr/>
          <p:nvPr/>
        </p:nvSpPr>
        <p:spPr>
          <a:xfrm>
            <a:off x="6095847" y="2834640"/>
            <a:ext cx="384048" cy="384048"/>
          </a:xfrm>
          <a:prstGeom prst="ellipse">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6214719" y="2953512"/>
            <a:ext cx="146304" cy="146304"/>
          </a:xfrm>
          <a:prstGeom prst="ellipse">
            <a:avLst/>
          </a:prstGeom>
          <a:solidFill>
            <a:srgbClr val="1F16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ounded Rectangle 27"/>
          <p:cNvSpPr/>
          <p:nvPr/>
        </p:nvSpPr>
        <p:spPr>
          <a:xfrm>
            <a:off x="6050127" y="3429000"/>
            <a:ext cx="2636443" cy="2788920"/>
          </a:xfrm>
          <a:prstGeom prst="roundRect">
            <a:avLst>
              <a:gd name="adj" fmla="val 16000"/>
            </a:avLst>
          </a:prstGeom>
          <a:noFill/>
          <a:ln w="44450">
            <a:solidFill>
              <a:srgbClr val="3962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6095847" y="3474720"/>
            <a:ext cx="2545003" cy="2697480"/>
          </a:xfrm>
          <a:prstGeom prst="roundRect">
            <a:avLst>
              <a:gd name="adj" fmla="val 16000"/>
            </a:avLst>
          </a:prstGeom>
          <a:solidFill>
            <a:srgbClr val="281D18"/>
          </a:solidFill>
          <a:ln w="15875">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278727" y="3657600"/>
            <a:ext cx="2270683" cy="822960"/>
          </a:xfrm>
          <a:prstGeom prst="rect">
            <a:avLst/>
          </a:prstGeom>
          <a:noFill/>
        </p:spPr>
        <p:txBody>
          <a:bodyPr wrap="square" lIns="0" tIns="0" rIns="0" bIns="0" anchor="t"/>
          <a:lstStyle/>
          <a:p>
            <a:pPr algn="l">
              <a:lnSpc>
                <a:spcPct val="105000"/>
              </a:lnSpc>
            </a:pPr>
            <a:r>
              <a:rPr sz="2000" b="0">
                <a:solidFill>
                  <a:srgbClr val="F7EFE8"/>
                </a:solidFill>
                <a:latin typeface="Impact"/>
              </a:rPr>
              <a:t>III триместр</a:t>
            </a:r>
          </a:p>
        </p:txBody>
      </p:sp>
      <p:sp>
        <p:nvSpPr>
          <p:cNvPr id="31" name="TextBox 30"/>
          <p:cNvSpPr txBox="1"/>
          <p:nvPr/>
        </p:nvSpPr>
        <p:spPr>
          <a:xfrm>
            <a:off x="6278727" y="4526280"/>
            <a:ext cx="2270683" cy="1463040"/>
          </a:xfrm>
          <a:prstGeom prst="rect">
            <a:avLst/>
          </a:prstGeom>
          <a:noFill/>
        </p:spPr>
        <p:txBody>
          <a:bodyPr wrap="square" lIns="0" tIns="0" rIns="0" bIns="0" anchor="t"/>
          <a:lstStyle/>
          <a:p>
            <a:pPr algn="l">
              <a:lnSpc>
                <a:spcPct val="105000"/>
              </a:lnSpc>
            </a:pPr>
            <a:r>
              <a:rPr sz="1700" b="0">
                <a:solidFill>
                  <a:srgbClr val="B7A89D"/>
                </a:solidFill>
                <a:latin typeface="Corbel"/>
              </a:rPr>
              <a:t>Оценка функции ЩЖ перед родами. Планирование терапии после родов</a:t>
            </a:r>
          </a:p>
        </p:txBody>
      </p:sp>
      <p:sp>
        <p:nvSpPr>
          <p:cNvPr id="32" name="TextBox 31"/>
          <p:cNvSpPr txBox="1"/>
          <p:nvPr/>
        </p:nvSpPr>
        <p:spPr>
          <a:xfrm>
            <a:off x="8823731" y="2194560"/>
            <a:ext cx="2636443" cy="548640"/>
          </a:xfrm>
          <a:prstGeom prst="rect">
            <a:avLst/>
          </a:prstGeom>
          <a:noFill/>
        </p:spPr>
        <p:txBody>
          <a:bodyPr wrap="square" lIns="0" tIns="0" rIns="0" bIns="0" anchor="b"/>
          <a:lstStyle/>
          <a:p>
            <a:pPr algn="l">
              <a:lnSpc>
                <a:spcPct val="105000"/>
              </a:lnSpc>
            </a:pPr>
            <a:r>
              <a:rPr sz="3000" b="0">
                <a:solidFill>
                  <a:srgbClr val="E8838F"/>
                </a:solidFill>
                <a:latin typeface="Impact"/>
              </a:rPr>
              <a:t>Послеродов.</a:t>
            </a:r>
          </a:p>
        </p:txBody>
      </p:sp>
      <p:sp>
        <p:nvSpPr>
          <p:cNvPr id="33" name="Oval 32"/>
          <p:cNvSpPr/>
          <p:nvPr/>
        </p:nvSpPr>
        <p:spPr>
          <a:xfrm>
            <a:off x="8823731" y="2834640"/>
            <a:ext cx="384048" cy="384048"/>
          </a:xfrm>
          <a:prstGeom prst="ellipse">
            <a:avLst/>
          </a:prstGeom>
          <a:solidFill>
            <a:srgbClr val="E883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8942603" y="2953512"/>
            <a:ext cx="146304" cy="146304"/>
          </a:xfrm>
          <a:prstGeom prst="ellipse">
            <a:avLst/>
          </a:prstGeom>
          <a:solidFill>
            <a:srgbClr val="1F16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ounded Rectangle 34"/>
          <p:cNvSpPr/>
          <p:nvPr/>
        </p:nvSpPr>
        <p:spPr>
          <a:xfrm>
            <a:off x="8778011" y="3429000"/>
            <a:ext cx="2636443" cy="2788920"/>
          </a:xfrm>
          <a:prstGeom prst="roundRect">
            <a:avLst>
              <a:gd name="adj" fmla="val 16000"/>
            </a:avLst>
          </a:prstGeom>
          <a:noFill/>
          <a:ln w="44450">
            <a:solidFill>
              <a:srgbClr val="3962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ounded Rectangle 35"/>
          <p:cNvSpPr/>
          <p:nvPr/>
        </p:nvSpPr>
        <p:spPr>
          <a:xfrm>
            <a:off x="8823731" y="3474720"/>
            <a:ext cx="2545003" cy="2697480"/>
          </a:xfrm>
          <a:prstGeom prst="roundRect">
            <a:avLst>
              <a:gd name="adj" fmla="val 16000"/>
            </a:avLst>
          </a:prstGeom>
          <a:solidFill>
            <a:srgbClr val="281D18"/>
          </a:solidFill>
          <a:ln w="15875">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9006611" y="3657600"/>
            <a:ext cx="2270683" cy="822960"/>
          </a:xfrm>
          <a:prstGeom prst="rect">
            <a:avLst/>
          </a:prstGeom>
          <a:noFill/>
        </p:spPr>
        <p:txBody>
          <a:bodyPr wrap="square" lIns="0" tIns="0" rIns="0" bIns="0" anchor="t"/>
          <a:lstStyle/>
          <a:p>
            <a:pPr algn="l">
              <a:lnSpc>
                <a:spcPct val="105000"/>
              </a:lnSpc>
            </a:pPr>
            <a:r>
              <a:rPr sz="2000" b="0">
                <a:solidFill>
                  <a:srgbClr val="F7EFE8"/>
                </a:solidFill>
                <a:latin typeface="Impact"/>
              </a:rPr>
              <a:t>Послеродовой период</a:t>
            </a:r>
          </a:p>
        </p:txBody>
      </p:sp>
      <p:sp>
        <p:nvSpPr>
          <p:cNvPr id="38" name="TextBox 37"/>
          <p:cNvSpPr txBox="1"/>
          <p:nvPr/>
        </p:nvSpPr>
        <p:spPr>
          <a:xfrm>
            <a:off x="9006611" y="4526280"/>
            <a:ext cx="2270683" cy="1463040"/>
          </a:xfrm>
          <a:prstGeom prst="rect">
            <a:avLst/>
          </a:prstGeom>
          <a:noFill/>
        </p:spPr>
        <p:txBody>
          <a:bodyPr wrap="square" lIns="0" tIns="0" rIns="0" bIns="0" anchor="t"/>
          <a:lstStyle/>
          <a:p>
            <a:pPr algn="l">
              <a:lnSpc>
                <a:spcPct val="105000"/>
              </a:lnSpc>
            </a:pPr>
            <a:r>
              <a:rPr sz="1700" b="0">
                <a:solidFill>
                  <a:srgbClr val="B7A89D"/>
                </a:solidFill>
                <a:latin typeface="Corbel"/>
              </a:rPr>
              <a:t>Контроль ТТГ через 6 недель. Коррекция дозы до прегравидарной</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3500000" scaled="0"/>
        </a:gradFill>
        <a:effectLst/>
      </p:bgPr>
    </p:bg>
    <p:spTree>
      <p:nvGrpSpPr>
        <p:cNvPr id="1" name=""/>
        <p:cNvGrpSpPr/>
        <p:nvPr/>
      </p:nvGrpSpPr>
      <p:grpSpPr>
        <a:xfrm>
          <a:off x="0" y="0"/>
          <a:ext cx="0" cy="0"/>
          <a:chOff x="0" y="0"/>
          <a:chExt cx="0" cy="0"/>
        </a:xfrm>
      </p:grpSpPr>
      <p:sp>
        <p:nvSpPr>
          <p:cNvPr id="2" name="Hexagon 1"/>
          <p:cNvSpPr/>
          <p:nvPr/>
        </p:nvSpPr>
        <p:spPr>
          <a:xfrm>
            <a:off x="10088575" y="128016"/>
            <a:ext cx="457200" cy="397764"/>
          </a:xfrm>
          <a:prstGeom prst="hexagon">
            <a:avLst/>
          </a:prstGeom>
          <a:noFill/>
          <a:ln w="19050">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Hexagon 2"/>
          <p:cNvSpPr/>
          <p:nvPr/>
        </p:nvSpPr>
        <p:spPr>
          <a:xfrm>
            <a:off x="10637215" y="128016"/>
            <a:ext cx="457200" cy="397764"/>
          </a:xfrm>
          <a:prstGeom prst="hexagon">
            <a:avLst/>
          </a:prstGeom>
          <a:noFill/>
          <a:ln w="19050">
            <a:solidFill>
              <a:srgbClr val="F2B0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exagon 3"/>
          <p:cNvSpPr/>
          <p:nvPr/>
        </p:nvSpPr>
        <p:spPr>
          <a:xfrm>
            <a:off x="11185855" y="128016"/>
            <a:ext cx="457200" cy="397764"/>
          </a:xfrm>
          <a:prstGeom prst="hexagon">
            <a:avLst/>
          </a:prstGeom>
          <a:noFill/>
          <a:ln w="19050">
            <a:solidFill>
              <a:srgbClr val="E8838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731520"/>
            <a:ext cx="91440" cy="8686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0">
                <a:solidFill>
                  <a:srgbClr val="F7EFE8"/>
                </a:solidFill>
                <a:latin typeface="Impact"/>
              </a:rPr>
              <a:t>Ключевые принципы фармакотерапии</a:t>
            </a:r>
          </a:p>
        </p:txBody>
      </p:sp>
      <p:sp>
        <p:nvSpPr>
          <p:cNvPr id="7" name="Rectangle 6"/>
          <p:cNvSpPr/>
          <p:nvPr/>
        </p:nvSpPr>
        <p:spPr>
          <a:xfrm>
            <a:off x="640080" y="6254496"/>
            <a:ext cx="10911535" cy="13716"/>
          </a:xfrm>
          <a:prstGeom prst="rect">
            <a:avLst/>
          </a:prstGeom>
          <a:solidFill>
            <a:srgbClr val="B7A89D">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orbel"/>
              </a:rPr>
              <a:t>Эндокринные заболевания щитовидной железы при беременности</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7A89D"/>
                </a:solidFill>
                <a:latin typeface="Corbel"/>
              </a:rPr>
              <a:t>14</a:t>
            </a:r>
          </a:p>
        </p:txBody>
      </p:sp>
      <p:sp>
        <p:nvSpPr>
          <p:cNvPr id="10" name="Oval 9"/>
          <p:cNvSpPr/>
          <p:nvPr/>
        </p:nvSpPr>
        <p:spPr>
          <a:xfrm>
            <a:off x="640080" y="2029968"/>
            <a:ext cx="146304" cy="146304"/>
          </a:xfrm>
          <a:prstGeom prst="ellipse">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97280" y="1920240"/>
            <a:ext cx="5577840" cy="925830"/>
          </a:xfrm>
          <a:prstGeom prst="rect">
            <a:avLst/>
          </a:prstGeom>
          <a:noFill/>
        </p:spPr>
        <p:txBody>
          <a:bodyPr wrap="square" lIns="0" tIns="0" rIns="0" bIns="0" anchor="t"/>
          <a:lstStyle/>
          <a:p>
            <a:pPr algn="l">
              <a:lnSpc>
                <a:spcPct val="105000"/>
              </a:lnSpc>
            </a:pPr>
            <a:r>
              <a:rPr sz="2200" b="0">
                <a:solidFill>
                  <a:srgbClr val="F7EFE8"/>
                </a:solidFill>
                <a:latin typeface="Corbel"/>
              </a:rPr>
              <a:t>Левотироксин: препарат выбора при гипотиреозе, безопасен на любом сроке</a:t>
            </a:r>
          </a:p>
        </p:txBody>
      </p:sp>
      <p:sp>
        <p:nvSpPr>
          <p:cNvPr id="12" name="Oval 11"/>
          <p:cNvSpPr/>
          <p:nvPr/>
        </p:nvSpPr>
        <p:spPr>
          <a:xfrm>
            <a:off x="640080" y="3058668"/>
            <a:ext cx="146304" cy="146304"/>
          </a:xfrm>
          <a:prstGeom prst="ellipse">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97280" y="2948940"/>
            <a:ext cx="5577840" cy="925830"/>
          </a:xfrm>
          <a:prstGeom prst="rect">
            <a:avLst/>
          </a:prstGeom>
          <a:noFill/>
        </p:spPr>
        <p:txBody>
          <a:bodyPr wrap="square" lIns="0" tIns="0" rIns="0" bIns="0" anchor="t"/>
          <a:lstStyle/>
          <a:p>
            <a:pPr algn="l">
              <a:lnSpc>
                <a:spcPct val="105000"/>
              </a:lnSpc>
            </a:pPr>
            <a:r>
              <a:rPr sz="2200" b="0">
                <a:solidFill>
                  <a:srgbClr val="F7EFE8"/>
                </a:solidFill>
                <a:latin typeface="Corbel"/>
              </a:rPr>
              <a:t>Тиреостатики: пропилтиоурацил в I триместре, тиамазол во II и III</a:t>
            </a:r>
          </a:p>
        </p:txBody>
      </p:sp>
      <p:sp>
        <p:nvSpPr>
          <p:cNvPr id="14" name="Oval 13"/>
          <p:cNvSpPr/>
          <p:nvPr/>
        </p:nvSpPr>
        <p:spPr>
          <a:xfrm>
            <a:off x="640080" y="4087368"/>
            <a:ext cx="146304" cy="146304"/>
          </a:xfrm>
          <a:prstGeom prst="ellipse">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97280" y="3977639"/>
            <a:ext cx="5577840" cy="925830"/>
          </a:xfrm>
          <a:prstGeom prst="rect">
            <a:avLst/>
          </a:prstGeom>
          <a:noFill/>
        </p:spPr>
        <p:txBody>
          <a:bodyPr wrap="square" lIns="0" tIns="0" rIns="0" bIns="0" anchor="t"/>
          <a:lstStyle/>
          <a:p>
            <a:pPr algn="l">
              <a:lnSpc>
                <a:spcPct val="105000"/>
              </a:lnSpc>
            </a:pPr>
            <a:r>
              <a:rPr sz="2200" b="0">
                <a:solidFill>
                  <a:srgbClr val="F7EFE8"/>
                </a:solidFill>
                <a:latin typeface="Corbel"/>
              </a:rPr>
              <a:t>Строгий контроль дозировок для предотвращения дисфункции у плода</a:t>
            </a:r>
          </a:p>
        </p:txBody>
      </p:sp>
      <p:sp>
        <p:nvSpPr>
          <p:cNvPr id="16" name="Oval 15"/>
          <p:cNvSpPr/>
          <p:nvPr/>
        </p:nvSpPr>
        <p:spPr>
          <a:xfrm>
            <a:off x="640080" y="5116068"/>
            <a:ext cx="146304" cy="146304"/>
          </a:xfrm>
          <a:prstGeom prst="ellipse">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097280" y="5006340"/>
            <a:ext cx="5577840" cy="925830"/>
          </a:xfrm>
          <a:prstGeom prst="rect">
            <a:avLst/>
          </a:prstGeom>
          <a:noFill/>
        </p:spPr>
        <p:txBody>
          <a:bodyPr wrap="square" lIns="0" tIns="0" rIns="0" bIns="0" anchor="t"/>
          <a:lstStyle/>
          <a:p>
            <a:pPr algn="l">
              <a:lnSpc>
                <a:spcPct val="105000"/>
              </a:lnSpc>
            </a:pPr>
            <a:r>
              <a:rPr sz="2200" b="0">
                <a:solidFill>
                  <a:srgbClr val="F7EFE8"/>
                </a:solidFill>
                <a:latin typeface="Corbel"/>
              </a:rPr>
              <a:t>Йодид калия: профилактика дефицита йода в регионах с эндемией</a:t>
            </a:r>
          </a:p>
        </p:txBody>
      </p:sp>
      <p:sp>
        <p:nvSpPr>
          <p:cNvPr id="18" name="Rounded Rectangle 17"/>
          <p:cNvSpPr/>
          <p:nvPr/>
        </p:nvSpPr>
        <p:spPr>
          <a:xfrm>
            <a:off x="7223759" y="1920240"/>
            <a:ext cx="4327855" cy="4023360"/>
          </a:xfrm>
          <a:prstGeom prst="roundRect">
            <a:avLst>
              <a:gd name="adj" fmla="val 16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589519" y="2286000"/>
            <a:ext cx="3596335" cy="457200"/>
          </a:xfrm>
          <a:prstGeom prst="rect">
            <a:avLst/>
          </a:prstGeom>
          <a:noFill/>
        </p:spPr>
        <p:txBody>
          <a:bodyPr wrap="square" lIns="0" tIns="0" rIns="0" bIns="0" anchor="t"/>
          <a:lstStyle/>
          <a:p>
            <a:pPr algn="l">
              <a:lnSpc>
                <a:spcPct val="105000"/>
              </a:lnSpc>
            </a:pPr>
            <a:r>
              <a:rPr sz="1500" b="0">
                <a:solidFill>
                  <a:srgbClr val="0B0B0B"/>
                </a:solidFill>
                <a:latin typeface="Impact"/>
              </a:rPr>
              <a:t>ВАЖНО</a:t>
            </a:r>
          </a:p>
        </p:txBody>
      </p:sp>
      <p:sp>
        <p:nvSpPr>
          <p:cNvPr id="20" name="TextBox 19"/>
          <p:cNvSpPr txBox="1"/>
          <p:nvPr/>
        </p:nvSpPr>
        <p:spPr>
          <a:xfrm>
            <a:off x="7589519" y="2880360"/>
            <a:ext cx="3596335" cy="2743200"/>
          </a:xfrm>
          <a:prstGeom prst="rect">
            <a:avLst/>
          </a:prstGeom>
          <a:noFill/>
        </p:spPr>
        <p:txBody>
          <a:bodyPr wrap="square" lIns="0" tIns="0" rIns="0" bIns="0" anchor="t"/>
          <a:lstStyle/>
          <a:p>
            <a:pPr algn="l">
              <a:lnSpc>
                <a:spcPct val="105000"/>
              </a:lnSpc>
            </a:pPr>
            <a:r>
              <a:rPr sz="2500" b="0">
                <a:solidFill>
                  <a:srgbClr val="0B0B0B"/>
                </a:solidFill>
                <a:latin typeface="Impact"/>
              </a:rPr>
              <a:t>Передозировка левотироксина и медикаментозный тиреотоксикоз повышают риск аритмии и остеопороза у женщин.</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Hexagon 1"/>
          <p:cNvSpPr/>
          <p:nvPr/>
        </p:nvSpPr>
        <p:spPr>
          <a:xfrm>
            <a:off x="10088575" y="128016"/>
            <a:ext cx="457200" cy="397764"/>
          </a:xfrm>
          <a:prstGeom prst="hexagon">
            <a:avLst/>
          </a:prstGeom>
          <a:noFill/>
          <a:ln w="19050">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Hexagon 2"/>
          <p:cNvSpPr/>
          <p:nvPr/>
        </p:nvSpPr>
        <p:spPr>
          <a:xfrm>
            <a:off x="10637215" y="128016"/>
            <a:ext cx="457200" cy="397764"/>
          </a:xfrm>
          <a:prstGeom prst="hexagon">
            <a:avLst/>
          </a:prstGeom>
          <a:noFill/>
          <a:ln w="19050">
            <a:solidFill>
              <a:srgbClr val="F2B0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exagon 3"/>
          <p:cNvSpPr/>
          <p:nvPr/>
        </p:nvSpPr>
        <p:spPr>
          <a:xfrm>
            <a:off x="11185855" y="128016"/>
            <a:ext cx="457200" cy="397764"/>
          </a:xfrm>
          <a:prstGeom prst="hexagon">
            <a:avLst/>
          </a:prstGeom>
          <a:noFill/>
          <a:ln w="19050">
            <a:solidFill>
              <a:srgbClr val="E8838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731520"/>
            <a:ext cx="91440" cy="8686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0">
                <a:solidFill>
                  <a:srgbClr val="F7EFE8"/>
                </a:solidFill>
                <a:latin typeface="Impact"/>
              </a:rPr>
              <a:t>Основные выводы</a:t>
            </a:r>
          </a:p>
        </p:txBody>
      </p:sp>
      <p:sp>
        <p:nvSpPr>
          <p:cNvPr id="7" name="Rectangle 6"/>
          <p:cNvSpPr/>
          <p:nvPr/>
        </p:nvSpPr>
        <p:spPr>
          <a:xfrm>
            <a:off x="640080" y="6254496"/>
            <a:ext cx="10911535" cy="13716"/>
          </a:xfrm>
          <a:prstGeom prst="rect">
            <a:avLst/>
          </a:prstGeom>
          <a:solidFill>
            <a:srgbClr val="B7A89D">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orbel"/>
              </a:rPr>
              <a:t>Эндокринные заболевания щитовидной железы при беременности</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7A89D"/>
                </a:solidFill>
                <a:latin typeface="Corbel"/>
              </a:rPr>
              <a:t>15</a:t>
            </a:r>
          </a:p>
        </p:txBody>
      </p:sp>
      <p:sp>
        <p:nvSpPr>
          <p:cNvPr id="10" name="TextBox 9"/>
          <p:cNvSpPr txBox="1"/>
          <p:nvPr/>
        </p:nvSpPr>
        <p:spPr>
          <a:xfrm>
            <a:off x="640080" y="1874519"/>
            <a:ext cx="1005840" cy="835533"/>
          </a:xfrm>
          <a:prstGeom prst="rect">
            <a:avLst/>
          </a:prstGeom>
          <a:noFill/>
        </p:spPr>
        <p:txBody>
          <a:bodyPr wrap="square" lIns="0" tIns="0" rIns="0" bIns="0" anchor="ctr"/>
          <a:lstStyle/>
          <a:p>
            <a:pPr algn="l">
              <a:lnSpc>
                <a:spcPct val="105000"/>
              </a:lnSpc>
            </a:pPr>
            <a:r>
              <a:rPr sz="3600" b="0">
                <a:solidFill>
                  <a:srgbClr val="5FD3B5"/>
                </a:solidFill>
                <a:latin typeface="Impact"/>
              </a:rPr>
              <a:t>01</a:t>
            </a:r>
          </a:p>
        </p:txBody>
      </p:sp>
      <p:sp>
        <p:nvSpPr>
          <p:cNvPr id="11" name="TextBox 10"/>
          <p:cNvSpPr txBox="1"/>
          <p:nvPr/>
        </p:nvSpPr>
        <p:spPr>
          <a:xfrm>
            <a:off x="1920239" y="1874519"/>
            <a:ext cx="9631375" cy="835533"/>
          </a:xfrm>
          <a:prstGeom prst="rect">
            <a:avLst/>
          </a:prstGeom>
          <a:noFill/>
        </p:spPr>
        <p:txBody>
          <a:bodyPr wrap="square" lIns="0" tIns="0" rIns="0" bIns="0" anchor="ctr"/>
          <a:lstStyle/>
          <a:p>
            <a:pPr algn="l">
              <a:lnSpc>
                <a:spcPct val="105000"/>
              </a:lnSpc>
            </a:pPr>
            <a:r>
              <a:rPr sz="2400" b="0">
                <a:solidFill>
                  <a:srgbClr val="F7EFE8"/>
                </a:solidFill>
                <a:latin typeface="Corbel"/>
              </a:rPr>
              <a:t>Патология щитовидной железы встречается у каждой десятой беременной и требует обязательного скрининга</a:t>
            </a:r>
          </a:p>
        </p:txBody>
      </p:sp>
      <p:sp>
        <p:nvSpPr>
          <p:cNvPr id="12" name="Rectangle 11"/>
          <p:cNvSpPr/>
          <p:nvPr/>
        </p:nvSpPr>
        <p:spPr>
          <a:xfrm>
            <a:off x="1920239" y="2778861"/>
            <a:ext cx="9631375" cy="13716"/>
          </a:xfrm>
          <a:prstGeom prst="rect">
            <a:avLst/>
          </a:prstGeom>
          <a:solidFill>
            <a:srgbClr val="B7A89D">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0080" y="2857500"/>
            <a:ext cx="1005840" cy="835533"/>
          </a:xfrm>
          <a:prstGeom prst="rect">
            <a:avLst/>
          </a:prstGeom>
          <a:noFill/>
        </p:spPr>
        <p:txBody>
          <a:bodyPr wrap="square" lIns="0" tIns="0" rIns="0" bIns="0" anchor="ctr"/>
          <a:lstStyle/>
          <a:p>
            <a:pPr algn="l">
              <a:lnSpc>
                <a:spcPct val="105000"/>
              </a:lnSpc>
            </a:pPr>
            <a:r>
              <a:rPr sz="3600" b="0">
                <a:solidFill>
                  <a:srgbClr val="5FD3B5"/>
                </a:solidFill>
                <a:latin typeface="Impact"/>
              </a:rPr>
              <a:t>02</a:t>
            </a:r>
          </a:p>
        </p:txBody>
      </p:sp>
      <p:sp>
        <p:nvSpPr>
          <p:cNvPr id="14" name="TextBox 13"/>
          <p:cNvSpPr txBox="1"/>
          <p:nvPr/>
        </p:nvSpPr>
        <p:spPr>
          <a:xfrm>
            <a:off x="1920239" y="2857500"/>
            <a:ext cx="9631375" cy="835533"/>
          </a:xfrm>
          <a:prstGeom prst="rect">
            <a:avLst/>
          </a:prstGeom>
          <a:noFill/>
        </p:spPr>
        <p:txBody>
          <a:bodyPr wrap="square" lIns="0" tIns="0" rIns="0" bIns="0" anchor="ctr"/>
          <a:lstStyle/>
          <a:p>
            <a:pPr algn="l">
              <a:lnSpc>
                <a:spcPct val="105000"/>
              </a:lnSpc>
            </a:pPr>
            <a:r>
              <a:rPr sz="2400" b="0">
                <a:solidFill>
                  <a:srgbClr val="F7EFE8"/>
                </a:solidFill>
                <a:latin typeface="Corbel"/>
              </a:rPr>
              <a:t>Своевременная диагностика и адекватная терапия сводят риски осложнений гестации к минимуму</a:t>
            </a:r>
          </a:p>
        </p:txBody>
      </p:sp>
      <p:sp>
        <p:nvSpPr>
          <p:cNvPr id="15" name="Rectangle 14"/>
          <p:cNvSpPr/>
          <p:nvPr/>
        </p:nvSpPr>
        <p:spPr>
          <a:xfrm>
            <a:off x="1920239" y="3761841"/>
            <a:ext cx="9631375" cy="13716"/>
          </a:xfrm>
          <a:prstGeom prst="rect">
            <a:avLst/>
          </a:prstGeom>
          <a:solidFill>
            <a:srgbClr val="B7A89D">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0080" y="3840479"/>
            <a:ext cx="1005840" cy="835533"/>
          </a:xfrm>
          <a:prstGeom prst="rect">
            <a:avLst/>
          </a:prstGeom>
          <a:noFill/>
        </p:spPr>
        <p:txBody>
          <a:bodyPr wrap="square" lIns="0" tIns="0" rIns="0" bIns="0" anchor="ctr"/>
          <a:lstStyle/>
          <a:p>
            <a:pPr algn="l">
              <a:lnSpc>
                <a:spcPct val="105000"/>
              </a:lnSpc>
            </a:pPr>
            <a:r>
              <a:rPr sz="3600" b="0">
                <a:solidFill>
                  <a:srgbClr val="5FD3B5"/>
                </a:solidFill>
                <a:latin typeface="Impact"/>
              </a:rPr>
              <a:t>03</a:t>
            </a:r>
          </a:p>
        </p:txBody>
      </p:sp>
      <p:sp>
        <p:nvSpPr>
          <p:cNvPr id="17" name="TextBox 16"/>
          <p:cNvSpPr txBox="1"/>
          <p:nvPr/>
        </p:nvSpPr>
        <p:spPr>
          <a:xfrm>
            <a:off x="1920239" y="3840479"/>
            <a:ext cx="9631375" cy="835533"/>
          </a:xfrm>
          <a:prstGeom prst="rect">
            <a:avLst/>
          </a:prstGeom>
          <a:noFill/>
        </p:spPr>
        <p:txBody>
          <a:bodyPr wrap="square" lIns="0" tIns="0" rIns="0" bIns="0" anchor="ctr"/>
          <a:lstStyle/>
          <a:p>
            <a:pPr algn="l">
              <a:lnSpc>
                <a:spcPct val="105000"/>
              </a:lnSpc>
            </a:pPr>
            <a:r>
              <a:rPr sz="2400" b="0">
                <a:solidFill>
                  <a:srgbClr val="F7EFE8"/>
                </a:solidFill>
                <a:latin typeface="Corbel"/>
              </a:rPr>
              <a:t>Дифференциальная диагностика гипертиреоза критически важна для выбора правильной тактики</a:t>
            </a:r>
          </a:p>
        </p:txBody>
      </p:sp>
      <p:sp>
        <p:nvSpPr>
          <p:cNvPr id="18" name="Rectangle 17"/>
          <p:cNvSpPr/>
          <p:nvPr/>
        </p:nvSpPr>
        <p:spPr>
          <a:xfrm>
            <a:off x="1920239" y="4744821"/>
            <a:ext cx="9631375" cy="13716"/>
          </a:xfrm>
          <a:prstGeom prst="rect">
            <a:avLst/>
          </a:prstGeom>
          <a:solidFill>
            <a:srgbClr val="B7A89D">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40080" y="4823459"/>
            <a:ext cx="1005840" cy="835533"/>
          </a:xfrm>
          <a:prstGeom prst="rect">
            <a:avLst/>
          </a:prstGeom>
          <a:noFill/>
        </p:spPr>
        <p:txBody>
          <a:bodyPr wrap="square" lIns="0" tIns="0" rIns="0" bIns="0" anchor="ctr"/>
          <a:lstStyle/>
          <a:p>
            <a:pPr algn="l">
              <a:lnSpc>
                <a:spcPct val="105000"/>
              </a:lnSpc>
            </a:pPr>
            <a:r>
              <a:rPr sz="3600" b="0">
                <a:solidFill>
                  <a:srgbClr val="5FD3B5"/>
                </a:solidFill>
                <a:latin typeface="Impact"/>
              </a:rPr>
              <a:t>04</a:t>
            </a:r>
          </a:p>
        </p:txBody>
      </p:sp>
      <p:sp>
        <p:nvSpPr>
          <p:cNvPr id="20" name="TextBox 19"/>
          <p:cNvSpPr txBox="1"/>
          <p:nvPr/>
        </p:nvSpPr>
        <p:spPr>
          <a:xfrm>
            <a:off x="1920239" y="4823459"/>
            <a:ext cx="9631375" cy="835533"/>
          </a:xfrm>
          <a:prstGeom prst="rect">
            <a:avLst/>
          </a:prstGeom>
          <a:noFill/>
        </p:spPr>
        <p:txBody>
          <a:bodyPr wrap="square" lIns="0" tIns="0" rIns="0" bIns="0" anchor="ctr"/>
          <a:lstStyle/>
          <a:p>
            <a:pPr algn="l">
              <a:lnSpc>
                <a:spcPct val="105000"/>
              </a:lnSpc>
            </a:pPr>
            <a:r>
              <a:rPr sz="2400" b="0">
                <a:solidFill>
                  <a:srgbClr val="F7EFE8"/>
                </a:solidFill>
                <a:latin typeface="Corbel"/>
              </a:rPr>
              <a:t>Междисциплинарное взаимодействие эндокринолога и акушера-гинеколога — залог успеха</a:t>
            </a:r>
          </a:p>
        </p:txBody>
      </p:sp>
      <p:sp>
        <p:nvSpPr>
          <p:cNvPr id="21" name="TextBox 20"/>
          <p:cNvSpPr txBox="1"/>
          <p:nvPr/>
        </p:nvSpPr>
        <p:spPr>
          <a:xfrm>
            <a:off x="640080" y="5897880"/>
            <a:ext cx="10911535" cy="457200"/>
          </a:xfrm>
          <a:prstGeom prst="rect">
            <a:avLst/>
          </a:prstGeom>
          <a:noFill/>
        </p:spPr>
        <p:txBody>
          <a:bodyPr wrap="square" lIns="0" tIns="0" rIns="0" bIns="0" anchor="t"/>
          <a:lstStyle/>
          <a:p>
            <a:pPr algn="ctr">
              <a:lnSpc>
                <a:spcPct val="105000"/>
              </a:lnSpc>
            </a:pPr>
            <a:r>
              <a:rPr sz="2000" b="1" dirty="0" err="1">
                <a:solidFill>
                  <a:srgbClr val="F2B05E"/>
                </a:solidFill>
                <a:latin typeface="Corbel"/>
              </a:rPr>
              <a:t>Спасибо</a:t>
            </a:r>
            <a:r>
              <a:rPr sz="2000" b="1" dirty="0">
                <a:solidFill>
                  <a:srgbClr val="F2B05E"/>
                </a:solidFill>
                <a:latin typeface="Corbel"/>
              </a:rPr>
              <a:t> </a:t>
            </a:r>
            <a:r>
              <a:rPr sz="2000" b="1" dirty="0" err="1">
                <a:solidFill>
                  <a:srgbClr val="F2B05E"/>
                </a:solidFill>
                <a:latin typeface="Corbel"/>
              </a:rPr>
              <a:t>за</a:t>
            </a:r>
            <a:r>
              <a:rPr sz="2000" b="1" dirty="0">
                <a:solidFill>
                  <a:srgbClr val="F2B05E"/>
                </a:solidFill>
                <a:latin typeface="Corbel"/>
              </a:rPr>
              <a:t> </a:t>
            </a:r>
            <a:r>
              <a:rPr sz="2000" b="1" dirty="0" err="1">
                <a:solidFill>
                  <a:srgbClr val="F2B05E"/>
                </a:solidFill>
                <a:latin typeface="Corbel"/>
              </a:rPr>
              <a:t>внимание</a:t>
            </a:r>
            <a:r>
              <a:rPr sz="2000" b="1" dirty="0">
                <a:solidFill>
                  <a:srgbClr val="F2B05E"/>
                </a:solidFill>
                <a:latin typeface="Corbel"/>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3500000" scaled="0"/>
        </a:gradFill>
        <a:effectLst/>
      </p:bgPr>
    </p:bg>
    <p:spTree>
      <p:nvGrpSpPr>
        <p:cNvPr id="1" name=""/>
        <p:cNvGrpSpPr/>
        <p:nvPr/>
      </p:nvGrpSpPr>
      <p:grpSpPr>
        <a:xfrm>
          <a:off x="0" y="0"/>
          <a:ext cx="0" cy="0"/>
          <a:chOff x="0" y="0"/>
          <a:chExt cx="0" cy="0"/>
        </a:xfrm>
      </p:grpSpPr>
      <p:sp>
        <p:nvSpPr>
          <p:cNvPr id="2" name="Hexagon 1"/>
          <p:cNvSpPr/>
          <p:nvPr/>
        </p:nvSpPr>
        <p:spPr>
          <a:xfrm>
            <a:off x="10088575" y="128016"/>
            <a:ext cx="457200" cy="397764"/>
          </a:xfrm>
          <a:prstGeom prst="hexagon">
            <a:avLst/>
          </a:prstGeom>
          <a:noFill/>
          <a:ln w="19050">
            <a:solidFill>
              <a:srgbClr val="5FD3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Hexagon 2"/>
          <p:cNvSpPr/>
          <p:nvPr/>
        </p:nvSpPr>
        <p:spPr>
          <a:xfrm>
            <a:off x="10637215" y="128016"/>
            <a:ext cx="457200" cy="397764"/>
          </a:xfrm>
          <a:prstGeom prst="hexagon">
            <a:avLst/>
          </a:prstGeom>
          <a:noFill/>
          <a:ln w="19050">
            <a:solidFill>
              <a:srgbClr val="F2B0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exagon 3"/>
          <p:cNvSpPr/>
          <p:nvPr/>
        </p:nvSpPr>
        <p:spPr>
          <a:xfrm>
            <a:off x="11185855" y="128016"/>
            <a:ext cx="457200" cy="397764"/>
          </a:xfrm>
          <a:prstGeom prst="hexagon">
            <a:avLst/>
          </a:prstGeom>
          <a:noFill/>
          <a:ln w="19050">
            <a:solidFill>
              <a:srgbClr val="E8838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731520"/>
            <a:ext cx="91440" cy="8686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0">
                <a:solidFill>
                  <a:srgbClr val="F7EFE8"/>
                </a:solidFill>
                <a:latin typeface="Impact"/>
              </a:rPr>
              <a:t>Источники</a:t>
            </a:r>
          </a:p>
        </p:txBody>
      </p:sp>
      <p:sp>
        <p:nvSpPr>
          <p:cNvPr id="7" name="Rectangle 6"/>
          <p:cNvSpPr/>
          <p:nvPr/>
        </p:nvSpPr>
        <p:spPr>
          <a:xfrm>
            <a:off x="640080" y="6254496"/>
            <a:ext cx="10911535" cy="13716"/>
          </a:xfrm>
          <a:prstGeom prst="rect">
            <a:avLst/>
          </a:prstGeom>
          <a:solidFill>
            <a:srgbClr val="B7A89D">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orbel"/>
              </a:rPr>
              <a:t>Эндокринные заболевания щитовидной железы при беременности</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7A89D"/>
                </a:solidFill>
                <a:latin typeface="Corbel"/>
              </a:rPr>
              <a:t>16</a:t>
            </a:r>
          </a:p>
        </p:txBody>
      </p:sp>
      <p:sp>
        <p:nvSpPr>
          <p:cNvPr id="10" name="TextBox 9"/>
          <p:cNvSpPr txBox="1"/>
          <p:nvPr/>
        </p:nvSpPr>
        <p:spPr>
          <a:xfrm>
            <a:off x="640080" y="1783080"/>
            <a:ext cx="411480" cy="689457"/>
          </a:xfrm>
          <a:prstGeom prst="rect">
            <a:avLst/>
          </a:prstGeom>
          <a:noFill/>
        </p:spPr>
        <p:txBody>
          <a:bodyPr wrap="square" lIns="0" tIns="0" rIns="0" bIns="0" anchor="t"/>
          <a:lstStyle/>
          <a:p>
            <a:pPr algn="l">
              <a:lnSpc>
                <a:spcPct val="105000"/>
              </a:lnSpc>
            </a:pPr>
            <a:r>
              <a:rPr sz="1500" b="0">
                <a:solidFill>
                  <a:srgbClr val="5FD3B5"/>
                </a:solidFill>
                <a:latin typeface="Impact"/>
              </a:rPr>
              <a:t>1</a:t>
            </a:r>
          </a:p>
        </p:txBody>
      </p:sp>
      <p:sp>
        <p:nvSpPr>
          <p:cNvPr id="11" name="TextBox 10"/>
          <p:cNvSpPr txBox="1"/>
          <p:nvPr/>
        </p:nvSpPr>
        <p:spPr>
          <a:xfrm>
            <a:off x="1143000" y="1783080"/>
            <a:ext cx="10408615" cy="634593"/>
          </a:xfrm>
          <a:prstGeom prst="rect">
            <a:avLst/>
          </a:prstGeom>
          <a:noFill/>
        </p:spPr>
        <p:txBody>
          <a:bodyPr wrap="square" lIns="0" tIns="0" rIns="0" bIns="0" anchor="t"/>
          <a:lstStyle/>
          <a:p>
            <a:pPr algn="l">
              <a:lnSpc>
                <a:spcPct val="105000"/>
              </a:lnSpc>
            </a:pPr>
            <a:r>
              <a:rPr sz="1500" b="0">
                <a:solidFill>
                  <a:srgbClr val="B7A89D"/>
                </a:solidFill>
                <a:latin typeface="Corbel"/>
              </a:rPr>
              <a:t>Российская ассоциация эндокринологов. Клинические рекомендации «Гипотиреоз». 2024. https://diseases.medelement.com/disease/gipotireoz-kr-rf-2024/18186</a:t>
            </a:r>
          </a:p>
        </p:txBody>
      </p:sp>
      <p:sp>
        <p:nvSpPr>
          <p:cNvPr id="12" name="TextBox 11"/>
          <p:cNvSpPr txBox="1"/>
          <p:nvPr/>
        </p:nvSpPr>
        <p:spPr>
          <a:xfrm>
            <a:off x="640080" y="2472537"/>
            <a:ext cx="411480" cy="417880"/>
          </a:xfrm>
          <a:prstGeom prst="rect">
            <a:avLst/>
          </a:prstGeom>
          <a:noFill/>
        </p:spPr>
        <p:txBody>
          <a:bodyPr wrap="square" lIns="0" tIns="0" rIns="0" bIns="0" anchor="t"/>
          <a:lstStyle/>
          <a:p>
            <a:pPr algn="l">
              <a:lnSpc>
                <a:spcPct val="105000"/>
              </a:lnSpc>
            </a:pPr>
            <a:r>
              <a:rPr sz="1500" b="0">
                <a:solidFill>
                  <a:srgbClr val="5FD3B5"/>
                </a:solidFill>
                <a:latin typeface="Impact"/>
              </a:rPr>
              <a:t>2</a:t>
            </a:r>
          </a:p>
        </p:txBody>
      </p:sp>
      <p:sp>
        <p:nvSpPr>
          <p:cNvPr id="13" name="TextBox 12"/>
          <p:cNvSpPr txBox="1"/>
          <p:nvPr/>
        </p:nvSpPr>
        <p:spPr>
          <a:xfrm>
            <a:off x="1143000" y="2472537"/>
            <a:ext cx="10408615" cy="363016"/>
          </a:xfrm>
          <a:prstGeom prst="rect">
            <a:avLst/>
          </a:prstGeom>
          <a:noFill/>
        </p:spPr>
        <p:txBody>
          <a:bodyPr wrap="square" lIns="0" tIns="0" rIns="0" bIns="0" anchor="t"/>
          <a:lstStyle/>
          <a:p>
            <a:pPr algn="l">
              <a:lnSpc>
                <a:spcPct val="105000"/>
              </a:lnSpc>
            </a:pPr>
            <a:r>
              <a:rPr sz="1500" b="0">
                <a:solidFill>
                  <a:srgbClr val="B7A89D"/>
                </a:solidFill>
                <a:latin typeface="Corbel"/>
              </a:rPr>
              <a:t>Минздрав России. Клинические рекомендации «Тиреотоксикоз с диффузным зобом». 2024. https://base.garant.ru/412195900/</a:t>
            </a:r>
          </a:p>
        </p:txBody>
      </p:sp>
      <p:sp>
        <p:nvSpPr>
          <p:cNvPr id="14" name="TextBox 13"/>
          <p:cNvSpPr txBox="1"/>
          <p:nvPr/>
        </p:nvSpPr>
        <p:spPr>
          <a:xfrm>
            <a:off x="640080" y="2890418"/>
            <a:ext cx="411480" cy="689457"/>
          </a:xfrm>
          <a:prstGeom prst="rect">
            <a:avLst/>
          </a:prstGeom>
          <a:noFill/>
        </p:spPr>
        <p:txBody>
          <a:bodyPr wrap="square" lIns="0" tIns="0" rIns="0" bIns="0" anchor="t"/>
          <a:lstStyle/>
          <a:p>
            <a:pPr algn="l">
              <a:lnSpc>
                <a:spcPct val="105000"/>
              </a:lnSpc>
            </a:pPr>
            <a:r>
              <a:rPr sz="1500" b="0">
                <a:solidFill>
                  <a:srgbClr val="5FD3B5"/>
                </a:solidFill>
                <a:latin typeface="Impact"/>
              </a:rPr>
              <a:t>3</a:t>
            </a:r>
          </a:p>
        </p:txBody>
      </p:sp>
      <p:sp>
        <p:nvSpPr>
          <p:cNvPr id="15" name="TextBox 14"/>
          <p:cNvSpPr txBox="1"/>
          <p:nvPr/>
        </p:nvSpPr>
        <p:spPr>
          <a:xfrm>
            <a:off x="1143000" y="2890418"/>
            <a:ext cx="10408615" cy="634593"/>
          </a:xfrm>
          <a:prstGeom prst="rect">
            <a:avLst/>
          </a:prstGeom>
          <a:noFill/>
        </p:spPr>
        <p:txBody>
          <a:bodyPr wrap="square" lIns="0" tIns="0" rIns="0" bIns="0" anchor="t"/>
          <a:lstStyle/>
          <a:p>
            <a:pPr algn="l">
              <a:lnSpc>
                <a:spcPct val="105000"/>
              </a:lnSpc>
            </a:pPr>
            <a:r>
              <a:rPr sz="1500" b="0">
                <a:solidFill>
                  <a:srgbClr val="B7A89D"/>
                </a:solidFill>
                <a:latin typeface="Corbel"/>
              </a:rPr>
              <a:t>ФГБУ «НМИЦ АГП им. В.И. Кулакова». Клинические рекомендации «Нормальная беременность». 2024. https://congress-med.ru/assets/files/2024/2024-normalnaya-beremennost.pdf</a:t>
            </a:r>
          </a:p>
        </p:txBody>
      </p:sp>
      <p:sp>
        <p:nvSpPr>
          <p:cNvPr id="16" name="TextBox 15"/>
          <p:cNvSpPr txBox="1"/>
          <p:nvPr/>
        </p:nvSpPr>
        <p:spPr>
          <a:xfrm>
            <a:off x="640080" y="3579876"/>
            <a:ext cx="411480" cy="689457"/>
          </a:xfrm>
          <a:prstGeom prst="rect">
            <a:avLst/>
          </a:prstGeom>
          <a:noFill/>
        </p:spPr>
        <p:txBody>
          <a:bodyPr wrap="square" lIns="0" tIns="0" rIns="0" bIns="0" anchor="t"/>
          <a:lstStyle/>
          <a:p>
            <a:pPr algn="l">
              <a:lnSpc>
                <a:spcPct val="105000"/>
              </a:lnSpc>
            </a:pPr>
            <a:r>
              <a:rPr sz="1500" b="0">
                <a:solidFill>
                  <a:srgbClr val="5FD3B5"/>
                </a:solidFill>
                <a:latin typeface="Impact"/>
              </a:rPr>
              <a:t>4</a:t>
            </a:r>
          </a:p>
        </p:txBody>
      </p:sp>
      <p:sp>
        <p:nvSpPr>
          <p:cNvPr id="17" name="TextBox 16"/>
          <p:cNvSpPr txBox="1"/>
          <p:nvPr/>
        </p:nvSpPr>
        <p:spPr>
          <a:xfrm>
            <a:off x="1143000" y="3579876"/>
            <a:ext cx="10408615" cy="634593"/>
          </a:xfrm>
          <a:prstGeom prst="rect">
            <a:avLst/>
          </a:prstGeom>
          <a:noFill/>
        </p:spPr>
        <p:txBody>
          <a:bodyPr wrap="square" lIns="0" tIns="0" rIns="0" bIns="0" anchor="t"/>
          <a:lstStyle/>
          <a:p>
            <a:pPr algn="l">
              <a:lnSpc>
                <a:spcPct val="105000"/>
              </a:lnSpc>
            </a:pPr>
            <a:r>
              <a:rPr sz="1500" b="0">
                <a:solidFill>
                  <a:srgbClr val="B7A89D"/>
                </a:solidFill>
                <a:latin typeface="Corbel"/>
              </a:rPr>
              <a:t>Российская ассоциация эндокринологов. Алгоритмы ведения пациенток с гипотиреозом при беременности. 2024. https://aig-journal.ru/articles/SOVREMENNYE-ALGORITMY-VEDENIYa-PACIENTOK-S-GIPOTIREOZOM-NA-ETAPE-PREGRAVIDARNOI-PODGOTOVKI-VO-VREMYa-BEREMENNOSTI-I-V-POSLERODOVOM-PERIODE.html</a:t>
            </a:r>
          </a:p>
        </p:txBody>
      </p:sp>
      <p:sp>
        <p:nvSpPr>
          <p:cNvPr id="18" name="TextBox 17"/>
          <p:cNvSpPr txBox="1"/>
          <p:nvPr/>
        </p:nvSpPr>
        <p:spPr>
          <a:xfrm>
            <a:off x="640080" y="4269333"/>
            <a:ext cx="411480" cy="689457"/>
          </a:xfrm>
          <a:prstGeom prst="rect">
            <a:avLst/>
          </a:prstGeom>
          <a:noFill/>
        </p:spPr>
        <p:txBody>
          <a:bodyPr wrap="square" lIns="0" tIns="0" rIns="0" bIns="0" anchor="t"/>
          <a:lstStyle/>
          <a:p>
            <a:pPr algn="l">
              <a:lnSpc>
                <a:spcPct val="105000"/>
              </a:lnSpc>
            </a:pPr>
            <a:r>
              <a:rPr sz="1500" b="0">
                <a:solidFill>
                  <a:srgbClr val="5FD3B5"/>
                </a:solidFill>
                <a:latin typeface="Impact"/>
              </a:rPr>
              <a:t>5</a:t>
            </a:r>
          </a:p>
        </p:txBody>
      </p:sp>
      <p:sp>
        <p:nvSpPr>
          <p:cNvPr id="19" name="TextBox 18"/>
          <p:cNvSpPr txBox="1"/>
          <p:nvPr/>
        </p:nvSpPr>
        <p:spPr>
          <a:xfrm>
            <a:off x="1143000" y="4269333"/>
            <a:ext cx="10408615" cy="634593"/>
          </a:xfrm>
          <a:prstGeom prst="rect">
            <a:avLst/>
          </a:prstGeom>
          <a:noFill/>
        </p:spPr>
        <p:txBody>
          <a:bodyPr wrap="square" lIns="0" tIns="0" rIns="0" bIns="0" anchor="t"/>
          <a:lstStyle/>
          <a:p>
            <a:pPr algn="l">
              <a:lnSpc>
                <a:spcPct val="105000"/>
              </a:lnSpc>
            </a:pPr>
            <a:r>
              <a:rPr sz="1500" b="0">
                <a:solidFill>
                  <a:srgbClr val="B7A89D"/>
                </a:solidFill>
                <a:latin typeface="Corbel"/>
              </a:rPr>
              <a:t>Минздрав России. Клинические рекомендации «Заболевания и состояния, связанные с дефицитом йода». 2024. https://pediatrhelp.ru/klinicheskie-rekomendaczii/endokrinologiya/zabolevaniya-i-sostoyaniya-svyazannyie-s-deficzitom-joda-kr-2024/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Impac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rbe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1555</Words>
  <Application>Microsoft Office PowerPoint</Application>
  <PresentationFormat>Широкоэкранный</PresentationFormat>
  <Paragraphs>166</Paragraphs>
  <Slides>16</Slides>
  <Notes>15</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16</vt:i4>
      </vt:variant>
    </vt:vector>
  </HeadingPairs>
  <TitlesOfParts>
    <vt:vector size="20" baseType="lpstr">
      <vt:lpstr>Arial</vt:lpstr>
      <vt:lpstr>Corbel</vt:lpstr>
      <vt:lpstr>Impact</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Admin</cp:lastModifiedBy>
  <cp:revision>2</cp:revision>
  <dcterms:created xsi:type="dcterms:W3CDTF">2013-01-27T09:14:16Z</dcterms:created>
  <dcterms:modified xsi:type="dcterms:W3CDTF">2026-10-04T11:11:12Z</dcterms:modified>
  <cp:category/>
</cp:coreProperties>
</file>