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onsolas" panose="020B0609020204030204" pitchFamily="49" charset="0"/>
      <p:regular r:id="rId15"/>
      <p:bold r:id="rId16"/>
      <p:italic r:id="rId17"/>
      <p:boldItalic r:id="rId18"/>
    </p:embeddedFont>
    <p:embeddedFont>
      <p:font typeface="Literata SemiBold" panose="020B0604020202020204" charset="0"/>
      <p:regular r:id="rId19"/>
    </p:embeddedFont>
    <p:embeddedFont>
      <p:font typeface="Noto Sans" panose="020B0502040504020204" pitchFamily="34" charset="0"/>
      <p:regular r:id="rId20"/>
      <p:bold r:id="rId21"/>
    </p:embeddedFont>
    <p:embeddedFont>
      <p:font typeface="Noto Sans Bold" panose="020B0802040504020204" charset="0"/>
      <p:regular r:id="rId22"/>
    </p:embeddedFont>
    <p:embeddedFont>
      <p:font typeface="Noto Sans SemiBold" panose="020B0604020202020204" charset="0"/>
      <p:regular r:id="rId2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5" d="100"/>
          <a:sy n="65" d="100"/>
        </p:scale>
        <p:origin x="431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405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2E0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6F2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30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2E0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6F2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304" y="2159000"/>
            <a:ext cx="5975201" cy="30375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4600" kern="0" spc="-55" dirty="0">
                <a:solidFill>
                  <a:srgbClr val="FFFFFF"/>
                </a:solidFill>
                <a:latin typeface="Literata SemiBold" pitchFamily="34" charset="0"/>
                <a:ea typeface="Literata SemiBold" pitchFamily="34" charset="-122"/>
                <a:cs typeface="Literata SemiBold" pitchFamily="34" charset="-120"/>
              </a:rPr>
              <a:t>Узкий таз в акушерстве: анатомические и клинические аспекты</a:t>
            </a:r>
            <a:endParaRPr lang="en-US" sz="4600" dirty="0"/>
          </a:p>
        </p:txBody>
      </p:sp>
      <p:sp>
        <p:nvSpPr>
          <p:cNvPr id="3" name="Text 1"/>
          <p:cNvSpPr/>
          <p:nvPr/>
        </p:nvSpPr>
        <p:spPr>
          <a:xfrm>
            <a:off x="822304" y="5434707"/>
            <a:ext cx="5975201" cy="548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Анатомия, классификация, биомеханизм родов и акушерская тактика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1981" y="762000"/>
            <a:ext cx="10159746" cy="1137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4000" kern="0" spc="-48" dirty="0">
                <a:solidFill>
                  <a:srgbClr val="0E0E0E"/>
                </a:solidFill>
                <a:latin typeface="Literata SemiBold" pitchFamily="34" charset="0"/>
                <a:ea typeface="Literata SemiBold" pitchFamily="34" charset="-122"/>
                <a:cs typeface="Literata SemiBold" pitchFamily="34" charset="-120"/>
              </a:rPr>
              <a:t>Определение и нормальные размеры женского таза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61981" y="2115741"/>
            <a:ext cx="10667733" cy="675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900" b="1" dirty="0">
                <a:solidFill>
                  <a:srgbClr val="141414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Норма:</a:t>
            </a:r>
            <a:r>
              <a:rPr lang="en-US" sz="19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костное кольцо из тазовых костей, крестца и копчика, обеспечивающее прохождение доношенного плода.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761981" y="2943622"/>
            <a:ext cx="2438339" cy="658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800" kern="0" spc="-72" dirty="0">
                <a:solidFill>
                  <a:srgbClr val="0E0E0E"/>
                </a:solidFill>
                <a:latin typeface="Literata SemiBold" pitchFamily="34" charset="0"/>
                <a:ea typeface="Literata SemiBold" pitchFamily="34" charset="-122"/>
                <a:cs typeface="Literata SemiBold" pitchFamily="34" charset="-120"/>
              </a:rPr>
              <a:t>25–26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761981" y="3840063"/>
            <a:ext cx="2666933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600" dirty="0">
                <a:solidFill>
                  <a:srgbClr val="57574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D. spinarum, см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657509" y="2943622"/>
            <a:ext cx="2209745" cy="658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800" kern="0" spc="-72" dirty="0">
                <a:solidFill>
                  <a:srgbClr val="0E0E0E"/>
                </a:solidFill>
                <a:latin typeface="Literata SemiBold" pitchFamily="34" charset="0"/>
                <a:ea typeface="Literata SemiBold" pitchFamily="34" charset="-122"/>
                <a:cs typeface="Literata SemiBold" pitchFamily="34" charset="-120"/>
              </a:rPr>
              <a:t>28–29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3657509" y="3840063"/>
            <a:ext cx="2438339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600" dirty="0">
                <a:solidFill>
                  <a:srgbClr val="57574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D. cristarum, см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24442" y="2943622"/>
            <a:ext cx="2209745" cy="658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800" kern="0" spc="-72" dirty="0">
                <a:solidFill>
                  <a:srgbClr val="0E0E0E"/>
                </a:solidFill>
                <a:latin typeface="Literata SemiBold" pitchFamily="34" charset="0"/>
                <a:ea typeface="Literata SemiBold" pitchFamily="34" charset="-122"/>
                <a:cs typeface="Literata SemiBold" pitchFamily="34" charset="-120"/>
              </a:rPr>
              <a:t>30–31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6324442" y="3840063"/>
            <a:ext cx="2438339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600" dirty="0">
                <a:solidFill>
                  <a:srgbClr val="57574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D. trochanterica, см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991375" y="2943622"/>
            <a:ext cx="2438339" cy="658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800" kern="0" spc="-72" dirty="0">
                <a:solidFill>
                  <a:srgbClr val="0E0E0E"/>
                </a:solidFill>
                <a:latin typeface="Literata SemiBold" pitchFamily="34" charset="0"/>
                <a:ea typeface="Literata SemiBold" pitchFamily="34" charset="-122"/>
                <a:cs typeface="Literata SemiBold" pitchFamily="34" charset="-120"/>
              </a:rPr>
              <a:t>20–21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8991375" y="3840063"/>
            <a:ext cx="2438339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600" dirty="0">
                <a:solidFill>
                  <a:srgbClr val="57574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Conjugata externa, см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61981" y="4292104"/>
            <a:ext cx="5105272" cy="38100"/>
          </a:xfrm>
          <a:prstGeom prst="rect">
            <a:avLst/>
          </a:prstGeom>
          <a:solidFill>
            <a:srgbClr val="2B4A6F"/>
          </a:solidFill>
          <a:ln/>
        </p:spPr>
      </p:sp>
      <p:sp>
        <p:nvSpPr>
          <p:cNvPr id="13" name="Text 11"/>
          <p:cNvSpPr/>
          <p:nvPr/>
        </p:nvSpPr>
        <p:spPr>
          <a:xfrm>
            <a:off x="761981" y="4558804"/>
            <a:ext cx="5105272" cy="346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800" i="1" dirty="0">
                <a:solidFill>
                  <a:srgbClr val="1414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             </a:t>
            </a:r>
            <a:endParaRPr lang="en-US" sz="190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1" y="4603254"/>
            <a:ext cx="2880248" cy="301923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761981" y="5044877"/>
            <a:ext cx="5105272" cy="60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Истинная конъюгата: также по диагональной минус 1,5–2 см (индекс Соловьева).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6324442" y="4292104"/>
            <a:ext cx="5105272" cy="38100"/>
          </a:xfrm>
          <a:prstGeom prst="rect">
            <a:avLst/>
          </a:prstGeom>
          <a:solidFill>
            <a:srgbClr val="2B4A6F"/>
          </a:solidFill>
          <a:ln/>
        </p:spPr>
      </p:sp>
      <p:sp>
        <p:nvSpPr>
          <p:cNvPr id="17" name="Text 14"/>
          <p:cNvSpPr/>
          <p:nvPr/>
        </p:nvSpPr>
        <p:spPr>
          <a:xfrm>
            <a:off x="6324442" y="4558804"/>
            <a:ext cx="5105272" cy="3377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9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Сужение на 1,5–2 см и более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6324442" y="5036245"/>
            <a:ext cx="5105272" cy="906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Критерий анатомического сужения: уменьшение хотя бы одного основного размера.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3422564" y="2943622"/>
            <a:ext cx="12700" cy="1170682"/>
          </a:xfrm>
          <a:prstGeom prst="rect">
            <a:avLst/>
          </a:prstGeom>
          <a:solidFill>
            <a:srgbClr val="C4C3BB"/>
          </a:solidFill>
          <a:ln/>
        </p:spPr>
      </p:sp>
      <p:sp>
        <p:nvSpPr>
          <p:cNvPr id="20" name="Shape 17"/>
          <p:cNvSpPr/>
          <p:nvPr/>
        </p:nvSpPr>
        <p:spPr>
          <a:xfrm>
            <a:off x="6089498" y="2943622"/>
            <a:ext cx="12700" cy="1170682"/>
          </a:xfrm>
          <a:prstGeom prst="rect">
            <a:avLst/>
          </a:prstGeom>
          <a:solidFill>
            <a:srgbClr val="C4C3BB"/>
          </a:solidFill>
          <a:ln/>
        </p:spPr>
      </p:sp>
      <p:sp>
        <p:nvSpPr>
          <p:cNvPr id="21" name="Shape 18"/>
          <p:cNvSpPr/>
          <p:nvPr/>
        </p:nvSpPr>
        <p:spPr>
          <a:xfrm>
            <a:off x="8756431" y="2943622"/>
            <a:ext cx="12700" cy="1170682"/>
          </a:xfrm>
          <a:prstGeom prst="rect">
            <a:avLst/>
          </a:prstGeom>
          <a:solidFill>
            <a:srgbClr val="C4C3BB"/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1981" y="762000"/>
            <a:ext cx="10159746" cy="1137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4000" kern="0" spc="-48" dirty="0">
                <a:solidFill>
                  <a:srgbClr val="0E0E0E"/>
                </a:solidFill>
                <a:latin typeface="Literata SemiBold" pitchFamily="34" charset="0"/>
                <a:ea typeface="Literata SemiBold" pitchFamily="34" charset="-122"/>
                <a:cs typeface="Literata SemiBold" pitchFamily="34" charset="-120"/>
              </a:rPr>
              <a:t>Этиология формирования анатомически узкого таза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61981" y="2181423"/>
            <a:ext cx="2324042" cy="12601"/>
          </a:xfrm>
          <a:prstGeom prst="rect">
            <a:avLst/>
          </a:prstGeom>
          <a:solidFill>
            <a:srgbClr val="C4C3B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1" y="2290961"/>
            <a:ext cx="603235" cy="6032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61981" y="3033911"/>
            <a:ext cx="2324042" cy="792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0E0E0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Врожденные факторы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761981" y="3997722"/>
            <a:ext cx="2324042" cy="18133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Аномалии развития скелета, генетические синдромы, дисплазия соединительной ткани.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543211" y="2181423"/>
            <a:ext cx="2324042" cy="12601"/>
          </a:xfrm>
          <a:prstGeom prst="rect">
            <a:avLst/>
          </a:prstGeom>
          <a:solidFill>
            <a:srgbClr val="C4C3BB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211" y="2290961"/>
            <a:ext cx="603235" cy="60325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543211" y="3033911"/>
            <a:ext cx="2324042" cy="792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0E0E0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Болезни детства</a:t>
            </a:r>
            <a:endParaRPr lang="en-US" sz="2400" dirty="0"/>
          </a:p>
        </p:txBody>
      </p:sp>
      <p:sp>
        <p:nvSpPr>
          <p:cNvPr id="10" name="Text 6"/>
          <p:cNvSpPr/>
          <p:nvPr/>
        </p:nvSpPr>
        <p:spPr>
          <a:xfrm>
            <a:off x="3543211" y="3997722"/>
            <a:ext cx="2324042" cy="15111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Рахит (уплощение таза), полиомиелит, костный туберкулез, тяжелый гиповитаминоз.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6324442" y="2181423"/>
            <a:ext cx="2324042" cy="12601"/>
          </a:xfrm>
          <a:prstGeom prst="rect">
            <a:avLst/>
          </a:prstGeom>
          <a:solidFill>
            <a:srgbClr val="C4C3BB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442" y="2290961"/>
            <a:ext cx="603235" cy="60325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324442" y="3033911"/>
            <a:ext cx="2324042" cy="792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0E0E0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Травмы и ортопедия</a:t>
            </a:r>
            <a:endParaRPr lang="en-US" sz="2400" dirty="0"/>
          </a:p>
        </p:txBody>
      </p:sp>
      <p:sp>
        <p:nvSpPr>
          <p:cNvPr id="14" name="Text 9"/>
          <p:cNvSpPr/>
          <p:nvPr/>
        </p:nvSpPr>
        <p:spPr>
          <a:xfrm>
            <a:off x="6324442" y="3997722"/>
            <a:ext cx="2324042" cy="1208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Переломы таза, вывихи, кокситы, сколиоз, кифоз, спондилолистез.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9105672" y="2181423"/>
            <a:ext cx="2324042" cy="12601"/>
          </a:xfrm>
          <a:prstGeom prst="rect">
            <a:avLst/>
          </a:prstGeom>
          <a:solidFill>
            <a:srgbClr val="C4C3BB"/>
          </a:solidFill>
          <a:ln/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5672" y="2290961"/>
            <a:ext cx="603235" cy="60325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9105672" y="3033911"/>
            <a:ext cx="2324042" cy="792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0E0E0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Гормоны и пубертат</a:t>
            </a:r>
            <a:endParaRPr lang="en-US" sz="2400" dirty="0"/>
          </a:p>
        </p:txBody>
      </p:sp>
      <p:sp>
        <p:nvSpPr>
          <p:cNvPr id="18" name="Text 12"/>
          <p:cNvSpPr/>
          <p:nvPr/>
        </p:nvSpPr>
        <p:spPr>
          <a:xfrm>
            <a:off x="9105672" y="3997722"/>
            <a:ext cx="2324042" cy="18133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Гиперандрогения (андроидная форма), акселерация, дефицит массы тела, нагрузки в период роста.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1981" y="762000"/>
            <a:ext cx="10159746" cy="1137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4000" kern="0" spc="-48" dirty="0">
                <a:solidFill>
                  <a:srgbClr val="0E0E0E"/>
                </a:solidFill>
                <a:latin typeface="Literata SemiBold" pitchFamily="34" charset="0"/>
                <a:ea typeface="Literata SemiBold" pitchFamily="34" charset="-122"/>
                <a:cs typeface="Literata SemiBold" pitchFamily="34" charset="-120"/>
              </a:rPr>
              <a:t>Классификация анатомически узкого таза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61981" y="2137966"/>
            <a:ext cx="5105272" cy="28596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spcAft>
                <a:spcPts val="1050"/>
              </a:spcAft>
              <a:buNone/>
            </a:pPr>
            <a:r>
              <a:rPr lang="en-US" sz="1700" b="1" dirty="0">
                <a:solidFill>
                  <a:srgbClr val="141414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Часто встречающиеся формы:</a:t>
            </a:r>
            <a:r>
              <a:rPr lang="en-US" sz="17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поперечносуженный, плоскорахитический, простой плоский, общеравномерносуженный (ОРСТ).</a:t>
            </a:r>
            <a:endParaRPr lang="en-US" sz="17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700" b="1" dirty="0">
                <a:solidFill>
                  <a:srgbClr val="141414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Редко встречающиеся формы:</a:t>
            </a:r>
            <a:r>
              <a:rPr lang="en-US" sz="17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кососмещенный (кососуженный), остеомалятический, воронкообразный, кифотический, спондилолистетический, таз с экзостозами и костными опухолями.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6324442" y="2137966"/>
            <a:ext cx="5105272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000" dirty="0">
                <a:solidFill>
                  <a:srgbClr val="0E0E0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Степени сужения по C. vera</a:t>
            </a:r>
            <a:endParaRPr lang="en-US" sz="2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24442" y="2639616"/>
          <a:ext cx="5105272" cy="2498265"/>
        </p:xfrm>
        <a:graphic>
          <a:graphicData uri="http://schemas.openxmlformats.org/drawingml/2006/table">
            <a:tbl>
              <a:tblPr/>
              <a:tblGrid>
                <a:gridCol w="18378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73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330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I степень</a:t>
                      </a:r>
                      <a:endParaRPr lang="en-US" sz="19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80970" marR="180970" marT="96517" marB="96517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11–9 см</a:t>
                      </a:r>
                      <a:endParaRPr lang="en-US" sz="19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80970" marR="180970" marT="96517" marB="96517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30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II степень</a:t>
                      </a:r>
                      <a:endParaRPr lang="en-US" sz="19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80970" marR="180970" marT="96517" marB="96517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9–7.5 см</a:t>
                      </a:r>
                      <a:endParaRPr lang="en-US" sz="19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80970" marR="180970" marT="96517" marB="96517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III степень</a:t>
                      </a:r>
                      <a:endParaRPr lang="en-US" sz="19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80970" marR="180970" marT="96517" marB="96517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7.5–6 см</a:t>
                      </a:r>
                      <a:endParaRPr lang="en-US" sz="19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80970" marR="180970" marT="96517" marB="96517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34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b="1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IV степень</a:t>
                      </a:r>
                      <a:endParaRPr lang="en-US" sz="19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80970" marR="180970" marT="96517" marB="96517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b="1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менее 6 см (абсолютно узкий таз)</a:t>
                      </a:r>
                      <a:endParaRPr lang="en-US" sz="19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80970" marR="180970" marT="96517" marB="96517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761981" y="5353844"/>
            <a:ext cx="6095848" cy="822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600" dirty="0">
                <a:solidFill>
                  <a:srgbClr val="57574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Преобладают стертые и «стертые» поперечносуженные формы; грубые деформации (рахитические и остеомалятические) встречаются реже.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089498" y="2137966"/>
            <a:ext cx="12700" cy="2999978"/>
          </a:xfrm>
          <a:prstGeom prst="rect">
            <a:avLst/>
          </a:prstGeom>
          <a:solidFill>
            <a:srgbClr val="C4C3BB"/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1981" y="762000"/>
            <a:ext cx="10159746" cy="1137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4000" kern="0" spc="-48" dirty="0">
                <a:solidFill>
                  <a:srgbClr val="0E0E0E"/>
                </a:solidFill>
                <a:latin typeface="Literata SemiBold" pitchFamily="34" charset="0"/>
                <a:ea typeface="Literata SemiBold" pitchFamily="34" charset="-122"/>
                <a:cs typeface="Literata SemiBold" pitchFamily="34" charset="-120"/>
              </a:rPr>
              <a:t>Патогенез родового акта и биомеханизм родов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61981" y="2419152"/>
            <a:ext cx="747694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900" dirty="0">
                <a:solidFill>
                  <a:srgbClr val="57574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1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761981" y="2755404"/>
            <a:ext cx="2438339" cy="12601"/>
          </a:xfrm>
          <a:prstGeom prst="rect">
            <a:avLst/>
          </a:prstGeom>
          <a:solidFill>
            <a:srgbClr val="C4C3BB"/>
          </a:solidFill>
          <a:ln/>
        </p:spPr>
      </p:sp>
      <p:sp>
        <p:nvSpPr>
          <p:cNvPr id="5" name="Text 3"/>
          <p:cNvSpPr/>
          <p:nvPr/>
        </p:nvSpPr>
        <p:spPr>
          <a:xfrm>
            <a:off x="761981" y="2893516"/>
            <a:ext cx="2438339" cy="396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0E0E0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Головка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61981" y="3461147"/>
            <a:ext cx="2438339" cy="906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Конфигурация костей черепа, выраженная родовая опухоль.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3505112" y="2419152"/>
            <a:ext cx="747694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900" dirty="0">
                <a:solidFill>
                  <a:srgbClr val="57574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2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3505112" y="2755404"/>
            <a:ext cx="2438339" cy="12601"/>
          </a:xfrm>
          <a:prstGeom prst="rect">
            <a:avLst/>
          </a:prstGeom>
          <a:solidFill>
            <a:srgbClr val="C4C3BB"/>
          </a:solidFill>
          <a:ln/>
        </p:spPr>
      </p:sp>
      <p:sp>
        <p:nvSpPr>
          <p:cNvPr id="9" name="Text 7"/>
          <p:cNvSpPr/>
          <p:nvPr/>
        </p:nvSpPr>
        <p:spPr>
          <a:xfrm>
            <a:off x="3505112" y="2893516"/>
            <a:ext cx="2438339" cy="396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0E0E0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Биомеханизм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505112" y="3461147"/>
            <a:ext cx="2438339" cy="21155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Стреловидный шов долго стоит в поперечном размере; сгибание при ОРСТ; асинклитизм Негеле/Лицмана при плоских тазах.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248244" y="2419152"/>
            <a:ext cx="747694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900" dirty="0">
                <a:solidFill>
                  <a:srgbClr val="57574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3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248244" y="2755404"/>
            <a:ext cx="2438339" cy="12601"/>
          </a:xfrm>
          <a:prstGeom prst="rect">
            <a:avLst/>
          </a:prstGeom>
          <a:solidFill>
            <a:srgbClr val="C4C3BB"/>
          </a:solidFill>
          <a:ln/>
        </p:spPr>
      </p:sp>
      <p:sp>
        <p:nvSpPr>
          <p:cNvPr id="13" name="Text 11"/>
          <p:cNvSpPr/>
          <p:nvPr/>
        </p:nvSpPr>
        <p:spPr>
          <a:xfrm>
            <a:off x="6248244" y="2893516"/>
            <a:ext cx="2438339" cy="396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0E0E0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Схватки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248244" y="3461147"/>
            <a:ext cx="2438339" cy="15111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Вторичная слабость родовой деятельности: нет пояса прилегания, раннее излитие вод.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991375" y="2419152"/>
            <a:ext cx="747694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900" dirty="0">
                <a:solidFill>
                  <a:srgbClr val="57574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4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8991375" y="2755404"/>
            <a:ext cx="2438339" cy="12601"/>
          </a:xfrm>
          <a:prstGeom prst="rect">
            <a:avLst/>
          </a:prstGeom>
          <a:solidFill>
            <a:srgbClr val="C4C3BB"/>
          </a:solidFill>
          <a:ln/>
        </p:spPr>
      </p:sp>
      <p:sp>
        <p:nvSpPr>
          <p:cNvPr id="17" name="Text 15"/>
          <p:cNvSpPr/>
          <p:nvPr/>
        </p:nvSpPr>
        <p:spPr>
          <a:xfrm>
            <a:off x="8991375" y="2893516"/>
            <a:ext cx="2438339" cy="396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dirty="0">
                <a:solidFill>
                  <a:srgbClr val="0E0E0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Риски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8991375" y="3461147"/>
            <a:ext cx="2438339" cy="18133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Гипоксия и травма плода, нарушение маточно-плацентарного кровотока, свищи у матери.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1981" y="762000"/>
            <a:ext cx="10159746" cy="1137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4000" kern="0" spc="-48" dirty="0">
                <a:solidFill>
                  <a:srgbClr val="0E0E0E"/>
                </a:solidFill>
                <a:latin typeface="Literata SemiBold" pitchFamily="34" charset="0"/>
                <a:ea typeface="Literata SemiBold" pitchFamily="34" charset="-122"/>
                <a:cs typeface="Literata SemiBold" pitchFamily="34" charset="-120"/>
              </a:rPr>
              <a:t>Клинически (функционально) узкий таз: суть феномена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61981" y="2286794"/>
            <a:ext cx="7238819" cy="1013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9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Несоответствие между размерами головки плода и тазом роженицы в родах, независимо от анатомических размеров таза.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761981" y="3503216"/>
            <a:ext cx="5105272" cy="38100"/>
          </a:xfrm>
          <a:prstGeom prst="rect">
            <a:avLst/>
          </a:prstGeom>
          <a:solidFill>
            <a:srgbClr val="2B4A6F"/>
          </a:solidFill>
          <a:ln/>
        </p:spPr>
      </p:sp>
      <p:sp>
        <p:nvSpPr>
          <p:cNvPr id="5" name="Text 3"/>
          <p:cNvSpPr/>
          <p:nvPr/>
        </p:nvSpPr>
        <p:spPr>
          <a:xfrm>
            <a:off x="761981" y="3769916"/>
            <a:ext cx="5105272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000" dirty="0">
                <a:solidFill>
                  <a:srgbClr val="0E0E0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Условия возникновения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61981" y="4271566"/>
            <a:ext cx="5105272" cy="1208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Макросомия, гидроцефалия, лобное и лицевое вставления, задний вид затылочного вставления при нормальном тазе; плод средних размеров при умеренном сужении.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6324442" y="3503216"/>
            <a:ext cx="5105272" cy="38100"/>
          </a:xfrm>
          <a:prstGeom prst="rect">
            <a:avLst/>
          </a:prstGeom>
          <a:solidFill>
            <a:srgbClr val="2B4A6F"/>
          </a:solidFill>
          <a:ln/>
        </p:spPr>
      </p:sp>
      <p:sp>
        <p:nvSpPr>
          <p:cNvPr id="8" name="Text 6"/>
          <p:cNvSpPr/>
          <p:nvPr/>
        </p:nvSpPr>
        <p:spPr>
          <a:xfrm>
            <a:off x="6324442" y="3769916"/>
            <a:ext cx="5105272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000" dirty="0">
                <a:solidFill>
                  <a:srgbClr val="0E0E0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Временной фактор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324442" y="4271566"/>
            <a:ext cx="5105272" cy="906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Диагноз ставится только в родах: достаточная родовая деятельность и раскрытие шейки не менее 6–8 см (активная фаза).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1981" y="762000"/>
            <a:ext cx="9788479" cy="1096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3850" kern="0" spc="-46" dirty="0">
                <a:solidFill>
                  <a:srgbClr val="0E0E0E"/>
                </a:solidFill>
                <a:latin typeface="Literata SemiBold" pitchFamily="34" charset="0"/>
                <a:ea typeface="Literata SemiBold" pitchFamily="34" charset="-122"/>
                <a:cs typeface="Literata SemiBold" pitchFamily="34" charset="-120"/>
              </a:rPr>
              <a:t>Анатомически узкий vs. Клинически узкий таз</a:t>
            </a:r>
            <a:endParaRPr lang="en-US" sz="38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1981" y="2058491"/>
          <a:ext cx="10667734" cy="5140235"/>
        </p:xfrm>
        <a:graphic>
          <a:graphicData uri="http://schemas.openxmlformats.org/drawingml/2006/table">
            <a:tbl>
              <a:tblPr/>
              <a:tblGrid>
                <a:gridCol w="1920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3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737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0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50" dirty="0">
                          <a:solidFill>
                            <a:srgbClr val="0E0E0E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Признак</a:t>
                      </a:r>
                      <a:endParaRPr lang="en-US" sz="185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74358" marR="174358" marT="92991" marB="92991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50" dirty="0">
                          <a:solidFill>
                            <a:srgbClr val="0E0E0E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Анатомический</a:t>
                      </a:r>
                      <a:endParaRPr lang="en-US" sz="185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74358" marR="174358" marT="92991" marB="92991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50" dirty="0">
                          <a:solidFill>
                            <a:srgbClr val="0E0E0E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Клинический</a:t>
                      </a:r>
                      <a:endParaRPr lang="en-US" sz="185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74358" marR="174358" marT="92991" marB="92991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75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50" b="1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Время диагностики</a:t>
                      </a:r>
                      <a:endParaRPr lang="en-US" sz="185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74358" marR="174358" marT="92991" marB="92991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50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До родов: пельвиометрия, УЗИ, МРТ</a:t>
                      </a:r>
                      <a:endParaRPr lang="en-US" sz="185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74358" marR="174358" marT="92991" marB="92991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50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Только в процессе родовой деятельности</a:t>
                      </a:r>
                      <a:endParaRPr lang="en-US" sz="185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74358" marR="174358" marT="92991" marB="92991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75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50" b="1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Объект оценки</a:t>
                      </a:r>
                      <a:endParaRPr lang="en-US" sz="185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74358" marR="174358" marT="92991" marB="92991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50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Абсолютные размеры костных структур</a:t>
                      </a:r>
                      <a:endParaRPr lang="en-US" sz="185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74358" marR="174358" marT="92991" marB="92991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50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Динамическое соотношение головки плода и костного кольца</a:t>
                      </a:r>
                      <a:endParaRPr lang="en-US" sz="185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74358" marR="174358" marT="92991" marB="92991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0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50" b="1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Взаимосвязь</a:t>
                      </a:r>
                      <a:endParaRPr lang="en-US" sz="185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74358" marR="174358" marT="92991" marB="92991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50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При I степени возможны роды (некрупный плод, пластичный череп)</a:t>
                      </a:r>
                      <a:endParaRPr lang="en-US" sz="185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74358" marR="174358" marT="92991" marB="92991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50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Нормальный таз: крупный плод или разгибание</a:t>
                      </a:r>
                      <a:endParaRPr lang="en-US" sz="185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74358" marR="174358" marT="92991" marB="92991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383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50" b="1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Признаки</a:t>
                      </a:r>
                      <a:endParaRPr lang="en-US" sz="185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74358" marR="174358" marT="92991" marB="92991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50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—</a:t>
                      </a:r>
                      <a:endParaRPr lang="en-US" sz="185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74358" marR="174358" marT="92991" marB="92991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50" dirty="0">
                          <a:solidFill>
                            <a:srgbClr val="141414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Симптом Вастена, размер Цангемейстера, нет продвижения головки при потугах, перерастяжение нижнего сегмента</a:t>
                      </a:r>
                      <a:endParaRPr lang="en-US" sz="185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74358" marR="174358" marT="92991" marB="92991" anchor="ctr">
                    <a:lnL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F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1981" y="762000"/>
            <a:ext cx="10159746" cy="1137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4000" kern="0" spc="-48" dirty="0">
                <a:solidFill>
                  <a:srgbClr val="0E0E0E"/>
                </a:solidFill>
                <a:latin typeface="Literata SemiBold" pitchFamily="34" charset="0"/>
                <a:ea typeface="Literata SemiBold" pitchFamily="34" charset="-122"/>
                <a:cs typeface="Literata SemiBold" pitchFamily="34" charset="-120"/>
              </a:rPr>
              <a:t>Акушерская тактика и профилактика осложнений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61981" y="2729905"/>
            <a:ext cx="3251119" cy="38100"/>
          </a:xfrm>
          <a:prstGeom prst="rect">
            <a:avLst/>
          </a:prstGeom>
          <a:solidFill>
            <a:srgbClr val="2B4A6F"/>
          </a:solidFill>
          <a:ln/>
        </p:spPr>
      </p:sp>
      <p:sp>
        <p:nvSpPr>
          <p:cNvPr id="4" name="Text 2"/>
          <p:cNvSpPr/>
          <p:nvPr/>
        </p:nvSpPr>
        <p:spPr>
          <a:xfrm>
            <a:off x="761981" y="2996605"/>
            <a:ext cx="3251119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000" dirty="0">
                <a:solidFill>
                  <a:srgbClr val="0E0E0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Кесарево сечение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61981" y="3498255"/>
            <a:ext cx="3251119" cy="1208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Сужение III–IV степени, экзостозы и опухоли таза; II степень при отягощающих факторах.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4470288" y="2729905"/>
            <a:ext cx="3251119" cy="38100"/>
          </a:xfrm>
          <a:prstGeom prst="rect">
            <a:avLst/>
          </a:prstGeom>
          <a:solidFill>
            <a:srgbClr val="2B4A6F"/>
          </a:solidFill>
          <a:ln/>
        </p:spPr>
      </p:sp>
      <p:sp>
        <p:nvSpPr>
          <p:cNvPr id="7" name="Text 5"/>
          <p:cNvSpPr/>
          <p:nvPr/>
        </p:nvSpPr>
        <p:spPr>
          <a:xfrm>
            <a:off x="4470288" y="2996605"/>
            <a:ext cx="3251119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000" dirty="0">
                <a:solidFill>
                  <a:srgbClr val="0E0E0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Пробные роды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470288" y="3498255"/>
            <a:ext cx="3251119" cy="1208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Допустимы при I степени под контролем партограммы, КТГ и продвижения предлежащей части.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8178595" y="2729905"/>
            <a:ext cx="3251119" cy="38100"/>
          </a:xfrm>
          <a:prstGeom prst="rect">
            <a:avLst/>
          </a:prstGeom>
          <a:solidFill>
            <a:srgbClr val="2B4A6F"/>
          </a:solidFill>
          <a:ln/>
        </p:spPr>
      </p:sp>
      <p:sp>
        <p:nvSpPr>
          <p:cNvPr id="10" name="Text 8"/>
          <p:cNvSpPr/>
          <p:nvPr/>
        </p:nvSpPr>
        <p:spPr>
          <a:xfrm>
            <a:off x="8178595" y="2996605"/>
            <a:ext cx="3251119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000" dirty="0">
                <a:solidFill>
                  <a:srgbClr val="0E0E0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Клиническое несоответствие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178595" y="3828455"/>
            <a:ext cx="3251119" cy="1208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4141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Прекратить консервативные роды, экстренное кесарево сечение — во избежание разрыва матки.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532</Words>
  <Application>Microsoft Office PowerPoint</Application>
  <PresentationFormat>Широкоэкранный</PresentationFormat>
  <Paragraphs>88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Noto Sans Bold</vt:lpstr>
      <vt:lpstr>Arial</vt:lpstr>
      <vt:lpstr>Calibri</vt:lpstr>
      <vt:lpstr>Noto Sans</vt:lpstr>
      <vt:lpstr>Literata SemiBold</vt:lpstr>
      <vt:lpstr>Consolas</vt:lpstr>
      <vt:lpstr>Noto Sans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Jarvis Badabomovich</cp:lastModifiedBy>
  <cp:revision>2</cp:revision>
  <dcterms:created xsi:type="dcterms:W3CDTF">2026-09-29T11:26:22Z</dcterms:created>
  <dcterms:modified xsi:type="dcterms:W3CDTF">2026-09-29T11:35:50Z</dcterms:modified>
</cp:coreProperties>
</file>