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Noto Sans" panose="020B0502040504020204" pitchFamily="34" charset="0"/>
      <p:regular r:id="rId15"/>
      <p:bold r:id="rId16"/>
    </p:embeddedFont>
    <p:embeddedFont>
      <p:font typeface="Noto Sans Bold" panose="020B0802040504020204" charset="0"/>
      <p:regular r:id="rId17"/>
    </p:embeddedFont>
    <p:embeddedFont>
      <p:font typeface="Noto Sans SemiBold" panose="020B0604020202020204" charset="0"/>
      <p:regular r:id="rId18"/>
    </p:embeddedFont>
    <p:embeddedFont>
      <p:font typeface="Roboto Mono Bold" panose="020B0604020202020204" charset="0"/>
      <p:regular r:id="rId19"/>
    </p:embeddedFont>
    <p:embeddedFont>
      <p:font typeface="Roboto Mono Medium" panose="00000009000000000000" pitchFamily="49" charset="0"/>
      <p:regular r:id="rId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4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7647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EDBD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9F6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EDBD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9F6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7987" y="1905000"/>
            <a:ext cx="7111822" cy="4426248"/>
          </a:xfrm>
          <a:prstGeom prst="rect">
            <a:avLst/>
          </a:prstGeom>
          <a:solidFill>
            <a:srgbClr val="FAF9F6"/>
          </a:solidFill>
          <a:ln/>
        </p:spPr>
      </p:sp>
      <p:sp>
        <p:nvSpPr>
          <p:cNvPr id="3" name="Text 1"/>
          <p:cNvSpPr/>
          <p:nvPr/>
        </p:nvSpPr>
        <p:spPr>
          <a:xfrm>
            <a:off x="812780" y="2159000"/>
            <a:ext cx="7111822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АКУШЕРСТВО · III ТРИМЕСТР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12780" y="2473920"/>
            <a:ext cx="6502237" cy="27429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4000" b="1" kern="0" spc="-40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Кровотечения второй половины беременности: предлежание и отслойка плаценты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812780" y="5532735"/>
            <a:ext cx="6502237" cy="31651"/>
          </a:xfrm>
          <a:prstGeom prst="roundRect">
            <a:avLst>
              <a:gd name="adj" fmla="val 49998"/>
            </a:avLst>
          </a:prstGeom>
          <a:solidFill>
            <a:srgbClr val="22262B"/>
          </a:solidFill>
          <a:ln/>
        </p:spPr>
      </p:sp>
      <p:sp>
        <p:nvSpPr>
          <p:cNvPr id="6" name="Text 4"/>
          <p:cNvSpPr/>
          <p:nvPr/>
        </p:nvSpPr>
        <p:spPr>
          <a:xfrm>
            <a:off x="812780" y="5854998"/>
            <a:ext cx="7111822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kern="0" spc="28" dirty="0">
                <a:solidFill>
                  <a:srgbClr val="4F565D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Две причины, два механизма, одна тактика: не терять время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457200"/>
            <a:ext cx="2934520" cy="307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200" kern="0" spc="88" dirty="0">
                <a:solidFill>
                  <a:srgbClr val="22262B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КЛАССИФИКАЦИЯ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189" y="866080"/>
            <a:ext cx="7315017" cy="932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Предлежание плаценты: анатомическая классификация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457189" y="2114649"/>
            <a:ext cx="7315017" cy="31651"/>
          </a:xfrm>
          <a:prstGeom prst="roundRect">
            <a:avLst>
              <a:gd name="adj" fmla="val 49998"/>
            </a:avLst>
          </a:prstGeom>
          <a:solidFill>
            <a:srgbClr val="22262B"/>
          </a:solidFill>
          <a:ln/>
        </p:spPr>
      </p:sp>
      <p:sp>
        <p:nvSpPr>
          <p:cNvPr id="5" name="Shape 3"/>
          <p:cNvSpPr/>
          <p:nvPr/>
        </p:nvSpPr>
        <p:spPr>
          <a:xfrm>
            <a:off x="457189" y="2567186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03136" y="2675136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41374" y="2630686"/>
            <a:ext cx="6730832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Полное (центральное):</a:t>
            </a: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внутренний зев полностью перекрыт плацентарной тканью, роды через естественные пути невозможны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57189" y="3491111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03136" y="3599061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041374" y="3554611"/>
            <a:ext cx="6730832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Неполное (краевое/боковое):</a:t>
            </a: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край плаценты доходит до зева либо частично его перекрывает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57189" y="4415036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3136" y="4522986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041374" y="4478536"/>
            <a:ext cx="6730832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Низкое прикрепление:</a:t>
            </a: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край плаценты менее 20 мм от внутреннего зева без его перекрытия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57189" y="5338961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03136" y="5446911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4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041374" y="5402461"/>
            <a:ext cx="6730832" cy="8045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Клинический фокус:</a:t>
            </a: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миграция плаценты до 32–34 недель и риск истинного врастания (placenta accreta spectrum) при рубце на матке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27797" y="0"/>
            <a:ext cx="4063898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2589" y="254000"/>
            <a:ext cx="3454314" cy="6350000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457189" y="3354487"/>
            <a:ext cx="7315017" cy="12700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20" name="Shape 17"/>
          <p:cNvSpPr/>
          <p:nvPr/>
        </p:nvSpPr>
        <p:spPr>
          <a:xfrm>
            <a:off x="457189" y="4278412"/>
            <a:ext cx="7315017" cy="12700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21" name="Shape 18"/>
          <p:cNvSpPr/>
          <p:nvPr/>
        </p:nvSpPr>
        <p:spPr>
          <a:xfrm>
            <a:off x="457189" y="5202337"/>
            <a:ext cx="7315017" cy="12700"/>
          </a:xfrm>
          <a:prstGeom prst="rect">
            <a:avLst/>
          </a:prstGeom>
          <a:solidFill>
            <a:srgbClr val="3F5A6C"/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355600"/>
            <a:ext cx="11175720" cy="466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Этиология и патогенез предлежания плаценты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07987" y="1137841"/>
            <a:ext cx="11175621" cy="31651"/>
          </a:xfrm>
          <a:prstGeom prst="roundRect">
            <a:avLst>
              <a:gd name="adj" fmla="val 49998"/>
            </a:avLst>
          </a:prstGeom>
          <a:solidFill>
            <a:srgbClr val="22262B"/>
          </a:solidFill>
          <a:ln/>
        </p:spPr>
      </p:sp>
      <p:sp>
        <p:nvSpPr>
          <p:cNvPr id="4" name="Shape 2"/>
          <p:cNvSpPr/>
          <p:nvPr/>
        </p:nvSpPr>
        <p:spPr>
          <a:xfrm>
            <a:off x="507987" y="1460103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3934" y="1568053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92173" y="1460103"/>
            <a:ext cx="4851279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Маточные факторы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92173" y="1973858"/>
            <a:ext cx="4851279" cy="8045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Рубцы после кесарева сечения, выскабливания, эндометриты, фибромиомы и деформация полости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248244" y="1460103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94191" y="1568053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832429" y="1460103"/>
            <a:ext cx="4851279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Трофобластические факторы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6832429" y="1973858"/>
            <a:ext cx="4851279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Позднее созревание бластоцисты с имплантацией в нижнем маточном сегменте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7987" y="3894931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3934" y="4002881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092173" y="3894931"/>
            <a:ext cx="4851279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Патогенез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092173" y="4408686"/>
            <a:ext cx="4851279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Растяжение и истончение нижнего сегмента в III триместре ведет к микроотслойкам ворсин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248244" y="3894931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94191" y="4002881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4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832429" y="3894931"/>
            <a:ext cx="4851279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Характер кровотечения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6832429" y="4408686"/>
            <a:ext cx="4851279" cy="8045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Материнское по происхождению, безболезненное, рецидивирующее, внезапное в покое или ночью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0" y="6278959"/>
            <a:ext cx="12191695" cy="579041"/>
          </a:xfrm>
          <a:prstGeom prst="rect">
            <a:avLst/>
          </a:prstGeom>
          <a:solidFill>
            <a:srgbClr val="C6501A"/>
          </a:solidFill>
          <a:ln/>
        </p:spPr>
      </p:sp>
      <p:sp>
        <p:nvSpPr>
          <p:cNvPr id="21" name="Text 19"/>
          <p:cNvSpPr/>
          <p:nvPr/>
        </p:nvSpPr>
        <p:spPr>
          <a:xfrm>
            <a:off x="0" y="6431359"/>
            <a:ext cx="12191695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b="1" kern="0" spc="144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БЕЗБОЛЕЗНЕННОЕ · РЕЦИДИВИРУЮЩЕЕ · МАТЕРИНСКАЯ КРОВЬ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283068" cy="6858000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3" name="Text 1"/>
          <p:cNvSpPr/>
          <p:nvPr/>
        </p:nvSpPr>
        <p:spPr>
          <a:xfrm>
            <a:off x="507987" y="508000"/>
            <a:ext cx="1503821" cy="307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200" kern="0" spc="88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ПОНРП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7987" y="916880"/>
            <a:ext cx="4419489" cy="2331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0" spc="-34" dirty="0">
                <a:solidFill>
                  <a:srgbClr val="FFFFFF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Преждевременная отслойка нормально расположенной плаценты (ПОНРП)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07987" y="5647035"/>
            <a:ext cx="4419489" cy="8045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Определение:</a:t>
            </a:r>
            <a:r>
              <a:rPr lang="en-US" sz="16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отделение плаценты до рождения плода во время беременности или в I–II периодах родов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248244" y="903387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394191" y="1011337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832429" y="966887"/>
            <a:ext cx="4394090" cy="8045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По площади:</a:t>
            </a: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частичная (прогрессирующая или непрогрессирующая) и тотальная (полная гибель плода)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48244" y="2829024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394191" y="2936974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832429" y="2892524"/>
            <a:ext cx="4394090" cy="8045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По клинике:</a:t>
            </a: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легкая (бессимптомная ретроплацентарная гематома), средней тяжести и тяжелая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248244" y="4754761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94191" y="4862711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832429" y="4818261"/>
            <a:ext cx="4394090" cy="10727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Форма кровотечения:</a:t>
            </a: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наружное (яркая или темная кровь), внутреннее (ретроплацентарная гематома) и смешанное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791055" y="2325688"/>
            <a:ext cx="5892653" cy="12700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16" name="Shape 14"/>
          <p:cNvSpPr/>
          <p:nvPr/>
        </p:nvSpPr>
        <p:spPr>
          <a:xfrm>
            <a:off x="5791055" y="4251325"/>
            <a:ext cx="5892653" cy="12700"/>
          </a:xfrm>
          <a:prstGeom prst="rect">
            <a:avLst/>
          </a:prstGeom>
          <a:solidFill>
            <a:srgbClr val="3F5A6C"/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254000"/>
            <a:ext cx="11175720" cy="932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Этиология и патогенез ПОНРП: сосудистый срыв и матка Кувелера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07987" y="1502569"/>
            <a:ext cx="11175621" cy="31651"/>
          </a:xfrm>
          <a:prstGeom prst="roundRect">
            <a:avLst>
              <a:gd name="adj" fmla="val 49998"/>
            </a:avLst>
          </a:prstGeom>
          <a:solidFill>
            <a:srgbClr val="22262B"/>
          </a:solidFill>
          <a:ln/>
        </p:spPr>
      </p:sp>
      <p:sp>
        <p:nvSpPr>
          <p:cNvPr id="4" name="Text 2"/>
          <p:cNvSpPr/>
          <p:nvPr/>
        </p:nvSpPr>
        <p:spPr>
          <a:xfrm>
            <a:off x="507987" y="1824831"/>
            <a:ext cx="11175720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Ведущие причины:</a:t>
            </a: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тяжелая преэклампсия, артериальная гипертензия, травмы живота, внезапное излитие вод при многоводии</a:t>
            </a:r>
            <a:endParaRPr lang="en-US" sz="16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87" y="3642221"/>
            <a:ext cx="2603435" cy="14287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61981" y="4658221"/>
            <a:ext cx="2095448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b="1" kern="0" spc="-22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Спазм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61981" y="5140226"/>
            <a:ext cx="2095448" cy="67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0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спиральных артерий</a:t>
            </a:r>
            <a:endParaRPr lang="en-US" sz="20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416" y="3261221"/>
            <a:ext cx="2603435" cy="142875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619409" y="4277221"/>
            <a:ext cx="2095448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b="1" kern="0" spc="-22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Некроз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3619409" y="4759226"/>
            <a:ext cx="2095448" cy="67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0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децидуальной оболочки</a:t>
            </a:r>
            <a:endParaRPr lang="en-US" sz="20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844" y="2880221"/>
            <a:ext cx="2603435" cy="142875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476838" y="3896221"/>
            <a:ext cx="2095448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b="1" kern="0" spc="-22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Разрыв</a:t>
            </a:r>
            <a:endParaRPr lang="en-US" sz="2200" dirty="0"/>
          </a:p>
        </p:txBody>
      </p:sp>
      <p:sp>
        <p:nvSpPr>
          <p:cNvPr id="13" name="Text 8"/>
          <p:cNvSpPr/>
          <p:nvPr/>
        </p:nvSpPr>
        <p:spPr>
          <a:xfrm>
            <a:off x="6476838" y="4378226"/>
            <a:ext cx="2095448" cy="67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0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сосудов, рост гематомы</a:t>
            </a:r>
            <a:endParaRPr lang="en-US" sz="20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0273" y="2499221"/>
            <a:ext cx="2603435" cy="142875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9334266" y="3515221"/>
            <a:ext cx="2095448" cy="6592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b="1" kern="0" spc="-22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Матка Кувелера</a:t>
            </a:r>
            <a:endParaRPr lang="en-US" sz="2200" dirty="0"/>
          </a:p>
        </p:txBody>
      </p:sp>
      <p:sp>
        <p:nvSpPr>
          <p:cNvPr id="16" name="Text 10"/>
          <p:cNvSpPr/>
          <p:nvPr/>
        </p:nvSpPr>
        <p:spPr>
          <a:xfrm>
            <a:off x="9334266" y="4326830"/>
            <a:ext cx="2095448" cy="1005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0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кровь в миометрии, атония</a:t>
            </a:r>
            <a:endParaRPr lang="en-US" sz="2000" dirty="0"/>
          </a:p>
        </p:txBody>
      </p:sp>
      <p:sp>
        <p:nvSpPr>
          <p:cNvPr id="17" name="Shape 11"/>
          <p:cNvSpPr/>
          <p:nvPr/>
        </p:nvSpPr>
        <p:spPr>
          <a:xfrm>
            <a:off x="0" y="6329759"/>
            <a:ext cx="12191695" cy="528241"/>
          </a:xfrm>
          <a:prstGeom prst="rect">
            <a:avLst/>
          </a:prstGeom>
          <a:solidFill>
            <a:srgbClr val="C6501A"/>
          </a:solidFill>
          <a:ln/>
        </p:spPr>
      </p:sp>
      <p:sp>
        <p:nvSpPr>
          <p:cNvPr id="18" name="Text 12"/>
          <p:cNvSpPr/>
          <p:nvPr/>
        </p:nvSpPr>
        <p:spPr>
          <a:xfrm>
            <a:off x="0" y="6456759"/>
            <a:ext cx="12191695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b="1" kern="0" spc="144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ТКАНЕВОЙ ТРОМБОПЛАСТИН → ОСТРЫЙ ДВС-СИНДРОМ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355600"/>
            <a:ext cx="11175720" cy="932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Дифференциальная диагностика: клиника предлежания против ПОНРП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07987" y="1604169"/>
            <a:ext cx="11175621" cy="31651"/>
          </a:xfrm>
          <a:prstGeom prst="roundRect">
            <a:avLst>
              <a:gd name="adj" fmla="val 49998"/>
            </a:avLst>
          </a:prstGeom>
          <a:solidFill>
            <a:srgbClr val="22262B"/>
          </a:solidFill>
          <a:ln/>
        </p:spPr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7987" y="1926431"/>
          <a:ext cx="11175721" cy="4149225"/>
        </p:xfrm>
        <a:graphic>
          <a:graphicData uri="http://schemas.openxmlformats.org/drawingml/2006/table">
            <a:tbl>
              <a:tblPr/>
              <a:tblGrid>
                <a:gridCol w="2235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67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38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061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Признак</a:t>
                      </a:r>
                      <a:endParaRPr lang="en-US" sz="16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52396" marR="152396" marT="114297" marB="114297" anchor="ctr">
                    <a:lnL w="12700" cap="flat" cmpd="sng" algn="ctr">
                      <a:solidFill>
                        <a:srgbClr val="3F5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5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5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5A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Предлежание</a:t>
                      </a:r>
                      <a:endParaRPr lang="en-US" sz="16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52396" marR="152396" marT="114297" marB="114297" anchor="ctr">
                    <a:lnL w="12700" cap="flat" cmpd="sng" algn="ctr">
                      <a:solidFill>
                        <a:srgbClr val="3F5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5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5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5A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ПОНРП</a:t>
                      </a:r>
                      <a:endParaRPr lang="en-US" sz="16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52396" marR="152396" marT="114297" marB="114297" anchor="ctr">
                    <a:lnL w="12700" cap="flat" cmpd="sng" algn="ctr">
                      <a:solidFill>
                        <a:srgbClr val="3F5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5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5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5A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25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Боль</a:t>
                      </a:r>
                      <a:endParaRPr lang="en-US" sz="16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52396" marR="152396" marT="114297" marB="114297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Отсутствует</a:t>
                      </a:r>
                      <a:endParaRPr lang="en-US" sz="16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52396" marR="152396" marT="114297" marB="114297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Острая распирающая, локальная болезненность</a:t>
                      </a:r>
                      <a:endParaRPr lang="en-US" sz="16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52396" marR="152396" marT="114297" marB="114297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061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Тонус матки</a:t>
                      </a:r>
                      <a:endParaRPr lang="en-US" sz="16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52396" marR="152396" marT="114297" marB="114297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Мягкая, вне схватки расслаблена</a:t>
                      </a:r>
                      <a:endParaRPr lang="en-US" sz="16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52396" marR="152396" marT="114297" marB="114297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Гипертонус, «каменистая» плотность</a:t>
                      </a:r>
                      <a:endParaRPr lang="en-US" sz="16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52396" marR="152396" marT="114297" marB="114297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25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Кровь</a:t>
                      </a:r>
                      <a:endParaRPr lang="en-US" sz="16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52396" marR="152396" marT="114297" marB="114297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Алая, наружная</a:t>
                      </a:r>
                      <a:endParaRPr lang="en-US" sz="16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52396" marR="152396" marT="114297" marB="114297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Часто темная, со сгустками; объем не отражает тяжесть</a:t>
                      </a:r>
                      <a:endParaRPr lang="en-US" sz="16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52396" marR="152396" marT="114297" marB="114297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279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Плод</a:t>
                      </a:r>
                      <a:endParaRPr lang="en-US" sz="16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52396" marR="152396" marT="114297" marB="114297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Страдает пропорционально наружной кровопотере</a:t>
                      </a:r>
                      <a:endParaRPr lang="en-US" sz="16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52396" marR="152396" marT="114297" marB="114297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Ранняя острая гипоксия</a:t>
                      </a:r>
                      <a:endParaRPr lang="en-US" sz="16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52396" marR="152396" marT="114297" marB="114297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0" y="6278959"/>
            <a:ext cx="12191695" cy="579041"/>
          </a:xfrm>
          <a:prstGeom prst="rect">
            <a:avLst/>
          </a:prstGeom>
          <a:solidFill>
            <a:srgbClr val="C6501A"/>
          </a:solidFill>
          <a:ln/>
        </p:spPr>
      </p:sp>
      <p:sp>
        <p:nvSpPr>
          <p:cNvPr id="6" name="Text 3"/>
          <p:cNvSpPr/>
          <p:nvPr/>
        </p:nvSpPr>
        <p:spPr>
          <a:xfrm>
            <a:off x="0" y="6431359"/>
            <a:ext cx="12191695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b="1" kern="0" spc="144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ПРИ ПОНРП ОБЪЕМ НАРУЖНОЙ КРОВИ НЕ ОТРАЖАЕТ ТЯЖЕСТЬ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355600"/>
            <a:ext cx="11175720" cy="932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Неотложная помощь и тактика при предлежании плаценты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07987" y="1604169"/>
            <a:ext cx="11175621" cy="31651"/>
          </a:xfrm>
          <a:prstGeom prst="roundRect">
            <a:avLst>
              <a:gd name="adj" fmla="val 49998"/>
            </a:avLst>
          </a:prstGeom>
          <a:solidFill>
            <a:srgbClr val="22262B"/>
          </a:solidFill>
          <a:ln/>
        </p:spPr>
      </p:sp>
      <p:sp>
        <p:nvSpPr>
          <p:cNvPr id="4" name="Shape 2"/>
          <p:cNvSpPr/>
          <p:nvPr/>
        </p:nvSpPr>
        <p:spPr>
          <a:xfrm>
            <a:off x="507987" y="1926431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3934" y="2034381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92173" y="1926431"/>
            <a:ext cx="4851279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Диагностический стандарт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92173" y="2440186"/>
            <a:ext cx="4851279" cy="8045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Бережное трансвагинальное УЗИ для точной оценки отношения плаценты к внутреннему зеву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248244" y="1926431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94191" y="2034381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832429" y="1926431"/>
            <a:ext cx="4851279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Консервативная тактика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6832429" y="2440186"/>
            <a:ext cx="4851279" cy="8045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Строгий постельный режим, профилактика РДС плода глюкокортикоидами до 34 недель, токолитики по показаниям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7987" y="3990975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3934" y="4098925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092173" y="3990975"/>
            <a:ext cx="10591535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Хирургическая тактика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092173" y="4504730"/>
            <a:ext cx="10591535" cy="268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При массивном кровотечении — экстренное кесарево сечение независимо от срока гестации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0" y="5953919"/>
            <a:ext cx="12191695" cy="904081"/>
          </a:xfrm>
          <a:prstGeom prst="rect">
            <a:avLst/>
          </a:prstGeom>
          <a:solidFill>
            <a:srgbClr val="C6501A"/>
          </a:solidFill>
          <a:ln/>
        </p:spPr>
      </p:sp>
      <p:sp>
        <p:nvSpPr>
          <p:cNvPr id="17" name="Text 15"/>
          <p:cNvSpPr/>
          <p:nvPr/>
        </p:nvSpPr>
        <p:spPr>
          <a:xfrm>
            <a:off x="304792" y="6131719"/>
            <a:ext cx="11582110" cy="5484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b="1" kern="0" spc="144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СТОП · ВЛАГАЛИЩНОЕ ИССЛЕДОВАНИЕ ПАЛЬЦЕМ ЗАПРЕЩЕНО ВНЕ РАЗВЕРНУТОЙ ОПЕРАЦИОННОЙ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355600"/>
            <a:ext cx="11175720" cy="932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Неотложный протокол при ПОНРП и коагулопатическом кровотечении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07987" y="1604169"/>
            <a:ext cx="11175621" cy="31651"/>
          </a:xfrm>
          <a:prstGeom prst="roundRect">
            <a:avLst>
              <a:gd name="adj" fmla="val 49998"/>
            </a:avLst>
          </a:prstGeom>
          <a:solidFill>
            <a:srgbClr val="22262B"/>
          </a:solidFill>
          <a:ln/>
        </p:spPr>
      </p:sp>
      <p:sp>
        <p:nvSpPr>
          <p:cNvPr id="4" name="Shape 2"/>
          <p:cNvSpPr/>
          <p:nvPr/>
        </p:nvSpPr>
        <p:spPr>
          <a:xfrm>
            <a:off x="507987" y="1935559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3934" y="2043509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92173" y="1999059"/>
            <a:ext cx="10591535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Немедленное родоразрешение:</a:t>
            </a: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экстренное кесарево сечение при прогрессирующей отслойке и дистрессе плода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07987" y="3074491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3934" y="3182441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2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092173" y="3137991"/>
            <a:ext cx="10591535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Оценка миометрия в операционной:</a:t>
            </a: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ревизия наружной поверхности матки на предмет матки Кувелера, готовность к гистерэктомии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07987" y="4213423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3934" y="4321373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3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092173" y="4276923"/>
            <a:ext cx="10591535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Борьба с ДВС и шоком:</a:t>
            </a: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ранний протокол массивной трансфузии (СЗП, тромбоконцентраты, криопреципитат, эритроциты в соотношении 1:1:1)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07987" y="5352355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3934" y="5460305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4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092173" y="5415855"/>
            <a:ext cx="10591535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Антифибринолитическая терапия:</a:t>
            </a: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раннее введение транексамовой кислоты, гемостатические швы и баллонная тампонада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0" y="6228159"/>
            <a:ext cx="12191695" cy="629841"/>
          </a:xfrm>
          <a:prstGeom prst="rect">
            <a:avLst/>
          </a:prstGeom>
          <a:solidFill>
            <a:srgbClr val="C6501A"/>
          </a:solidFill>
          <a:ln/>
        </p:spPr>
      </p:sp>
      <p:sp>
        <p:nvSpPr>
          <p:cNvPr id="17" name="Text 15"/>
          <p:cNvSpPr/>
          <p:nvPr/>
        </p:nvSpPr>
        <p:spPr>
          <a:xfrm>
            <a:off x="0" y="6405959"/>
            <a:ext cx="12191695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b="1" kern="0" spc="144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ДВС НЕ ЖДЕТ · ТРАНСФУЗИЯ И РОДОРАЗРЕШЕНИЕ ОДНОВРЕМЕННО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507987" y="2830413"/>
            <a:ext cx="11175720" cy="12700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19" name="Shape 17"/>
          <p:cNvSpPr/>
          <p:nvPr/>
        </p:nvSpPr>
        <p:spPr>
          <a:xfrm>
            <a:off x="507987" y="3969345"/>
            <a:ext cx="11175720" cy="12700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20" name="Shape 18"/>
          <p:cNvSpPr/>
          <p:nvPr/>
        </p:nvSpPr>
        <p:spPr>
          <a:xfrm>
            <a:off x="507987" y="5108277"/>
            <a:ext cx="11175720" cy="12700"/>
          </a:xfrm>
          <a:prstGeom prst="rect">
            <a:avLst/>
          </a:prstGeom>
          <a:solidFill>
            <a:srgbClr val="3F5A6C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508</Words>
  <Application>Microsoft Office PowerPoint</Application>
  <PresentationFormat>Широкоэкранный</PresentationFormat>
  <Paragraphs>93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Roboto Mono Medium</vt:lpstr>
      <vt:lpstr>Noto Sans Bold</vt:lpstr>
      <vt:lpstr>Roboto Mono Bold</vt:lpstr>
      <vt:lpstr>Arial</vt:lpstr>
      <vt:lpstr>Noto Sans</vt:lpstr>
      <vt:lpstr>Calibri</vt:lpstr>
      <vt:lpstr>Noto Sans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Jarvis Badabomovich</cp:lastModifiedBy>
  <cp:revision>2</cp:revision>
  <dcterms:created xsi:type="dcterms:W3CDTF">2026-09-29T11:49:12Z</dcterms:created>
  <dcterms:modified xsi:type="dcterms:W3CDTF">2026-09-29T11:50:29Z</dcterms:modified>
</cp:coreProperties>
</file>