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87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975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Уважаемые коллеги, вашему вниманию представляется презентация на тему «Бронхиальная астма и беременность». Мы рассмотрим актуальность проблемы, влияние беременности на течение заболевания, а также современные безопасные подходы к диагностике и терапии согласно последним клиническим рекомендациям Минздрава России и международным протоколам.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Наш доклад состоит из пяти логических блоков. Мы начнем с эпидемиологических данных, затем разберем двустороннее влияние беременности и астмы друг на друга, после чего детально остановимся на методах контроля и разрешенных препаратах. Это позволит сформировать полное представление о тактике ведения таких пациенток.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Бронхиальная астма является самым распространенным хроническим заболеванием дыхательных путей у беременных. Контроль над заболеванием критически важен, так как он напрямую определяет исходы как для матери, так и для плода, предотвращая серьезные акушерские осложнения.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Статистика показывает, что бронхиальная астма встречается у четырех-двенадцати процентов беременных женщин. При отсутствии адекватного контроля заболевания риск развития гестоза возрастает до сорока трех процентов, а частота преждевременных родов достигает девятнадцати процентов. Эти цифры подчеркивают необходимость строгого и регулярного медицинского наблюдения на всех этапах.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Взаимосвязь здесь двусторонняя. Беременность может как ухудшить, так и улучшить течение астмы. В первом триместре возможна гипервентиляция, а на поздних сроках одышка усугубляется механическим давлением матки. Главное правило, которое должен запомнить каждый врач: неконтролируемая астма гораздо опаснее для плода, чем базисная ингаляционная терапия.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 диаграмме представлена структура акушерских осложнений у беременных с бронхиальной астмой. Как мы видим, гестоз и ранний токсикоз встречаются наиболее часто. Все эти осложнения напрямую связаны с отсутствием адекватного медикаментозного контроля над заболеванием и развитием хронической гипоксии.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Переходим ко второму блоку. Диагностика астмы у беременных имеет свои особенности, так как некоторые симптомы, например одышка, могут быть физиологической нормой при беременности. Поэтому крайне важно опираться на объективные инструментальные данные, а не только на жалобы пациентки.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Алгоритм наблюдения включает регулярную оценку контроля с помощью пикфлоуметрии каждые две-четыре недели. Обязательно проведение спирографии для оценки функции внешнего дыхания и ультразвуковое исследование плода в каждом триместре для своевременного выявления задержки развития. При ухудшении показателей проводится пошаговая коррекция терапии.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При дифференциальной диагностике важно отличать физиологическую одышку беременных от истинной бронхообструкции. Физиологическая одышка не сопровождается свистящими хрипами или снижением пиковой скорости выдоха. Также необходимо помнить о риске тромбоэмболии легочной артерии, которая может маскироваться под приступ астмы.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Третий блок посвящен терапии. Основной принцип, подтвержденный многолетней практикой: риск от неконтролируемой астмы и сопутствующей гипоксии плода значительно превышает любой потенциальный риск от применения современных ингаляционных противовоспалительных препаратов.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Сравнение наглядно демонстрирует преимущества контроля. При контролируемой астме беременность протекает физиологично, возможны естественные роды и безопасное грудное вскармливание. Неконтролируемая астма несет прямую угрозу жизни и здоровью ребенка из-за хронической гипоксии, задержки развития и высокого риска преждевременных родов.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 таблице представлены основные группы препаратов. Ингаляционные глюкокортикостероиды, в частности будесонид, относятся к категории безопасности В и являются золотым стандартом базисной терапии. Системные гормоны применяются только в крайних случаях для купирования тяжелых обострений, когда польза для матери явно превышает риск.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Эта цитата из действующих клинических рекомендаций идеально резюмирует нашу главную мысль: контроль астмы — это не опция, а обязательное условие безопасной беременности. Соблюдение этого правила позволяет минимизировать все потенциальные риски для матери и ребенка.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Подводя итоги, хочу подчеркнуть: бронхиальная астма не является противопоказанием к беременности. Главное условие успеха — непрерывность базисной терапии, регулярный мониторинг и тесное взаимодействие пульмонолога и акушера-гинеколога. Здоровье матери — это залог здоровья будущего ребенка. Благодарю за внимание, готов ответить на ваши вопросы.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1E7"/>
            </a:gs>
            <a:gs pos="100000">
              <a:srgbClr val="DBDBE5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99855" y="914400"/>
            <a:ext cx="3291840" cy="457200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814255" y="1508760"/>
            <a:ext cx="2377440" cy="457200"/>
          </a:xfrm>
          <a:prstGeom prst="rect">
            <a:avLst/>
          </a:prstGeom>
          <a:solidFill>
            <a:srgbClr val="BE75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351215" y="2103120"/>
            <a:ext cx="3840480" cy="457200"/>
          </a:xfrm>
          <a:prstGeom prst="rect">
            <a:avLst/>
          </a:prstGeom>
          <a:solidFill>
            <a:srgbClr val="D843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0454335" y="2697480"/>
            <a:ext cx="1737360" cy="457200"/>
          </a:xfrm>
          <a:prstGeom prst="rect">
            <a:avLst/>
          </a:prstGeom>
          <a:solidFill>
            <a:srgbClr val="2447D6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180015" y="3840480"/>
            <a:ext cx="2011680" cy="2011680"/>
          </a:xfrm>
          <a:prstGeom prst="rect">
            <a:avLst/>
          </a:prstGeom>
          <a:solidFill>
            <a:srgbClr val="1F9C80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234440"/>
            <a:ext cx="1005840" cy="82296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1463040"/>
            <a:ext cx="64008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2447D6"/>
                </a:solidFill>
                <a:latin typeface="Georgia"/>
              </a:rPr>
              <a:t>ПРЕЗЕНТАЦИЯ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65960"/>
            <a:ext cx="7315200" cy="2651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5600" b="1">
                <a:solidFill>
                  <a:srgbClr val="1B1F3B"/>
                </a:solidFill>
                <a:latin typeface="Trebuchet MS"/>
              </a:rPr>
              <a:t>Бронхиальная астма и беременность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754880"/>
            <a:ext cx="658368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F6380"/>
                </a:solidFill>
                <a:latin typeface="Georgia"/>
              </a:rPr>
              <a:t>Современные клинические рекомендации и подходы к ведению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989320"/>
            <a:ext cx="6400800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lang="ru-RU" sz="1300" b="0" dirty="0">
                <a:solidFill>
                  <a:srgbClr val="5F6380"/>
                </a:solidFill>
                <a:latin typeface="Georgia"/>
              </a:rPr>
              <a:t>КГБПОУ ММТ – </a:t>
            </a:r>
            <a:r>
              <a:rPr lang="ru-RU" sz="1300" b="0" dirty="0" err="1">
                <a:solidFill>
                  <a:srgbClr val="5F6380"/>
                </a:solidFill>
                <a:latin typeface="Georgia"/>
              </a:rPr>
              <a:t>Рубичева</a:t>
            </a:r>
            <a:r>
              <a:rPr lang="ru-RU" sz="1300" b="0" dirty="0">
                <a:solidFill>
                  <a:srgbClr val="5F6380"/>
                </a:solidFill>
                <a:latin typeface="Georgia"/>
              </a:rPr>
              <a:t> Юлия</a:t>
            </a:r>
            <a:r>
              <a:rPr sz="1300" b="0" dirty="0">
                <a:solidFill>
                  <a:srgbClr val="5F6380"/>
                </a:solidFill>
                <a:latin typeface="Georgia"/>
              </a:rPr>
              <a:t>, 2026 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1E7"/>
            </a:gs>
            <a:gs pos="100000">
              <a:srgbClr val="DBDBE5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2447D6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BE751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D8432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457200"/>
            <a:ext cx="68580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57200"/>
            <a:ext cx="68580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FFFFFF"/>
                </a:solidFill>
                <a:latin typeface="Trebuchet MS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896112"/>
            <a:ext cx="10911535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400" b="1">
                <a:solidFill>
                  <a:srgbClr val="1B1F3B"/>
                </a:solidFill>
                <a:latin typeface="Trebuchet MS"/>
              </a:rPr>
              <a:t>Содержание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380"/>
                </a:solidFill>
                <a:latin typeface="Georgia"/>
              </a:rPr>
              <a:t>Бронхиальная астма и беременность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Trebuchet MS"/>
              </a:rPr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920239"/>
            <a:ext cx="548640" cy="548640"/>
          </a:xfrm>
          <a:prstGeom prst="roundRect">
            <a:avLst>
              <a:gd name="adj" fmla="val 28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1920239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Trebuchet MS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19" y="1874519"/>
            <a:ext cx="4404207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B1F3B"/>
                </a:solidFill>
                <a:latin typeface="Georgia"/>
              </a:rPr>
              <a:t>Актуальность и статистика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2834639"/>
            <a:ext cx="548640" cy="548640"/>
          </a:xfrm>
          <a:prstGeom prst="roundRect">
            <a:avLst>
              <a:gd name="adj" fmla="val 28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" y="2834639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Trebuchet MS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2788920"/>
            <a:ext cx="4404207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B1F3B"/>
                </a:solidFill>
                <a:latin typeface="Georgia"/>
              </a:rPr>
              <a:t>Влияние беременности на астму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749039"/>
            <a:ext cx="548640" cy="548640"/>
          </a:xfrm>
          <a:prstGeom prst="roundRect">
            <a:avLst>
              <a:gd name="adj" fmla="val 28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0080" y="3749039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Trebuchet M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19" y="3703320"/>
            <a:ext cx="4404207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B1F3B"/>
                </a:solidFill>
                <a:latin typeface="Georgia"/>
              </a:rPr>
              <a:t>Диагностика и мониторинг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70167" y="1920239"/>
            <a:ext cx="548640" cy="548640"/>
          </a:xfrm>
          <a:prstGeom prst="roundRect">
            <a:avLst>
              <a:gd name="adj" fmla="val 28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70167" y="1920239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Trebuchet MS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47407" y="1874519"/>
            <a:ext cx="4404207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1B1F3B"/>
                </a:solidFill>
                <a:latin typeface="Georgia"/>
              </a:rPr>
              <a:t>Принципы безопасной терапии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70167" y="2834639"/>
            <a:ext cx="548640" cy="548640"/>
          </a:xfrm>
          <a:prstGeom prst="roundRect">
            <a:avLst>
              <a:gd name="adj" fmla="val 28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70167" y="2834639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Trebuchet MS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47407" y="2788920"/>
            <a:ext cx="4404207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B1F3B"/>
                </a:solidFill>
                <a:latin typeface="Georgia"/>
              </a:rPr>
              <a:t>Ключевые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1E7"/>
            </a:gs>
            <a:gs pos="100000">
              <a:srgbClr val="DBDBE5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85455" y="0"/>
            <a:ext cx="4206240" cy="6858000"/>
          </a:xfrm>
          <a:prstGeom prst="rect">
            <a:avLst/>
          </a:prstGeom>
          <a:solidFill>
            <a:srgbClr val="BE75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351215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lnSpc>
                <a:spcPct val="105000"/>
              </a:lnSpc>
            </a:pPr>
            <a:r>
              <a:rPr sz="12000" b="1">
                <a:solidFill>
                  <a:srgbClr val="0B0B0B"/>
                </a:solidFill>
                <a:latin typeface="Trebuchet MS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468880"/>
            <a:ext cx="1097280" cy="82296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2697480"/>
            <a:ext cx="6065215" cy="20116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800" b="1">
                <a:solidFill>
                  <a:srgbClr val="1B1F3B"/>
                </a:solidFill>
                <a:latin typeface="Trebuchet MS"/>
              </a:rPr>
              <a:t>Актуальность проблемы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846320"/>
            <a:ext cx="6065215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F6380"/>
                </a:solidFill>
                <a:latin typeface="Georgia"/>
              </a:rPr>
              <a:t>Почему это важно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1E7"/>
            </a:gs>
            <a:gs pos="100000">
              <a:srgbClr val="DBDBE5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2447D6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BE751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D8432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457200"/>
            <a:ext cx="68580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57200"/>
            <a:ext cx="68580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FFFFFF"/>
                </a:solidFill>
                <a:latin typeface="Trebuchet MS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896112"/>
            <a:ext cx="10911535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400" b="1">
                <a:solidFill>
                  <a:srgbClr val="1B1F3B"/>
                </a:solidFill>
                <a:latin typeface="Trebuchet MS"/>
              </a:rPr>
              <a:t>Ключевые цифры и риски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380"/>
                </a:solidFill>
                <a:latin typeface="Georgia"/>
              </a:rPr>
              <a:t>Бронхиальная астма и беременность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Trebuchet MS"/>
              </a:rPr>
              <a:t>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920240"/>
            <a:ext cx="3423818" cy="3383280"/>
          </a:xfrm>
          <a:prstGeom prst="roundRect">
            <a:avLst>
              <a:gd name="adj" fmla="val 5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C2C4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6700" b="1">
                <a:solidFill>
                  <a:srgbClr val="2447D6"/>
                </a:solidFill>
                <a:latin typeface="Trebuchet MS"/>
              </a:rPr>
              <a:t>4–12%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4400" y="3657600"/>
            <a:ext cx="457200" cy="45720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B1F3B"/>
                </a:solidFill>
                <a:latin typeface="Georgia"/>
              </a:rPr>
              <a:t>беременных страдают бронхиальной астмой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380"/>
                </a:solidFill>
                <a:latin typeface="Georgia"/>
              </a:rPr>
              <a:t>Респираторная медицина, 2025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3938" y="1920240"/>
            <a:ext cx="3423818" cy="3383280"/>
          </a:xfrm>
          <a:prstGeom prst="roundRect">
            <a:avLst>
              <a:gd name="adj" fmla="val 5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C2C4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658258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6700" b="1">
                <a:solidFill>
                  <a:srgbClr val="BE751A"/>
                </a:solidFill>
                <a:latin typeface="Trebuchet MS"/>
              </a:rPr>
              <a:t>до 43%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658258" y="3657600"/>
            <a:ext cx="457200" cy="45720"/>
          </a:xfrm>
          <a:prstGeom prst="rect">
            <a:avLst/>
          </a:prstGeom>
          <a:solidFill>
            <a:srgbClr val="BE75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658258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B1F3B"/>
                </a:solidFill>
                <a:latin typeface="Georgia"/>
              </a:rPr>
              <a:t>риск развития гестоза при неконтролируемой БА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58258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380"/>
                </a:solidFill>
                <a:latin typeface="Georgia"/>
              </a:rPr>
              <a:t>Клинические рекомендации РФ, 2024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27796" y="1920240"/>
            <a:ext cx="3423818" cy="3383280"/>
          </a:xfrm>
          <a:prstGeom prst="roundRect">
            <a:avLst>
              <a:gd name="adj" fmla="val 5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C2C4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02116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6700" b="1">
                <a:solidFill>
                  <a:srgbClr val="D8432A"/>
                </a:solidFill>
                <a:latin typeface="Trebuchet MS"/>
              </a:rPr>
              <a:t>19%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402116" y="3657600"/>
            <a:ext cx="457200" cy="45720"/>
          </a:xfrm>
          <a:prstGeom prst="rect">
            <a:avLst/>
          </a:prstGeom>
          <a:solidFill>
            <a:srgbClr val="D843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402116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B1F3B"/>
                </a:solidFill>
                <a:latin typeface="Georgia"/>
              </a:rPr>
              <a:t>частота преждевременных родов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02116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380"/>
                </a:solidFill>
                <a:latin typeface="Georgia"/>
              </a:rPr>
              <a:t>Клинические рекомендации РФ, 2024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1E7"/>
            </a:gs>
            <a:gs pos="100000">
              <a:srgbClr val="DBDBE5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2447D6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BE751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D8432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457200"/>
            <a:ext cx="68580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57200"/>
            <a:ext cx="68580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FFFFFF"/>
                </a:solidFill>
                <a:latin typeface="Trebuchet MS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896112"/>
            <a:ext cx="10911535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400" b="1">
                <a:solidFill>
                  <a:srgbClr val="1B1F3B"/>
                </a:solidFill>
                <a:latin typeface="Trebuchet MS"/>
              </a:rPr>
              <a:t>Взаимное влияние беременности и астмы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380"/>
                </a:solidFill>
                <a:latin typeface="Georgia"/>
              </a:rPr>
              <a:t>Бронхиальная астма и беременность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Trebuchet MS"/>
              </a:rPr>
              <a:t>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2029968"/>
            <a:ext cx="146304" cy="146304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0" y="1920240"/>
            <a:ext cx="10454335" cy="94640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B1F3B"/>
                </a:solidFill>
                <a:latin typeface="Georgia"/>
              </a:rPr>
              <a:t>Беременность может ухудшить, улучшить или не изменить течение астмы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3081528"/>
            <a:ext cx="146304" cy="146304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97280" y="2971800"/>
            <a:ext cx="10454335" cy="94640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B1F3B"/>
                </a:solidFill>
                <a:latin typeface="Georgia"/>
              </a:rPr>
              <a:t>В I триместре возможна гипервентиляция из-за высокого прогестерона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4133088"/>
            <a:ext cx="146304" cy="146304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97280" y="4023360"/>
            <a:ext cx="10454335" cy="94640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B1F3B"/>
                </a:solidFill>
                <a:latin typeface="Georgia"/>
              </a:rPr>
              <a:t>В III триместре одышка усиливается из-за механического давления матки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5184648"/>
            <a:ext cx="146304" cy="146304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97280" y="5074920"/>
            <a:ext cx="10454335" cy="94640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B1F3B"/>
                </a:solidFill>
                <a:latin typeface="Georgia"/>
              </a:rPr>
              <a:t>Неконтролируемая астма ведет к гипоксии плода и задержке развития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1E7"/>
            </a:gs>
            <a:gs pos="100000">
              <a:srgbClr val="DBDBE5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2447D6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BE751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D8432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457200"/>
            <a:ext cx="68580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57200"/>
            <a:ext cx="68580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FFFFFF"/>
                </a:solidFill>
                <a:latin typeface="Trebuchet MS"/>
              </a:rPr>
              <a:t>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896112"/>
            <a:ext cx="10911535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400" b="1">
                <a:solidFill>
                  <a:srgbClr val="1B1F3B"/>
                </a:solidFill>
                <a:latin typeface="Trebuchet MS"/>
              </a:rPr>
              <a:t>Структура акушерских осложнений при БА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380"/>
                </a:solidFill>
                <a:latin typeface="Georgia"/>
              </a:rPr>
              <a:t>Бронхиальная астма и беременность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Trebuchet MS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920240"/>
            <a:ext cx="3383280" cy="7242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B1F3B"/>
                </a:solidFill>
                <a:latin typeface="Georgia"/>
              </a:rPr>
              <a:t>Гестоз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80" y="2126894"/>
            <a:ext cx="5699455" cy="31089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297680" y="2126894"/>
            <a:ext cx="2450765" cy="310896"/>
          </a:xfrm>
          <a:prstGeom prst="roundRect">
            <a:avLst>
              <a:gd name="adj" fmla="val 5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180015" y="1920240"/>
            <a:ext cx="1371600" cy="7242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2447D6"/>
                </a:solidFill>
                <a:latin typeface="Trebuchet MS"/>
              </a:rPr>
              <a:t>43%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724912"/>
            <a:ext cx="3383280" cy="7242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B1F3B"/>
                </a:solidFill>
                <a:latin typeface="Georgia"/>
              </a:rPr>
              <a:t>Токсикоз ранний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80" y="2931566"/>
            <a:ext cx="5699455" cy="31089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297680" y="2931566"/>
            <a:ext cx="2108798" cy="310896"/>
          </a:xfrm>
          <a:prstGeom prst="roundRect">
            <a:avLst>
              <a:gd name="adj" fmla="val 5000"/>
            </a:avLst>
          </a:prstGeom>
          <a:solidFill>
            <a:srgbClr val="BE75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180015" y="2724912"/>
            <a:ext cx="1371600" cy="7242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BE751A"/>
                </a:solidFill>
                <a:latin typeface="Trebuchet MS"/>
              </a:rPr>
              <a:t>37%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529584"/>
            <a:ext cx="3383280" cy="7242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B1F3B"/>
                </a:solidFill>
                <a:latin typeface="Georgia"/>
              </a:rPr>
              <a:t>Плацентарная недостаточность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97680" y="3736238"/>
            <a:ext cx="5699455" cy="31089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4297680" y="3736238"/>
            <a:ext cx="1652842" cy="310896"/>
          </a:xfrm>
          <a:prstGeom prst="roundRect">
            <a:avLst>
              <a:gd name="adj" fmla="val 5000"/>
            </a:avLst>
          </a:prstGeom>
          <a:solidFill>
            <a:srgbClr val="D843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180015" y="3529584"/>
            <a:ext cx="1371600" cy="7242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D8432A"/>
                </a:solidFill>
                <a:latin typeface="Trebuchet MS"/>
              </a:rPr>
              <a:t>29%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334256"/>
            <a:ext cx="3383280" cy="7242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B1F3B"/>
                </a:solidFill>
                <a:latin typeface="Georgia"/>
              </a:rPr>
              <a:t>Угроза прерывания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297680" y="4540910"/>
            <a:ext cx="5699455" cy="31089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4297680" y="4540910"/>
            <a:ext cx="1481858" cy="310896"/>
          </a:xfrm>
          <a:prstGeom prst="roundRect">
            <a:avLst>
              <a:gd name="adj" fmla="val 5000"/>
            </a:avLst>
          </a:prstGeom>
          <a:solidFill>
            <a:srgbClr val="1F9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180015" y="4334256"/>
            <a:ext cx="1371600" cy="7242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F9C80"/>
                </a:solidFill>
                <a:latin typeface="Trebuchet MS"/>
              </a:rPr>
              <a:t>26%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5138928"/>
            <a:ext cx="3383280" cy="7242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B1F3B"/>
                </a:solidFill>
                <a:latin typeface="Georgia"/>
              </a:rPr>
              <a:t>Преждевременные роды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97680" y="5345582"/>
            <a:ext cx="5699455" cy="31089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4297680" y="5345582"/>
            <a:ext cx="1082896" cy="310896"/>
          </a:xfrm>
          <a:prstGeom prst="roundRect">
            <a:avLst>
              <a:gd name="adj" fmla="val 5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180015" y="5138928"/>
            <a:ext cx="1371600" cy="7242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2447D6"/>
                </a:solidFill>
                <a:latin typeface="Trebuchet MS"/>
              </a:rPr>
              <a:t>19%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6071616"/>
            <a:ext cx="9814255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380"/>
                </a:solidFill>
                <a:latin typeface="Georgia"/>
              </a:rPr>
              <a:t>Клинические рекомендации РФ, 2024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1E7"/>
            </a:gs>
            <a:gs pos="100000">
              <a:srgbClr val="DBDBE5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85455" y="0"/>
            <a:ext cx="4206240" cy="6858000"/>
          </a:xfrm>
          <a:prstGeom prst="rect">
            <a:avLst/>
          </a:prstGeom>
          <a:solidFill>
            <a:srgbClr val="BE75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351215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lnSpc>
                <a:spcPct val="105000"/>
              </a:lnSpc>
            </a:pPr>
            <a:r>
              <a:rPr sz="12000" b="1">
                <a:solidFill>
                  <a:srgbClr val="0B0B0B"/>
                </a:solidFill>
                <a:latin typeface="Trebuchet MS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468880"/>
            <a:ext cx="1097280" cy="82296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2697480"/>
            <a:ext cx="6065215" cy="20116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800" b="1">
                <a:solidFill>
                  <a:srgbClr val="1B1F3B"/>
                </a:solidFill>
                <a:latin typeface="Trebuchet MS"/>
              </a:rPr>
              <a:t>Диагностика и мониторинг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846320"/>
            <a:ext cx="6065215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F6380"/>
                </a:solidFill>
                <a:latin typeface="Georgia"/>
              </a:rPr>
              <a:t>Инструменты контроля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1E7"/>
            </a:gs>
            <a:gs pos="100000">
              <a:srgbClr val="DBDBE5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2447D6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BE751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D8432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457200"/>
            <a:ext cx="68580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57200"/>
            <a:ext cx="68580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FFFFFF"/>
                </a:solidFill>
                <a:latin typeface="Trebuchet MS"/>
              </a:rPr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896112"/>
            <a:ext cx="10911535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400" b="1">
                <a:solidFill>
                  <a:srgbClr val="1B1F3B"/>
                </a:solidFill>
                <a:latin typeface="Trebuchet MS"/>
              </a:rPr>
              <a:t>Алгоритм наблюдения беременной с БА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380"/>
                </a:solidFill>
                <a:latin typeface="Georgia"/>
              </a:rPr>
              <a:t>Бронхиальная астма и беременность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Trebuchet MS"/>
              </a:rPr>
              <a:t>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28800"/>
            <a:ext cx="1904923" cy="1371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1">
                <a:solidFill>
                  <a:srgbClr val="2447D6"/>
                </a:solidFill>
                <a:latin typeface="Trebuchet MS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3291840"/>
            <a:ext cx="822960" cy="64008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3520440"/>
            <a:ext cx="227068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1B1F3B"/>
                </a:solidFill>
                <a:latin typeface="Trebuchet MS"/>
              </a:rPr>
              <a:t>Оценка контроля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389120"/>
            <a:ext cx="2270683" cy="17373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5F6380"/>
                </a:solidFill>
                <a:latin typeface="Georgia"/>
              </a:rPr>
              <a:t>Опросник ACT и пикфлоуметрия каждые 2–4 недели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2682163" y="2286000"/>
            <a:ext cx="457200" cy="384048"/>
          </a:xfrm>
          <a:prstGeom prst="rightArrow">
            <a:avLst/>
          </a:prstGeom>
          <a:solidFill>
            <a:srgbClr val="2447D6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367963" y="1828800"/>
            <a:ext cx="1904923" cy="1371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1">
                <a:solidFill>
                  <a:srgbClr val="BE751A"/>
                </a:solidFill>
                <a:latin typeface="Trebuchet MS"/>
              </a:rPr>
              <a:t>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67963" y="3291840"/>
            <a:ext cx="822960" cy="64008"/>
          </a:xfrm>
          <a:prstGeom prst="rect">
            <a:avLst/>
          </a:prstGeom>
          <a:solidFill>
            <a:srgbClr val="BE75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367963" y="3520440"/>
            <a:ext cx="227068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1B1F3B"/>
                </a:solidFill>
                <a:latin typeface="Trebuchet MS"/>
              </a:rPr>
              <a:t>Спирография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67963" y="4389120"/>
            <a:ext cx="2270683" cy="17373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5F6380"/>
                </a:solidFill>
                <a:latin typeface="Georgia"/>
              </a:rPr>
              <a:t>Оценка ОФВ1 и жизненной емкости легких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5410047" y="2286000"/>
            <a:ext cx="457200" cy="384048"/>
          </a:xfrm>
          <a:prstGeom prst="rightArrow">
            <a:avLst/>
          </a:prstGeom>
          <a:solidFill>
            <a:srgbClr val="BE751A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095847" y="1828800"/>
            <a:ext cx="1904923" cy="1371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1">
                <a:solidFill>
                  <a:srgbClr val="D8432A"/>
                </a:solidFill>
                <a:latin typeface="Trebuchet MS"/>
              </a:rPr>
              <a:t>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5847" y="3291840"/>
            <a:ext cx="822960" cy="64008"/>
          </a:xfrm>
          <a:prstGeom prst="rect">
            <a:avLst/>
          </a:prstGeom>
          <a:solidFill>
            <a:srgbClr val="D843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095847" y="3520440"/>
            <a:ext cx="227068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1B1F3B"/>
                </a:solidFill>
                <a:latin typeface="Trebuchet MS"/>
              </a:rPr>
              <a:t>УЗИ плода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5847" y="4389120"/>
            <a:ext cx="2270683" cy="17373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5F6380"/>
                </a:solidFill>
                <a:latin typeface="Georgia"/>
              </a:rPr>
              <a:t>Мониторинг роста и развития в I, II, III триместрах</a:t>
            </a:r>
          </a:p>
        </p:txBody>
      </p:sp>
      <p:sp>
        <p:nvSpPr>
          <p:cNvPr id="25" name="Right Arrow 24"/>
          <p:cNvSpPr/>
          <p:nvPr/>
        </p:nvSpPr>
        <p:spPr>
          <a:xfrm>
            <a:off x="8137931" y="2286000"/>
            <a:ext cx="457200" cy="384048"/>
          </a:xfrm>
          <a:prstGeom prst="rightArrow">
            <a:avLst/>
          </a:prstGeom>
          <a:solidFill>
            <a:srgbClr val="D8432A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823731" y="1828800"/>
            <a:ext cx="1904923" cy="1371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1">
                <a:solidFill>
                  <a:srgbClr val="1F9C80"/>
                </a:solidFill>
                <a:latin typeface="Trebuchet MS"/>
              </a:rPr>
              <a:t>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823731" y="3291840"/>
            <a:ext cx="822960" cy="64008"/>
          </a:xfrm>
          <a:prstGeom prst="rect">
            <a:avLst/>
          </a:prstGeom>
          <a:solidFill>
            <a:srgbClr val="1F9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823731" y="3520440"/>
            <a:ext cx="227068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1B1F3B"/>
                </a:solidFill>
                <a:latin typeface="Trebuchet MS"/>
              </a:rPr>
              <a:t>Коррекция терапии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23731" y="4389120"/>
            <a:ext cx="2270683" cy="17373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5F6380"/>
                </a:solidFill>
                <a:latin typeface="Georgia"/>
              </a:rPr>
              <a:t>Пошаговое изменение доз при ухудшении контроля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1E7"/>
            </a:gs>
            <a:gs pos="100000">
              <a:srgbClr val="DBDBE5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2447D6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BE751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D8432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457200"/>
            <a:ext cx="68580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57200"/>
            <a:ext cx="68580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FFFFFF"/>
                </a:solidFill>
                <a:latin typeface="Trebuchet MS"/>
              </a:rPr>
              <a:t>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896112"/>
            <a:ext cx="10911535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400" b="1">
                <a:solidFill>
                  <a:srgbClr val="1B1F3B"/>
                </a:solidFill>
                <a:latin typeface="Trebuchet MS"/>
              </a:rPr>
              <a:t>Особенности дифференциальной диагностики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380"/>
                </a:solidFill>
                <a:latin typeface="Georgia"/>
              </a:rPr>
              <a:t>Бронхиальная астма и беременность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Trebuchet MS"/>
              </a:rPr>
              <a:t>9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16575" y="2029968"/>
            <a:ext cx="146304" cy="146304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973775" y="1920240"/>
            <a:ext cx="5577840" cy="92583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B1F3B"/>
                </a:solidFill>
                <a:latin typeface="Georgia"/>
              </a:rPr>
              <a:t>Физиологическая одышка: возникает в покое, без свистящих хрипов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16575" y="3058668"/>
            <a:ext cx="146304" cy="146304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973775" y="2948940"/>
            <a:ext cx="5577840" cy="92583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B1F3B"/>
                </a:solidFill>
                <a:latin typeface="Georgia"/>
              </a:rPr>
              <a:t>Бронхообструкция: сопровождается кашлем, хрипами и снижением ПСВ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16575" y="4087368"/>
            <a:ext cx="146304" cy="146304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973775" y="3977639"/>
            <a:ext cx="5577840" cy="92583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B1F3B"/>
                </a:solidFill>
                <a:latin typeface="Georgia"/>
              </a:rPr>
              <a:t>Отек слизистых: усугубляет симптомы, требует местного лечения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516575" y="5116068"/>
            <a:ext cx="146304" cy="146304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973775" y="5006340"/>
            <a:ext cx="5577840" cy="92583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B1F3B"/>
                </a:solidFill>
                <a:latin typeface="Georgia"/>
              </a:rPr>
              <a:t>Важно: дифференцировать астму от тромбоэмболии легочной артерии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1920240"/>
            <a:ext cx="4327855" cy="4023360"/>
          </a:xfrm>
          <a:prstGeom prst="roundRect">
            <a:avLst>
              <a:gd name="adj" fmla="val 5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05840" y="2286000"/>
            <a:ext cx="35963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FFFFFF"/>
                </a:solidFill>
                <a:latin typeface="Trebuchet MS"/>
              </a:rPr>
              <a:t>ГЛАВНЫЙ ПРИНЦИП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2880360"/>
            <a:ext cx="3596335" cy="274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700" b="0">
                <a:solidFill>
                  <a:srgbClr val="FFFFFF"/>
                </a:solidFill>
                <a:latin typeface="Trebuchet MS"/>
              </a:rPr>
              <a:t>Одышка у беременной всегда требует объективной инструментальной проверки, а не только клинической оценки.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1E7"/>
            </a:gs>
            <a:gs pos="100000">
              <a:srgbClr val="DBDBE5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85455" y="0"/>
            <a:ext cx="4206240" cy="6858000"/>
          </a:xfrm>
          <a:prstGeom prst="rect">
            <a:avLst/>
          </a:prstGeom>
          <a:solidFill>
            <a:srgbClr val="BE75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351215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lnSpc>
                <a:spcPct val="105000"/>
              </a:lnSpc>
            </a:pPr>
            <a:r>
              <a:rPr sz="12000" b="1">
                <a:solidFill>
                  <a:srgbClr val="0B0B0B"/>
                </a:solidFill>
                <a:latin typeface="Trebuchet MS"/>
              </a:rPr>
              <a:t>03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468880"/>
            <a:ext cx="1097280" cy="82296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2697480"/>
            <a:ext cx="6065215" cy="20116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800" b="1">
                <a:solidFill>
                  <a:srgbClr val="1B1F3B"/>
                </a:solidFill>
                <a:latin typeface="Trebuchet MS"/>
              </a:rPr>
              <a:t>Принципы терапии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846320"/>
            <a:ext cx="6065215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F6380"/>
                </a:solidFill>
                <a:latin typeface="Georgia"/>
              </a:rPr>
              <a:t>Безопасность матери и плода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1E7"/>
            </a:gs>
            <a:gs pos="100000">
              <a:srgbClr val="DBDBE5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2447D6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BE751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D8432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457200"/>
            <a:ext cx="68580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57200"/>
            <a:ext cx="68580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FFFFFF"/>
                </a:solidFill>
                <a:latin typeface="Trebuchet MS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896112"/>
            <a:ext cx="10911535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400" b="1">
                <a:solidFill>
                  <a:srgbClr val="1B1F3B"/>
                </a:solidFill>
                <a:latin typeface="Trebuchet MS"/>
              </a:rPr>
              <a:t>Контролируемая БА vs Неконтролируемая БА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380"/>
                </a:solidFill>
                <a:latin typeface="Georgia"/>
              </a:rPr>
              <a:t>Бронхиальная астма и беременность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Trebuchet MS"/>
              </a:rPr>
              <a:t>11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920240"/>
            <a:ext cx="5227167" cy="4114800"/>
          </a:xfrm>
          <a:prstGeom prst="roundRect">
            <a:avLst>
              <a:gd name="adj" fmla="val 5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C2C4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05840" y="2057400"/>
            <a:ext cx="449564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2447D6"/>
                </a:solidFill>
                <a:latin typeface="Trebuchet MS"/>
              </a:rPr>
              <a:t>Контролируемая БА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05840" y="2852928"/>
            <a:ext cx="4495647" cy="45720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05840" y="3218688"/>
            <a:ext cx="146304" cy="146304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463040" y="31089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1B1F3B"/>
                </a:solidFill>
                <a:latin typeface="Georgia"/>
              </a:rPr>
              <a:t>Нормальное развитие плода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05840" y="3904488"/>
            <a:ext cx="146304" cy="146304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463040" y="37947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1B1F3B"/>
                </a:solidFill>
                <a:latin typeface="Georgia"/>
              </a:rPr>
              <a:t>Минимальный риск осложнений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05840" y="4590288"/>
            <a:ext cx="146304" cy="146304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463040" y="44805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1B1F3B"/>
                </a:solidFill>
                <a:latin typeface="Georgia"/>
              </a:rPr>
              <a:t>Возможность естественных родов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05840" y="5276088"/>
            <a:ext cx="146304" cy="146304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463040" y="51663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1B1F3B"/>
                </a:solidFill>
                <a:latin typeface="Georgia"/>
              </a:rPr>
              <a:t>Безопасное грудное вскармливание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24447" y="1920240"/>
            <a:ext cx="5227167" cy="4114800"/>
          </a:xfrm>
          <a:prstGeom prst="roundRect">
            <a:avLst>
              <a:gd name="adj" fmla="val 5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C2C4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690207" y="2057400"/>
            <a:ext cx="449564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BE751A"/>
                </a:solidFill>
                <a:latin typeface="Trebuchet MS"/>
              </a:rPr>
              <a:t>Неконтролируемая БА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690207" y="2852928"/>
            <a:ext cx="4495647" cy="45720"/>
          </a:xfrm>
          <a:prstGeom prst="rect">
            <a:avLst/>
          </a:prstGeom>
          <a:solidFill>
            <a:srgbClr val="BE75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690207" y="3218688"/>
            <a:ext cx="146304" cy="146304"/>
          </a:xfrm>
          <a:prstGeom prst="rect">
            <a:avLst/>
          </a:prstGeom>
          <a:solidFill>
            <a:srgbClr val="BE75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147407" y="31089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1B1F3B"/>
                </a:solidFill>
                <a:latin typeface="Georgia"/>
              </a:rPr>
              <a:t>Риск гипоксии и асфиксии плода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690207" y="3904488"/>
            <a:ext cx="146304" cy="146304"/>
          </a:xfrm>
          <a:prstGeom prst="rect">
            <a:avLst/>
          </a:prstGeom>
          <a:solidFill>
            <a:srgbClr val="BE75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147407" y="37947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1B1F3B"/>
                </a:solidFill>
                <a:latin typeface="Georgia"/>
              </a:rPr>
              <a:t>Высокая вероятность гестоза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690207" y="4590288"/>
            <a:ext cx="146304" cy="146304"/>
          </a:xfrm>
          <a:prstGeom prst="rect">
            <a:avLst/>
          </a:prstGeom>
          <a:solidFill>
            <a:srgbClr val="BE75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147407" y="44805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1B1F3B"/>
                </a:solidFill>
                <a:latin typeface="Georgia"/>
              </a:rPr>
              <a:t>Задержка внутриутробного развития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690207" y="5276088"/>
            <a:ext cx="146304" cy="146304"/>
          </a:xfrm>
          <a:prstGeom prst="rect">
            <a:avLst/>
          </a:prstGeom>
          <a:solidFill>
            <a:srgbClr val="BE75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147407" y="51663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1B1F3B"/>
                </a:solidFill>
                <a:latin typeface="Georgia"/>
              </a:rPr>
              <a:t>Риск преждевременных родов</a:t>
            </a:r>
          </a:p>
        </p:txBody>
      </p:sp>
      <p:sp>
        <p:nvSpPr>
          <p:cNvPr id="33" name="Oval 32"/>
          <p:cNvSpPr/>
          <p:nvPr/>
        </p:nvSpPr>
        <p:spPr>
          <a:xfrm>
            <a:off x="5803239" y="3749039"/>
            <a:ext cx="585216" cy="585216"/>
          </a:xfrm>
          <a:prstGeom prst="ellipse">
            <a:avLst/>
          </a:prstGeom>
          <a:solidFill>
            <a:srgbClr val="F6F1E7"/>
          </a:solidFill>
          <a:ln w="19050">
            <a:solidFill>
              <a:srgbClr val="5F63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6004407" y="3950208"/>
            <a:ext cx="182880" cy="182880"/>
          </a:xfrm>
          <a:prstGeom prst="ellipse">
            <a:avLst/>
          </a:prstGeom>
          <a:solidFill>
            <a:srgbClr val="5F63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1E7"/>
            </a:gs>
            <a:gs pos="100000">
              <a:srgbClr val="DBDBE5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2447D6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BE751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D8432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457200"/>
            <a:ext cx="68580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57200"/>
            <a:ext cx="68580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FFFFFF"/>
                </a:solidFill>
                <a:latin typeface="Trebuchet MS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896112"/>
            <a:ext cx="10911535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400" b="1">
                <a:solidFill>
                  <a:srgbClr val="1B1F3B"/>
                </a:solidFill>
                <a:latin typeface="Trebuchet MS"/>
              </a:rPr>
              <a:t>Основные группы препаратов при беременности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380"/>
                </a:solidFill>
                <a:latin typeface="Georgia"/>
              </a:rPr>
              <a:t>Бронхиальная астма и беременность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Trebuchet MS"/>
              </a:rPr>
              <a:t>12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920240"/>
          <a:ext cx="10911535" cy="297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7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7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278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Trebuchet MS"/>
                        </a:rPr>
                        <a:t>Группа препаратов</a:t>
                      </a:r>
                    </a:p>
                  </a:txBody>
                  <a:tcPr marL="137160" marR="137160" anchor="ctr">
                    <a:solidFill>
                      <a:srgbClr val="2447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Trebuchet MS"/>
                        </a:rPr>
                        <a:t>Пример</a:t>
                      </a:r>
                    </a:p>
                  </a:txBody>
                  <a:tcPr marL="137160" marR="137160" anchor="ctr">
                    <a:solidFill>
                      <a:srgbClr val="2447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Trebuchet MS"/>
                        </a:rPr>
                        <a:t>Категория риска</a:t>
                      </a:r>
                    </a:p>
                  </a:txBody>
                  <a:tcPr marL="137160" marR="137160" anchor="ctr">
                    <a:solidFill>
                      <a:srgbClr val="2447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Trebuchet MS"/>
                        </a:rPr>
                        <a:t>Применение</a:t>
                      </a:r>
                    </a:p>
                  </a:txBody>
                  <a:tcPr marL="137160" marR="137160" anchor="ctr">
                    <a:solidFill>
                      <a:srgbClr val="2447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B1F3B"/>
                          </a:solidFill>
                          <a:latin typeface="Georgia"/>
                        </a:rPr>
                        <a:t>ИГКС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B1F3B"/>
                          </a:solidFill>
                          <a:latin typeface="Georgia"/>
                        </a:rPr>
                        <a:t>Будесонид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B1F3B"/>
                          </a:solidFill>
                          <a:latin typeface="Georgia"/>
                        </a:rPr>
                        <a:t>Группа В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B1F3B"/>
                          </a:solidFill>
                          <a:latin typeface="Georgia"/>
                        </a:rPr>
                        <a:t>Базисная терапия, безопасна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B1F3B"/>
                          </a:solidFill>
                          <a:latin typeface="Georgia"/>
                        </a:rPr>
                        <a:t>КДБА</a:t>
                      </a:r>
                    </a:p>
                  </a:txBody>
                  <a:tcPr marL="137160" marR="137160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B1F3B"/>
                          </a:solidFill>
                          <a:latin typeface="Georgia"/>
                        </a:rPr>
                        <a:t>Сальбутамол</a:t>
                      </a:r>
                    </a:p>
                  </a:txBody>
                  <a:tcPr marL="137160" marR="137160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B1F3B"/>
                          </a:solidFill>
                          <a:latin typeface="Georgia"/>
                        </a:rPr>
                        <a:t>Группа С</a:t>
                      </a:r>
                    </a:p>
                  </a:txBody>
                  <a:tcPr marL="137160" marR="137160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B1F3B"/>
                          </a:solidFill>
                          <a:latin typeface="Georgia"/>
                        </a:rPr>
                        <a:t>Купирование приступов</a:t>
                      </a:r>
                    </a:p>
                  </a:txBody>
                  <a:tcPr marL="137160" marR="137160" anchor="ctr">
                    <a:solidFill>
                      <a:srgbClr val="FA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B1F3B"/>
                          </a:solidFill>
                          <a:latin typeface="Georgia"/>
                        </a:rPr>
                        <a:t>СГКС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B1F3B"/>
                          </a:solidFill>
                          <a:latin typeface="Georgia"/>
                        </a:rPr>
                        <a:t>Преднизолон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B1F3B"/>
                          </a:solidFill>
                          <a:latin typeface="Georgia"/>
                        </a:rPr>
                        <a:t>Группа С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B1F3B"/>
                          </a:solidFill>
                          <a:latin typeface="Georgia"/>
                        </a:rPr>
                        <a:t>Только при тяжелых обострениях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B1F3B"/>
                          </a:solidFill>
                          <a:latin typeface="Georgia"/>
                        </a:rPr>
                        <a:t>Антилейкотриеновые</a:t>
                      </a:r>
                    </a:p>
                  </a:txBody>
                  <a:tcPr marL="137160" marR="137160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B1F3B"/>
                          </a:solidFill>
                          <a:latin typeface="Georgia"/>
                        </a:rPr>
                        <a:t>Монтелукаст</a:t>
                      </a:r>
                    </a:p>
                  </a:txBody>
                  <a:tcPr marL="137160" marR="137160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B1F3B"/>
                          </a:solidFill>
                          <a:latin typeface="Georgia"/>
                        </a:rPr>
                        <a:t>Группа С</a:t>
                      </a:r>
                    </a:p>
                  </a:txBody>
                  <a:tcPr marL="137160" marR="137160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B1F3B"/>
                          </a:solidFill>
                          <a:latin typeface="Georgia"/>
                        </a:rPr>
                        <a:t>При неэффективности ИГКС</a:t>
                      </a:r>
                    </a:p>
                  </a:txBody>
                  <a:tcPr marL="137160" marR="137160" anchor="ctr">
                    <a:solidFill>
                      <a:srgbClr val="FA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1E7"/>
            </a:gs>
            <a:gs pos="100000">
              <a:srgbClr val="DBDBE5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2447D6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BE751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D8432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554480"/>
            <a:ext cx="128016" cy="3566160"/>
          </a:xfrm>
          <a:prstGeom prst="rect">
            <a:avLst/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88719" y="1463040"/>
            <a:ext cx="9631375" cy="2926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0">
                <a:solidFill>
                  <a:srgbClr val="1B1F3B"/>
                </a:solidFill>
                <a:latin typeface="Trebuchet MS"/>
              </a:rPr>
              <a:t>Хороший контроль астмы во время беременности важен для снижения риска возможных осложнений как для матери, так и для плода.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19" y="4572000"/>
            <a:ext cx="822960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100" b="1">
                <a:solidFill>
                  <a:srgbClr val="2447D6"/>
                </a:solidFill>
                <a:latin typeface="Georgia"/>
              </a:rPr>
              <a:t>Клинические рекомендации РФ «Бронхиальная астма»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19" y="5074920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5F6380"/>
                </a:solidFill>
                <a:latin typeface="Georgia"/>
              </a:rPr>
              <a:t>Минздрав России, 2024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380"/>
                </a:solidFill>
                <a:latin typeface="Georgia"/>
              </a:rPr>
              <a:t>Бронхиальная астма и беременность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Trebuchet M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1E7"/>
            </a:gs>
            <a:gs pos="100000">
              <a:srgbClr val="DBDBE5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2447D6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BE751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D8432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457200"/>
            <a:ext cx="68580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57200"/>
            <a:ext cx="68580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FFFFFF"/>
                </a:solidFill>
                <a:latin typeface="Trebuchet MS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896112"/>
            <a:ext cx="10911535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400" b="1">
                <a:solidFill>
                  <a:srgbClr val="1B1F3B"/>
                </a:solidFill>
                <a:latin typeface="Trebuchet MS"/>
              </a:rPr>
              <a:t>Ключевые выводы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380"/>
                </a:solidFill>
                <a:latin typeface="Georgia"/>
              </a:rPr>
              <a:t>Бронхиальная астма и беременность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Trebuchet MS"/>
              </a:rPr>
              <a:t>14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7451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447D6"/>
                </a:solidFill>
                <a:latin typeface="Trebuchet MS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20239" y="187451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B1F3B"/>
                </a:solidFill>
                <a:latin typeface="Georgia"/>
              </a:rPr>
              <a:t>БА не является противопоказанием к беременности при адекватном контроле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20239" y="2778861"/>
            <a:ext cx="9631375" cy="13716"/>
          </a:xfrm>
          <a:prstGeom prst="rect">
            <a:avLst/>
          </a:prstGeom>
          <a:solidFill>
            <a:srgbClr val="5F638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2857500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447D6"/>
                </a:solidFill>
                <a:latin typeface="Trebuchet M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20239" y="2857500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B1F3B"/>
                </a:solidFill>
                <a:latin typeface="Georgia"/>
              </a:rPr>
              <a:t>Основа безопасности — продолжение базисной ингаляционной терапии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20239" y="3761841"/>
            <a:ext cx="9631375" cy="13716"/>
          </a:xfrm>
          <a:prstGeom prst="rect">
            <a:avLst/>
          </a:prstGeom>
          <a:solidFill>
            <a:srgbClr val="5F638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84047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447D6"/>
                </a:solidFill>
                <a:latin typeface="Trebuchet M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20239" y="384047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B1F3B"/>
                </a:solidFill>
                <a:latin typeface="Georgia"/>
              </a:rPr>
              <a:t>Регулярный мониторинг ПСВ и УЗИ плода обязателен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20239" y="4744821"/>
            <a:ext cx="9631375" cy="13716"/>
          </a:xfrm>
          <a:prstGeom prst="rect">
            <a:avLst/>
          </a:prstGeom>
          <a:solidFill>
            <a:srgbClr val="5F638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4823459"/>
            <a:ext cx="1005840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2447D6"/>
                </a:solidFill>
                <a:latin typeface="Trebuchet M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20239" y="4823459"/>
            <a:ext cx="9631375" cy="83553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B1F3B"/>
                </a:solidFill>
                <a:latin typeface="Georgia"/>
              </a:rPr>
              <a:t>Отказ от курения и соблюдение рекомендаций врача критически важны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897880"/>
            <a:ext cx="109115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1">
                <a:solidFill>
                  <a:srgbClr val="BE751A"/>
                </a:solidFill>
                <a:latin typeface="Georgia"/>
              </a:rPr>
              <a:t>Здоровье матери — залог здоровья будущего ребенка.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1E7"/>
            </a:gs>
            <a:gs pos="100000">
              <a:srgbClr val="DBDBE5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2447D6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BE751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D8432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457200"/>
            <a:ext cx="68580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57200"/>
            <a:ext cx="68580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300" b="1">
                <a:solidFill>
                  <a:srgbClr val="FFFFFF"/>
                </a:solidFill>
                <a:latin typeface="Trebuchet MS"/>
              </a:rPr>
              <a:t>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896112"/>
            <a:ext cx="10911535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400" b="1">
                <a:solidFill>
                  <a:srgbClr val="1B1F3B"/>
                </a:solidFill>
                <a:latin typeface="Trebuchet MS"/>
              </a:rPr>
              <a:t>Источники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380"/>
                </a:solidFill>
                <a:latin typeface="Georgia"/>
              </a:rPr>
              <a:t>Бронхиальная астма и беременность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244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Trebuchet MS"/>
              </a:rPr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411480" cy="68945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2447D6"/>
                </a:solidFill>
                <a:latin typeface="Trebuchet M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1783080"/>
            <a:ext cx="10408615" cy="6345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F6380"/>
                </a:solidFill>
                <a:latin typeface="Georgia"/>
              </a:rPr>
              <a:t>Минздрав России. Клинические рекомендации «Бронхиальная астма». 2024. https://pediatrhelp.ru/klinicheskie-rekomendaczii/allergologiya-i-immunologiya/bronxialnaya-astma-kr-2024/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472537"/>
            <a:ext cx="411480" cy="68945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2447D6"/>
                </a:solidFill>
                <a:latin typeface="Trebuchet M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2472537"/>
            <a:ext cx="10408615" cy="6345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F6380"/>
                </a:solidFill>
                <a:latin typeface="Georgia"/>
              </a:rPr>
              <a:t>Респираторная медицина. Бронхиальная астма и беременность. 2025. https://www.mediasphera.ru/issues/respiratornaya-meditsina/2025/4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3161995"/>
            <a:ext cx="411480" cy="68945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2447D6"/>
                </a:solidFill>
                <a:latin typeface="Trebuchet M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3161995"/>
            <a:ext cx="10408615" cy="6345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F6380"/>
                </a:solidFill>
                <a:latin typeface="Georgia"/>
              </a:rPr>
              <a:t>Global Initiative for Asthma (GINA). Asthma Management, Treatment, and Safety in Pregnancy. 2024. https://pmc.ncbi.nlm.nih.gov/articles/PMC11417694/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851452"/>
            <a:ext cx="411480" cy="68945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2447D6"/>
                </a:solidFill>
                <a:latin typeface="Trebuchet MS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3851452"/>
            <a:ext cx="10408615" cy="6345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F6380"/>
                </a:solidFill>
                <a:latin typeface="Georgia"/>
              </a:rPr>
              <a:t>Chest Journal. Asthma and Pregnancy: A Narrative Review. 2025. https://www.sciencedirect.com/science/article/pii/S0012369225053826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1208</Words>
  <Application>Microsoft Office PowerPoint</Application>
  <PresentationFormat>Широкоэкранный</PresentationFormat>
  <Paragraphs>171</Paragraphs>
  <Slides>15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Georgia</vt:lpstr>
      <vt:lpstr>Trebuchet MS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Admin</cp:lastModifiedBy>
  <cp:revision>2</cp:revision>
  <dcterms:created xsi:type="dcterms:W3CDTF">2013-01-27T09:14:16Z</dcterms:created>
  <dcterms:modified xsi:type="dcterms:W3CDTF">2026-10-03T11:55:52Z</dcterms:modified>
  <cp:category/>
</cp:coreProperties>
</file>