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696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Здравствуйте, уважаемые коллеги и члены экзаменационной комиссии. Сегодня мы рассмотрим одну из самых актуальных и опасных проблем современного акушерства — кровотечения во время беременности. В ходе доклада мы подробно разберем основные этиологические причины, ключевые факторы риска, современные методы инструментальной диагностики и алгоритмы лечения, строго опираясь на действующие клинические рекомендации Министерства здравоохранения Российской Федерации.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Наша презентация построена по следующему плану. Сначала мы оценим масштаб проблемы с точки зрения актуальной статистики. Затем подробно разберем причины кровотечений в первом, а также во втором и третьем триместрах беременности. Далее мы обсудим ключевые факторы риска, современный алгоритм экстренной диагностики и тактику ведения пациенток, а также важнейшие меры профилактики осложнений.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Перейдем к первому разделу нашей презентации. Кровотечения во время беременности остаются одной из ведущих причин материнской и перинатальной заболеваемости во всем мире. Понимание статистических трендов и эпидемиологических данных помогает врачам правильно оценивать индивидуальные риски каждой пациентки, своевременно предотвращать развитие критических состояний и сохранять репродуктивное здоровье.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Обратим внимание на ключевые цифры. Частота предлежания плаценты в третьем триместре варьируется от 0,2 до 3,0 процентов всех родов. В последние годы в России отмечается неуклонный рост частоты кровотечений в последовом и послеродовом периодах, достигший 13,4 случая на 1000 родов. Несмотря на развитие медицины, акушерские кровотечения по-прежнему вносят значимый вклад в структуру материнской смертности.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 втором разделе мы рассмотрим этиологию кровотечений. Спектр причин существенно различается в зависимости от срока гестации, что определяет диагностический поиск и тактику врача.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первом триместре спектр причин имеет свои особенности. Наиболее часто встречается угроза самопроизвольного выкидыша, которая сопровождается болями и требует немедленного обращения к врачу. Внематочная беременность представляет собой критическое состояние, угрожающее жизни пациентки и требующее экстренной помощи. Также возможно имплантационное кровотечение, которое является вариантом физиологической нормы и не требует лечения.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 втором и третьем триместрах на первый план выходят патологии плаценты. Предлежание плаценты проявляется безболезненными кровянистыми выделениями различной интенсивности. Преждевременная отслойка нормально расположенной плаценты, или ПОНРП, является грозным осложнением, ведущим к острой гипоксии плода и геморрагическому шоку у матери. Реже, но встречается предлежание сосудов пуповины.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Выявление факторов риска позволяет своевременно стратифицировать пациенток по группам опасности. Ключевыми аспектами являются акушерский анамнез, включая многоплодную беременность и наличие рубца на матке после предыдущих операций. Экстрагенитальная патология, такая как артериальная гипертензия, значительно повышает риски. Также негативное влияние оказывают вредные привычки и крайние возрастные границы репродуктивного периода.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Третий раздел посвящен практическим аспектам. Мы разберем алгоритм действий при поступлении пациентки и современные подходы к лечению.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 развитии кровотечения первым шагом является быстрая оценка гемодинамических показателей матери и объема кровопотери. Затем необходима экстренная госпитализация в специализированный стационар на каталке. В условиях приемного отделения проводится срочное ультразвуковое исследование и забор крови для лабораторного контроля, включая обязательную оценку свертывающей системы крови.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структуре причин кровотечений на поздних сроках беременности преждевременная отслойка плаценты занимает ведущее место, составляя около 30 процентов всех опасных случаев. Предлежание плаценты встречается несколько реже, но также требует особого внимания и строгого контроля. Остальные случаи приходятся на другие акушерские и экстрагенитальные патологии, требующие тщательной дифференциальной диагностики.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Тактика ведения зависит от срока беременности, объема кровопотери и состояния плода. Консервативная терапия включает назначение гемостатических и токолитических препаратов, а также коррекцию анемии. Обязательным является непрерывный мониторинг состояния плода. При этом главный принцип акушерской помощи гласит: жизнь и здоровье матери всегда являются абсолютным приоритетом при выборе тактики родоразрешения.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Профилактика осложнений начинается с раннего срока гестации. В первом триместре важно своевременно встать на учет и пройти первый скрининг для оценки рисков. Во втором триместре акцент делается на контроле развития фетоплацентарного комплекса и профилактике анемии. В третьем триместре определяется оптимальный метод и сроки родоразрешения, при наличии показаний проводится плановая госпитализация.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Подводя итоги, хочу подчеркнуть несколько ключевых моментов. Любое кровотечение во время беременности является поводом для немедленного обращения за квалифицированной медицинской помощью. Ранняя ультразвуковая диагностика и строгое следование клиническим рекомендациям Минздрава РФ позволяют минимизировать риски. Индивидуальный подход к каждой пациентке — это залог благоприятного исхода для матери и ребенка. Спасибо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42655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53551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064447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375343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86239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997135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08031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18927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240719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551615" y="54864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442655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753551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064447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75343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686239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997135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308031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618927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29823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1240719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551615" y="85953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442655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753551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9064447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375343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686239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997135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308031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618927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0929823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1240719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1551615" y="1170432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442655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753551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064447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9375343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9686239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997135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10308031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0618927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10929823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11240719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11551615" y="1481328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8442655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8753551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9064447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9375343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9686239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9997135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0308031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0618927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0929823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11240719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1551615" y="1792224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8442655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8753551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9064447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9"/>
          <p:cNvSpPr/>
          <p:nvPr/>
        </p:nvSpPr>
        <p:spPr>
          <a:xfrm>
            <a:off x="9375343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9686239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9997135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10308031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10618927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10929823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11240719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11551615" y="2103120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8442655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/>
          <p:cNvSpPr/>
          <p:nvPr/>
        </p:nvSpPr>
        <p:spPr>
          <a:xfrm>
            <a:off x="8753551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9064447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9375343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9686239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9997135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Oval 73"/>
          <p:cNvSpPr/>
          <p:nvPr/>
        </p:nvSpPr>
        <p:spPr>
          <a:xfrm>
            <a:off x="10308031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Oval 74"/>
          <p:cNvSpPr/>
          <p:nvPr/>
        </p:nvSpPr>
        <p:spPr>
          <a:xfrm>
            <a:off x="10618927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Oval 75"/>
          <p:cNvSpPr/>
          <p:nvPr/>
        </p:nvSpPr>
        <p:spPr>
          <a:xfrm>
            <a:off x="10929823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>
            <a:off x="11240719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Oval 77"/>
          <p:cNvSpPr/>
          <p:nvPr/>
        </p:nvSpPr>
        <p:spPr>
          <a:xfrm>
            <a:off x="11551615" y="2414016"/>
            <a:ext cx="109728" cy="109728"/>
          </a:xfrm>
          <a:prstGeom prst="ellipse">
            <a:avLst/>
          </a:prstGeom>
          <a:solidFill>
            <a:srgbClr val="D96A0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9265615" y="4206240"/>
            <a:ext cx="1828800" cy="182880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6583680"/>
            <a:ext cx="5029200" cy="274320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640080" y="1463040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D96A0B"/>
                </a:solidFill>
                <a:latin typeface="Georgia"/>
              </a:rPr>
              <a:t>ПРЕЗЕНТАЦИЯ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40080" y="1965960"/>
            <a:ext cx="7498079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600" b="1">
                <a:solidFill>
                  <a:srgbClr val="1D2A33"/>
                </a:solidFill>
                <a:latin typeface="Trebuchet MS"/>
              </a:rPr>
              <a:t>Кровотечения во время беременности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40080" y="4754880"/>
            <a:ext cx="658368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56F"/>
                </a:solidFill>
                <a:latin typeface="Georgia"/>
              </a:rPr>
              <a:t>Этиология, диагностика и тактика ведения согласно клиническим рекомендациям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40080" y="5989320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lang="ru-RU" sz="1300" dirty="0">
                <a:solidFill>
                  <a:srgbClr val="56656F"/>
                </a:solidFill>
                <a:latin typeface="Georgia"/>
              </a:rPr>
              <a:t>КГБПОУ ММТ</a:t>
            </a:r>
            <a:r>
              <a:rPr sz="1300" b="0" dirty="0">
                <a:solidFill>
                  <a:srgbClr val="56656F"/>
                </a:solidFill>
                <a:latin typeface="Georgia"/>
              </a:rPr>
              <a:t> / </a:t>
            </a:r>
            <a:r>
              <a:rPr lang="ru-RU" sz="1300" b="0" dirty="0" err="1">
                <a:solidFill>
                  <a:srgbClr val="56656F"/>
                </a:solidFill>
                <a:latin typeface="Georgia"/>
              </a:rPr>
              <a:t>Рубичева</a:t>
            </a:r>
            <a:r>
              <a:rPr lang="ru-RU" sz="1300" b="0" dirty="0">
                <a:solidFill>
                  <a:srgbClr val="56656F"/>
                </a:solidFill>
                <a:latin typeface="Georgia"/>
              </a:rPr>
              <a:t> Юлия</a:t>
            </a:r>
            <a:r>
              <a:rPr sz="1300" b="0" dirty="0">
                <a:solidFill>
                  <a:srgbClr val="56656F"/>
                </a:solidFill>
                <a:latin typeface="Georgia"/>
              </a:rPr>
              <a:t>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Содержание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874519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1874519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Актуальность и статистика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2679191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27889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27889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Причины по триместрам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3593591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37033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37033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Факторы риска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4507992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0080" y="46177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20" y="46177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Алгоритм диагностики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422392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70167" y="1874519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76007" y="1874519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Тактика ведения и лечение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70167" y="2679191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370167" y="27889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76007" y="27889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Профилактика осложнений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70167" y="3593591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370167" y="37033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D96A0B"/>
                </a:solidFill>
                <a:latin typeface="Trebuchet MS"/>
              </a:rPr>
              <a:t>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76007" y="37033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Заключение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70167" y="4507992"/>
            <a:ext cx="5181447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4F8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D96A0B"/>
                </a:solidFill>
                <a:latin typeface="Trebuchet MS"/>
              </a:rPr>
              <a:t>01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D2A33"/>
                </a:solidFill>
                <a:latin typeface="Trebuchet MS"/>
              </a:rPr>
              <a:t>Актуальность и статистика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56F"/>
                </a:solidFill>
                <a:latin typeface="Georgia"/>
              </a:rPr>
              <a:t>Масштаб проблемы в современной практике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Ключевые статистические показатели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19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2C7A9B"/>
                </a:solidFill>
                <a:latin typeface="Trebuchet MS"/>
              </a:rPr>
              <a:t>0,2–3%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19" y="3657600"/>
            <a:ext cx="457200" cy="457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19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D2A33"/>
                </a:solidFill>
                <a:latin typeface="Georgia"/>
              </a:rPr>
              <a:t>Частота предлежания плаценты в III триместре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19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Источник: Акушерские кровотечения, 2024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23918" y="2103120"/>
            <a:ext cx="18288" cy="3108960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7537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D96A0B"/>
                </a:solidFill>
                <a:latin typeface="Trebuchet MS"/>
              </a:rPr>
              <a:t>13,4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75378" y="3657600"/>
            <a:ext cx="457200" cy="45720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47537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D2A33"/>
                </a:solidFill>
                <a:latin typeface="Georgia"/>
              </a:rPr>
              <a:t>Частота кровотечений на 1000 родов в РФ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537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Источник: Проблемы репродукции, 2024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67776" y="2103120"/>
            <a:ext cx="18288" cy="3108960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1923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600" b="1">
                <a:solidFill>
                  <a:srgbClr val="2C7A9B"/>
                </a:solidFill>
                <a:latin typeface="Trebuchet MS"/>
              </a:rPr>
              <a:t>25–40%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19236" y="3657600"/>
            <a:ext cx="457200" cy="457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1923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D2A33"/>
                </a:solidFill>
                <a:latin typeface="Georgia"/>
              </a:rPr>
              <a:t>Доля кровотечений в структуре материнской смертности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1923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Источник: Учебные пособия, 2023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4F8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D96A0B"/>
                </a:solidFill>
                <a:latin typeface="Trebuchet MS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D2A33"/>
                </a:solidFill>
                <a:latin typeface="Trebuchet MS"/>
              </a:rPr>
              <a:t>Этиология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56F"/>
                </a:solidFill>
                <a:latin typeface="Georgia"/>
              </a:rPr>
              <a:t>Причины кровотечений в разные сроки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Причины в первом триместре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1920240"/>
            <a:ext cx="3423818" cy="416052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14400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Trebuchet MS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D2A33"/>
                </a:solidFill>
                <a:latin typeface="Trebuchet MS"/>
              </a:rPr>
              <a:t>Угроза выкидыша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6656F"/>
                </a:solidFill>
                <a:latin typeface="Georgia"/>
              </a:rPr>
              <a:t>Самая частая причина, сопровождающаяся тянущими болями и выделением крови.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3938" y="1920240"/>
            <a:ext cx="3423818" cy="416052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658258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Trebuchet MS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D2A33"/>
                </a:solidFill>
                <a:latin typeface="Trebuchet MS"/>
              </a:rPr>
              <a:t>Внематочная беременность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6656F"/>
                </a:solidFill>
                <a:latin typeface="Georgia"/>
              </a:rPr>
              <a:t>Жизнеугрожающее состояние, требующее экстренной хирургической или медикаментозной помощи.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1920240"/>
            <a:ext cx="3423818" cy="416052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402116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Trebuchet MS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D2A33"/>
                </a:solidFill>
                <a:latin typeface="Trebuchet MS"/>
              </a:rPr>
              <a:t>Имплантационное кровотечение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6656F"/>
                </a:solidFill>
                <a:latin typeface="Georgia"/>
              </a:rPr>
              <a:t>Физиологическое явление, возникающее при внедрении плодного яйца в эндометрий.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07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Причины во втором и третьем триместре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1920240"/>
            <a:ext cx="3423818" cy="416052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14400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Trebuchet MS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D2A33"/>
                </a:solidFill>
                <a:latin typeface="Trebuchet MS"/>
              </a:rPr>
              <a:t>Предлежание плаценты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6656F"/>
                </a:solidFill>
                <a:latin typeface="Georgia"/>
              </a:rPr>
              <a:t>Низкое прикрепление плаценты, перекрывающее внутренний зев матки.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3938" y="1920240"/>
            <a:ext cx="3423818" cy="416052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658258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Trebuchet MS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D2A33"/>
                </a:solidFill>
                <a:latin typeface="Trebuchet MS"/>
              </a:rPr>
              <a:t>Отслойка плаценты (ПОНРП)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6656F"/>
                </a:solidFill>
                <a:latin typeface="Georgia"/>
              </a:rPr>
              <a:t>Преждевременное отделение плаценты, опасное гипоксией плода и шоком матери.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1920240"/>
            <a:ext cx="3423818" cy="416052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402116" y="219456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Trebuchet MS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D2A33"/>
                </a:solidFill>
                <a:latin typeface="Trebuchet MS"/>
              </a:rPr>
              <a:t>Предлежание сосудов пуповины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6656F"/>
                </a:solidFill>
                <a:latin typeface="Georgia"/>
              </a:rPr>
              <a:t>Редкая, но крайне опасная патология с высоким риском для жизни плода.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100" b="1">
                <a:solidFill>
                  <a:srgbClr val="1D2A33"/>
                </a:solidFill>
                <a:latin typeface="Trebuchet MS"/>
              </a:rPr>
              <a:t>Основные факторы риска развития кровотечений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8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40080" y="1920240"/>
          <a:ext cx="10911535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5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0B0B"/>
                          </a:solidFill>
                          <a:latin typeface="Trebuchet MS"/>
                        </a:rPr>
                        <a:t>Группа факторов</a:t>
                      </a:r>
                    </a:p>
                  </a:txBody>
                  <a:tcPr marL="137160" marR="137160" anchor="ctr">
                    <a:solidFill>
                      <a:srgbClr val="D96A0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0B0B"/>
                          </a:solidFill>
                          <a:latin typeface="Trebuchet MS"/>
                        </a:rPr>
                        <a:t>Конкретные примеры</a:t>
                      </a:r>
                    </a:p>
                  </a:txBody>
                  <a:tcPr marL="137160" marR="137160" anchor="ctr">
                    <a:solidFill>
                      <a:srgbClr val="D96A0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Акушерский анамнез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Многоплодие, рубец на матке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Экстрагенитальные</a:t>
                      </a:r>
                    </a:p>
                  </a:txBody>
                  <a:tcPr marL="137160" marR="137160" anchor="ctr">
                    <a:solidFill>
                      <a:srgbClr val="F8FA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Гипертония, болезни почек</a:t>
                      </a:r>
                    </a:p>
                  </a:txBody>
                  <a:tcPr marL="137160" marR="137160" anchor="ctr">
                    <a:solidFill>
                      <a:srgbClr val="F8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Вредные привычки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Курение, употребление алкоголя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Возраст матери</a:t>
                      </a:r>
                    </a:p>
                  </a:txBody>
                  <a:tcPr marL="137160" marR="137160" anchor="ctr">
                    <a:solidFill>
                      <a:srgbClr val="F8FA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A33"/>
                          </a:solidFill>
                          <a:latin typeface="Georgia"/>
                        </a:rPr>
                        <a:t>Моложе 18 или старше 35 лет</a:t>
                      </a:r>
                    </a:p>
                  </a:txBody>
                  <a:tcPr marL="137160" marR="137160" anchor="ctr">
                    <a:solidFill>
                      <a:srgbClr val="F8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4F8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D96A0B"/>
                </a:solidFill>
                <a:latin typeface="Trebuchet MS"/>
              </a:rPr>
              <a:t>03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D2A33"/>
                </a:solidFill>
                <a:latin typeface="Trebuchet MS"/>
              </a:rPr>
              <a:t>Диагностика и лечение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6656F"/>
                </a:solidFill>
                <a:latin typeface="Georgia"/>
              </a:rPr>
              <a:t>Алгоритмы оказания помощи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Алгоритм действий при кровотечении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10</a:t>
            </a:r>
          </a:p>
        </p:txBody>
      </p:sp>
      <p:sp>
        <p:nvSpPr>
          <p:cNvPr id="15" name="Pentagon 14"/>
          <p:cNvSpPr/>
          <p:nvPr/>
        </p:nvSpPr>
        <p:spPr>
          <a:xfrm>
            <a:off x="640080" y="1965960"/>
            <a:ext cx="2682163" cy="914400"/>
          </a:xfrm>
          <a:prstGeom prst="homePlate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93402" y="1965960"/>
            <a:ext cx="1813483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 dirty="0">
                <a:solidFill>
                  <a:srgbClr val="FFFFFF"/>
                </a:solidFill>
                <a:latin typeface="Trebuchet MS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19" y="3246120"/>
            <a:ext cx="236212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1D2A33"/>
                </a:solidFill>
                <a:latin typeface="Trebuchet MS"/>
              </a:rPr>
              <a:t>Оценка состояния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19" y="4160520"/>
            <a:ext cx="2362123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56F"/>
                </a:solidFill>
                <a:latin typeface="Georgia"/>
              </a:rPr>
              <a:t>Измерение АД, пульса, визуальная оценка объема кровопотери.</a:t>
            </a:r>
          </a:p>
        </p:txBody>
      </p:sp>
      <p:sp>
        <p:nvSpPr>
          <p:cNvPr id="19" name="Chevron 18"/>
          <p:cNvSpPr/>
          <p:nvPr/>
        </p:nvSpPr>
        <p:spPr>
          <a:xfrm>
            <a:off x="3367963" y="1965960"/>
            <a:ext cx="2819323" cy="914400"/>
          </a:xfrm>
          <a:prstGeom prst="chevron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4165" y="1965960"/>
            <a:ext cx="1813483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Trebuchet MS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9403" y="3246120"/>
            <a:ext cx="236212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1D2A33"/>
                </a:solidFill>
                <a:latin typeface="Trebuchet MS"/>
              </a:rPr>
              <a:t>Экстренная госпитализация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59403" y="4160520"/>
            <a:ext cx="2362123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56F"/>
                </a:solidFill>
                <a:latin typeface="Georgia"/>
              </a:rPr>
              <a:t>Транспортировка в стационар на каталке в положении на левом боку.</a:t>
            </a:r>
          </a:p>
        </p:txBody>
      </p:sp>
      <p:sp>
        <p:nvSpPr>
          <p:cNvPr id="23" name="Chevron 22"/>
          <p:cNvSpPr/>
          <p:nvPr/>
        </p:nvSpPr>
        <p:spPr>
          <a:xfrm>
            <a:off x="6095847" y="1965960"/>
            <a:ext cx="2819323" cy="914400"/>
          </a:xfrm>
          <a:prstGeom prst="chevron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32049" y="1965960"/>
            <a:ext cx="1813483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Trebuchet MS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87287" y="3246120"/>
            <a:ext cx="236212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1D2A33"/>
                </a:solidFill>
                <a:latin typeface="Trebuchet MS"/>
              </a:rPr>
              <a:t>Инструментальная диагностика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87287" y="4160520"/>
            <a:ext cx="2362123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56F"/>
                </a:solidFill>
                <a:latin typeface="Georgia"/>
              </a:rPr>
              <a:t>Срочное ультразвуковое исследование для оценки состояния плода.</a:t>
            </a:r>
          </a:p>
        </p:txBody>
      </p:sp>
      <p:sp>
        <p:nvSpPr>
          <p:cNvPr id="27" name="Chevron 26"/>
          <p:cNvSpPr/>
          <p:nvPr/>
        </p:nvSpPr>
        <p:spPr>
          <a:xfrm>
            <a:off x="8823731" y="1965960"/>
            <a:ext cx="2819323" cy="914400"/>
          </a:xfrm>
          <a:prstGeom prst="chevron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959933" y="1965960"/>
            <a:ext cx="1813483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Trebuchet MS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15171" y="3246120"/>
            <a:ext cx="236212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1D2A33"/>
                </a:solidFill>
                <a:latin typeface="Trebuchet MS"/>
              </a:rPr>
              <a:t>Лабораторный контроль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15171" y="4160520"/>
            <a:ext cx="2362123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56F"/>
                </a:solidFill>
                <a:latin typeface="Georgia"/>
              </a:rPr>
              <a:t>Общий анализ крови, коагулограмма, группа и резус-фактор.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100" b="1">
                <a:solidFill>
                  <a:srgbClr val="1D2A33"/>
                </a:solidFill>
                <a:latin typeface="Trebuchet MS"/>
              </a:rPr>
              <a:t>Структура причин кровотечений в поздние сроки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920240"/>
            <a:ext cx="338328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D2A33"/>
                </a:solidFill>
                <a:latin typeface="Georgia"/>
              </a:rPr>
              <a:t>Отслойка плаценты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217420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297680" y="2217420"/>
            <a:ext cx="1709836" cy="310896"/>
          </a:xfrm>
          <a:prstGeom prst="roundRect">
            <a:avLst>
              <a:gd name="adj" fmla="val 5000"/>
            </a:avLst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80015" y="1920240"/>
            <a:ext cx="137160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C7A9B"/>
                </a:solidFill>
                <a:latin typeface="Trebuchet MS"/>
              </a:rPr>
              <a:t>30%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2926080"/>
            <a:ext cx="338328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D2A33"/>
                </a:solidFill>
                <a:latin typeface="Georgia"/>
              </a:rPr>
              <a:t>Предлежание плаценты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223260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297680" y="3223260"/>
            <a:ext cx="1139891" cy="310896"/>
          </a:xfrm>
          <a:prstGeom prst="roundRect">
            <a:avLst>
              <a:gd name="adj" fmla="val 5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180015" y="2926080"/>
            <a:ext cx="137160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D96A0B"/>
                </a:solidFill>
                <a:latin typeface="Trebuchet MS"/>
              </a:rPr>
              <a:t>20%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3931920"/>
            <a:ext cx="338328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D2A33"/>
                </a:solidFill>
                <a:latin typeface="Georgia"/>
              </a:rPr>
              <a:t>Другие причины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4229100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297680" y="4229100"/>
            <a:ext cx="2849727" cy="310896"/>
          </a:xfrm>
          <a:prstGeom prst="roundRect">
            <a:avLst>
              <a:gd name="adj" fmla="val 5000"/>
            </a:avLst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180015" y="3931920"/>
            <a:ext cx="1371600" cy="9052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C7A9B"/>
                </a:solidFill>
                <a:latin typeface="Trebuchet MS"/>
              </a:rPr>
              <a:t>50%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071616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Источник: MSD Manuals, 2024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Современная тактика ведения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12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2029968"/>
            <a:ext cx="146304" cy="146304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" y="19202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D2A33"/>
                </a:solidFill>
                <a:latin typeface="Georgia"/>
              </a:rPr>
              <a:t>Консервативная терапия: гемостатики, токолитики, коррекция анемии.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058668"/>
            <a:ext cx="146304" cy="146304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97280" y="29489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D2A33"/>
                </a:solidFill>
                <a:latin typeface="Georgia"/>
              </a:rPr>
              <a:t>Мониторинг состояния плода с помощью КТГ и допплерометрии.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4087368"/>
            <a:ext cx="146304" cy="146304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" y="3977639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D2A33"/>
                </a:solidFill>
                <a:latin typeface="Georgia"/>
              </a:rPr>
              <a:t>Строгий постельный режим и наблюдение в условиях стационара.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23759" y="1920240"/>
            <a:ext cx="4327855" cy="4023360"/>
          </a:xfrm>
          <a:prstGeom prst="roundRect">
            <a:avLst>
              <a:gd name="adj" fmla="val 5000"/>
            </a:avLst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19" y="2286000"/>
            <a:ext cx="35963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0B0B0B"/>
                </a:solidFill>
                <a:latin typeface="Trebuchet MS"/>
              </a:rPr>
              <a:t>ГЛАВНЫЙ ПРИНЦИП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880360"/>
            <a:ext cx="3596335" cy="274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700" b="0">
                <a:solidFill>
                  <a:srgbClr val="0B0B0B"/>
                </a:solidFill>
                <a:latin typeface="Trebuchet MS"/>
              </a:rPr>
              <a:t>Сохранение жизни и здоровья матери является абсолютным приоритетом при выборе тактики родоразрешения.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1D2A33"/>
                </a:solidFill>
                <a:latin typeface="Trebuchet MS"/>
              </a:rPr>
              <a:t>Профилактика и диспансерное наблюдение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13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904487"/>
            <a:ext cx="10911535" cy="54864"/>
          </a:xfrm>
          <a:prstGeom prst="rect">
            <a:avLst/>
          </a:prstGeom>
          <a:solidFill>
            <a:srgbClr val="D96A0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449525" y="3520440"/>
            <a:ext cx="18288" cy="228599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266645" y="3739896"/>
            <a:ext cx="384048" cy="384048"/>
          </a:xfrm>
          <a:prstGeom prst="ellipse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2385517" y="3858768"/>
            <a:ext cx="146304" cy="146304"/>
          </a:xfrm>
          <a:prstGeom prst="ellipse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67029" y="1828800"/>
            <a:ext cx="3383280" cy="169164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909" y="192024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2C7A9B"/>
                </a:solidFill>
                <a:latin typeface="Trebuchet MS"/>
              </a:rPr>
              <a:t>I триместр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9909" y="23042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1D2A33"/>
                </a:solidFill>
                <a:latin typeface="Trebuchet MS"/>
              </a:rPr>
              <a:t>Постановка на учет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9909" y="281635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6656F"/>
                </a:solidFill>
                <a:latin typeface="Georgia"/>
              </a:rPr>
              <a:t>Оценка факторов риска, УЗИ, скрининг.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6703" y="4114800"/>
            <a:ext cx="18288" cy="274320"/>
          </a:xfrm>
          <a:prstGeom prst="rect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5903823" y="3739896"/>
            <a:ext cx="384048" cy="384048"/>
          </a:xfrm>
          <a:prstGeom prst="ellipse">
            <a:avLst/>
          </a:prstGeom>
          <a:solidFill>
            <a:srgbClr val="D96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022695" y="3858768"/>
            <a:ext cx="146304" cy="146304"/>
          </a:xfrm>
          <a:prstGeom prst="ellipse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4404207" y="4389120"/>
            <a:ext cx="3383280" cy="169164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87087" y="4480559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D96A0B"/>
                </a:solidFill>
                <a:latin typeface="Trebuchet MS"/>
              </a:rPr>
              <a:t>II триместр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87087" y="486460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1D2A33"/>
                </a:solidFill>
                <a:latin typeface="Trebuchet MS"/>
              </a:rPr>
              <a:t>Контроль роста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87087" y="537667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6656F"/>
                </a:solidFill>
                <a:latin typeface="Georgia"/>
              </a:rPr>
              <a:t>Оценка фетоплацентарного комплекса, профилактика анемии.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723881" y="3520440"/>
            <a:ext cx="18288" cy="228599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541001" y="3739896"/>
            <a:ext cx="384048" cy="384048"/>
          </a:xfrm>
          <a:prstGeom prst="ellipse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659873" y="3858768"/>
            <a:ext cx="146304" cy="146304"/>
          </a:xfrm>
          <a:prstGeom prst="ellipse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041385" y="1828800"/>
            <a:ext cx="3383280" cy="1691640"/>
          </a:xfrm>
          <a:prstGeom prst="roundRect">
            <a:avLst>
              <a:gd name="adj" fmla="val 5000"/>
            </a:avLst>
          </a:prstGeom>
          <a:gradFill rotWithShape="1">
            <a:gsLst>
              <a:gs pos="0">
                <a:srgbClr val="FFFFFF"/>
              </a:gs>
              <a:gs pos="100000">
                <a:srgbClr val="F7DEC9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224265" y="192024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2C7A9B"/>
                </a:solidFill>
                <a:latin typeface="Trebuchet MS"/>
              </a:rPr>
              <a:t>III триместр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4265" y="23042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1D2A33"/>
                </a:solidFill>
                <a:latin typeface="Trebuchet MS"/>
              </a:rPr>
              <a:t>Подготовка к родам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4265" y="281635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6656F"/>
                </a:solidFill>
                <a:latin typeface="Georgia"/>
              </a:rPr>
              <a:t>Определение тактики родоразрешения, плановая госпитализация.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Ключевые выводы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87451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D96A0B"/>
                </a:solidFill>
                <a:latin typeface="Trebuchet MS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39" y="187451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Кровотечения при беременности требуют немедленной медицинской оценки.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20239" y="2778861"/>
            <a:ext cx="9631375" cy="13716"/>
          </a:xfrm>
          <a:prstGeom prst="rect">
            <a:avLst/>
          </a:prstGeom>
          <a:solidFill>
            <a:srgbClr val="56656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2857500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D96A0B"/>
                </a:solidFill>
                <a:latin typeface="Trebuchet M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39" y="2857500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Ранняя диагностика с помощью УЗИ критически важна для прогноза.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20239" y="3761841"/>
            <a:ext cx="9631375" cy="13716"/>
          </a:xfrm>
          <a:prstGeom prst="rect">
            <a:avLst/>
          </a:prstGeom>
          <a:solidFill>
            <a:srgbClr val="56656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384047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D96A0B"/>
                </a:solidFill>
                <a:latin typeface="Trebuchet M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20239" y="384047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Соблюдение клинических рекомендаций Минздрава РФ снижает риски осложнений.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20239" y="4744821"/>
            <a:ext cx="9631375" cy="13716"/>
          </a:xfrm>
          <a:prstGeom prst="rect">
            <a:avLst/>
          </a:prstGeom>
          <a:solidFill>
            <a:srgbClr val="56656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0080" y="482345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D96A0B"/>
                </a:solidFill>
                <a:latin typeface="Trebuchet M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39" y="482345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D2A33"/>
                </a:solidFill>
                <a:latin typeface="Georgia"/>
              </a:rPr>
              <a:t>Индивидуальный подход к ведению беременности обеспечивает безопасность.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</a:pPr>
            <a:r>
              <a:rPr sz="2000" b="1" dirty="0" err="1">
                <a:solidFill>
                  <a:srgbClr val="2C7A9B"/>
                </a:solidFill>
                <a:latin typeface="Georgia"/>
              </a:rPr>
              <a:t>Берегите</a:t>
            </a:r>
            <a:r>
              <a:rPr sz="2000" b="1" dirty="0">
                <a:solidFill>
                  <a:srgbClr val="2C7A9B"/>
                </a:solidFill>
                <a:latin typeface="Georgia"/>
              </a:rPr>
              <a:t> </a:t>
            </a:r>
            <a:r>
              <a:rPr sz="2000" b="1" dirty="0" err="1">
                <a:solidFill>
                  <a:srgbClr val="2C7A9B"/>
                </a:solidFill>
                <a:latin typeface="Georgia"/>
              </a:rPr>
              <a:t>здоровье</a:t>
            </a:r>
            <a:r>
              <a:rPr sz="2000" b="1" dirty="0">
                <a:solidFill>
                  <a:srgbClr val="2C7A9B"/>
                </a:solidFill>
                <a:latin typeface="Georgia"/>
              </a:rPr>
              <a:t> и </a:t>
            </a:r>
            <a:r>
              <a:rPr sz="2000" b="1" dirty="0" err="1">
                <a:solidFill>
                  <a:srgbClr val="2C7A9B"/>
                </a:solidFill>
                <a:latin typeface="Georgia"/>
              </a:rPr>
              <a:t>своевременно</a:t>
            </a:r>
            <a:r>
              <a:rPr sz="2000" b="1" dirty="0">
                <a:solidFill>
                  <a:srgbClr val="2C7A9B"/>
                </a:solidFill>
                <a:latin typeface="Georgia"/>
              </a:rPr>
              <a:t> </a:t>
            </a:r>
            <a:r>
              <a:rPr sz="2000" b="1" dirty="0" err="1">
                <a:solidFill>
                  <a:srgbClr val="2C7A9B"/>
                </a:solidFill>
                <a:latin typeface="Georgia"/>
              </a:rPr>
              <a:t>обращайтесь</a:t>
            </a:r>
            <a:r>
              <a:rPr sz="2000" b="1" dirty="0">
                <a:solidFill>
                  <a:srgbClr val="2C7A9B"/>
                </a:solidFill>
                <a:latin typeface="Georgia"/>
              </a:rPr>
              <a:t> к </a:t>
            </a:r>
            <a:r>
              <a:rPr sz="2000" b="1" dirty="0" err="1">
                <a:solidFill>
                  <a:srgbClr val="2C7A9B"/>
                </a:solidFill>
                <a:latin typeface="Georgia"/>
              </a:rPr>
              <a:t>специалистам</a:t>
            </a:r>
            <a:r>
              <a:rPr sz="2000" b="1" dirty="0">
                <a:solidFill>
                  <a:srgbClr val="2C7A9B"/>
                </a:solidFill>
                <a:latin typeface="Georgia"/>
              </a:rPr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2C7A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D96A0B"/>
                </a:solidFill>
                <a:latin typeface="Trebuchet MS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D2A33"/>
                </a:solidFill>
                <a:latin typeface="Trebuchet MS"/>
              </a:rPr>
              <a:t>Источники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254496"/>
            <a:ext cx="10911535" cy="13716"/>
          </a:xfrm>
          <a:prstGeom prst="rect">
            <a:avLst/>
          </a:prstGeom>
          <a:solidFill>
            <a:srgbClr val="56656F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Кровотечения во время беременности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56F"/>
                </a:solidFill>
                <a:latin typeface="Georgia"/>
              </a:rPr>
              <a:t>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1783080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D96A0B"/>
                </a:solidFill>
                <a:latin typeface="Trebuchet MS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1783080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56F"/>
                </a:solidFill>
                <a:latin typeface="Georgia"/>
              </a:rPr>
              <a:t>Минздрав России. Клинические рекомендации «Нормальная беременность». 2023. https://cr.minzdrav.gov.ru/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2200960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D96A0B"/>
                </a:solidFill>
                <a:latin typeface="Trebuchet M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2200960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56F"/>
                </a:solidFill>
                <a:latin typeface="Georgia"/>
              </a:rPr>
              <a:t>Минздрав России. Клинические рекомендации «Акушерские кровотечения». 2024. https://cr.minzdrav.gov.ru/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2618841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D96A0B"/>
                </a:solidFill>
                <a:latin typeface="Trebuchet M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2618841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56F"/>
                </a:solidFill>
                <a:latin typeface="Georgia"/>
              </a:rPr>
              <a:t>Журнал «Проблемы репродукции». Прогнозирование кровотечения в родах у женщин. 2024. https://www.mediasphera.ru/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3308299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D96A0B"/>
                </a:solidFill>
                <a:latin typeface="Trebuchet M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308299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56F"/>
                </a:solidFill>
                <a:latin typeface="Georgia"/>
              </a:rPr>
              <a:t>MSD Manuals. Влагалищное кровотечение на поздних сроках. 2024. https://www.msdmanuals.com/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3726180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D96A0B"/>
                </a:solidFill>
                <a:latin typeface="Trebuchet MS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3000" y="3726180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56F"/>
                </a:solidFill>
                <a:latin typeface="Georgia"/>
              </a:rPr>
              <a:t>Российский вестник акушера-гинеколога. Аномалии плацентации после применения ВРТ. 2024. https://www.gynecology.su/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1337</Words>
  <Application>Microsoft Office PowerPoint</Application>
  <PresentationFormat>Широкоэкранный</PresentationFormat>
  <Paragraphs>174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Georgia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2026-10-03T11:46:07Z</dcterms:modified>
  <cp:category/>
</cp:coreProperties>
</file>