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5743"/>
    <a:srgbClr val="F3E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4D508-C397-40DC-A56D-65EE35E8064D}" v="1786" dt="2026-09-28T13:30:50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528434"/>
            <a:ext cx="9144000" cy="1072243"/>
          </a:xfrm>
          <a:solidFill>
            <a:srgbClr val="765743"/>
          </a:solidFill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Узкий таз в акушерстве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67714" y="3602038"/>
            <a:ext cx="4100286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ru-RU" sz="3200" dirty="0">
                <a:latin typeface="Times New Roman"/>
                <a:cs typeface="Times New Roman"/>
              </a:rPr>
              <a:t>Выполнила: </a:t>
            </a:r>
            <a:r>
              <a:rPr lang="ru-RU" sz="3200" dirty="0" err="1">
                <a:latin typeface="Times New Roman"/>
                <a:cs typeface="Times New Roman"/>
              </a:rPr>
              <a:t>Рубичева</a:t>
            </a:r>
            <a:r>
              <a:rPr lang="ru-RU" sz="3200" dirty="0">
                <a:latin typeface="Times New Roman"/>
                <a:cs typeface="Times New Roman"/>
              </a:rPr>
              <a:t> Юлия</a:t>
            </a:r>
          </a:p>
        </p:txBody>
      </p:sp>
      <p:pic>
        <p:nvPicPr>
          <p:cNvPr id="8" name="Рисунок 7" descr="Изображение выглядит как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40BC49D-9EA9-B845-0C7F-EB76E86B0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201" y="3604656"/>
            <a:ext cx="3315194" cy="292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3972C6-2004-3C7F-239F-D8DD0BC6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127618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Понятие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B2CB77-8645-1B77-10BE-F2D325DF3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836" y="1449573"/>
            <a:ext cx="10515600" cy="8481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dirty="0">
                <a:latin typeface="Times New Roman"/>
                <a:ea typeface="+mn-lt"/>
                <a:cs typeface="Times New Roman"/>
              </a:rPr>
              <a:t>Узкий таз</a:t>
            </a:r>
            <a:r>
              <a:rPr lang="ru-RU" sz="1800" dirty="0">
                <a:latin typeface="Times New Roman"/>
                <a:ea typeface="+mn-lt"/>
                <a:cs typeface="Times New Roman"/>
              </a:rPr>
              <a:t> — это таз, в котором хотя бы один из размеров укорочен на 1,5–2 см и более по сравнению с нормальным, что может затруднять прохождение плода через родовые пути.</a:t>
            </a:r>
          </a:p>
          <a:p>
            <a:pPr marL="0" indent="0">
              <a:buNone/>
            </a:pPr>
            <a:endParaRPr lang="ru-RU" sz="1200" dirty="0">
              <a:highlight>
                <a:srgbClr val="FFFFFF"/>
              </a:highlight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A39BECD-F008-BB14-89A2-5275B5D64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48463"/>
              </p:ext>
            </p:extLst>
          </p:nvPr>
        </p:nvGraphicFramePr>
        <p:xfrm>
          <a:off x="742207" y="3038104"/>
          <a:ext cx="7017574" cy="316566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93324">
                  <a:extLst>
                    <a:ext uri="{9D8B030D-6E8A-4147-A177-3AD203B41FA5}">
                      <a16:colId xmlns:a16="http://schemas.microsoft.com/office/drawing/2014/main" val="3368083986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14284923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Понятие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Суть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890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Анатомически узкий таз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Один или несколько размеров таза укорочены по сравнению с нормой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46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Клинически узкий таз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Таз имеет нормальные размеры, но несоразмерен размерам плода (или функционально неполноценен) — возникает 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диспропорция между головкой плода и тазом матери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3169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8C01C63-50C9-FD25-25C9-C95207303C93}"/>
              </a:ext>
            </a:extLst>
          </p:cNvPr>
          <p:cNvSpPr txBox="1"/>
          <p:nvPr/>
        </p:nvSpPr>
        <p:spPr>
          <a:xfrm>
            <a:off x="1197428" y="2503715"/>
            <a:ext cx="6096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0">
                <a:solidFill>
                  <a:srgbClr val="000000"/>
                </a:solidFill>
                <a:latin typeface="-apple-system"/>
                <a:ea typeface="-apple-system"/>
                <a:cs typeface="-apple-system"/>
              </a:rPr>
              <a:t>Различают два понятия:</a:t>
            </a:r>
          </a:p>
          <a:p>
            <a:endParaRPr lang="en-US"/>
          </a:p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6C48B12A-9FA9-867E-7DA4-06D7D17C19D6}"/>
              </a:ext>
            </a:extLst>
          </p:cNvPr>
          <p:cNvSpPr/>
          <p:nvPr/>
        </p:nvSpPr>
        <p:spPr>
          <a:xfrm>
            <a:off x="-9896" y="475013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84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27C88A-5671-5F34-DE79-C08FD2166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43" y="147411"/>
            <a:ext cx="10426536" cy="1325563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Классификация анатомического узкого таза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37E3C4B-2D21-ED36-DC23-EE30128683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117819"/>
              </p:ext>
            </p:extLst>
          </p:nvPr>
        </p:nvGraphicFramePr>
        <p:xfrm>
          <a:off x="596271" y="1892285"/>
          <a:ext cx="5087825" cy="3080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367">
                  <a:extLst>
                    <a:ext uri="{9D8B030D-6E8A-4147-A177-3AD203B41FA5}">
                      <a16:colId xmlns:a16="http://schemas.microsoft.com/office/drawing/2014/main" val="3733148718"/>
                    </a:ext>
                  </a:extLst>
                </a:gridCol>
                <a:gridCol w="2512458">
                  <a:extLst>
                    <a:ext uri="{9D8B030D-6E8A-4147-A177-3AD203B41FA5}">
                      <a16:colId xmlns:a16="http://schemas.microsoft.com/office/drawing/2014/main" val="1923470667"/>
                    </a:ext>
                  </a:extLst>
                </a:gridCol>
              </a:tblGrid>
              <a:tr h="436707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По форме сужения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870021"/>
                  </a:ext>
                </a:extLst>
              </a:tr>
              <a:tr h="2643638">
                <a:tc>
                  <a:txBody>
                    <a:bodyPr/>
                    <a:lstStyle/>
                    <a:p>
                      <a:r>
                        <a:rPr lang="ru-RU" dirty="0"/>
                        <a:t>1.общее равномерно суженный таз характеризуется </a:t>
                      </a:r>
                      <a:r>
                        <a:rPr lang="ru-RU" dirty="0" err="1"/>
                        <a:t>так.что</a:t>
                      </a:r>
                      <a:r>
                        <a:rPr lang="ru-RU" dirty="0"/>
                        <a:t> все его размеры укорочены на одну величину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2.простой плоский таз-укороченный прямые размеры всех плоскостей </a:t>
                      </a:r>
                      <a:r>
                        <a:rPr lang="ru-RU" dirty="0" err="1"/>
                        <a:t>таза.Крестец</a:t>
                      </a:r>
                      <a:r>
                        <a:rPr lang="ru-RU" dirty="0"/>
                        <a:t> приближен симфизу, таз как бы сплющен впереди назад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934298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4DE7176-4B88-C0F6-ED88-E1B19B9FB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74379"/>
              </p:ext>
            </p:extLst>
          </p:nvPr>
        </p:nvGraphicFramePr>
        <p:xfrm>
          <a:off x="6883037" y="1888468"/>
          <a:ext cx="4554063" cy="324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4063">
                  <a:extLst>
                    <a:ext uri="{9D8B030D-6E8A-4147-A177-3AD203B41FA5}">
                      <a16:colId xmlns:a16="http://schemas.microsoft.com/office/drawing/2014/main" val="3679431799"/>
                    </a:ext>
                  </a:extLst>
                </a:gridCol>
              </a:tblGrid>
              <a:tr h="52038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По степени сужения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706504"/>
                  </a:ext>
                </a:extLst>
              </a:tr>
              <a:tr h="520384">
                <a:tc>
                  <a:txBody>
                    <a:bodyPr/>
                    <a:lstStyle/>
                    <a:p>
                      <a:r>
                        <a:rPr lang="ru-RU" dirty="0"/>
                        <a:t>Определяется по величине истиной </a:t>
                      </a:r>
                      <a:r>
                        <a:rPr lang="ru-RU" dirty="0" err="1"/>
                        <a:t>коньюгаты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66387"/>
                  </a:ext>
                </a:extLst>
              </a:tr>
              <a:tr h="520384">
                <a:tc>
                  <a:txBody>
                    <a:bodyPr/>
                    <a:lstStyle/>
                    <a:p>
                      <a:r>
                        <a:rPr lang="ru-RU" dirty="0"/>
                        <a:t>1ст. </a:t>
                      </a:r>
                      <a:r>
                        <a:rPr lang="ru-RU" dirty="0" err="1"/>
                        <a:t>Ис.к</a:t>
                      </a:r>
                      <a:r>
                        <a:rPr lang="ru-RU" dirty="0"/>
                        <a:t>. от 11 до 9см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89622"/>
                  </a:ext>
                </a:extLst>
              </a:tr>
              <a:tr h="520384">
                <a:tc>
                  <a:txBody>
                    <a:bodyPr/>
                    <a:lstStyle/>
                    <a:p>
                      <a:r>
                        <a:rPr lang="ru-RU" dirty="0"/>
                        <a:t>2ст. </a:t>
                      </a:r>
                      <a:r>
                        <a:rPr lang="ru-RU" dirty="0" err="1"/>
                        <a:t>Ис.к</a:t>
                      </a:r>
                      <a:r>
                        <a:rPr lang="ru-RU" dirty="0"/>
                        <a:t> от 9 до 7см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873799"/>
                  </a:ext>
                </a:extLst>
              </a:tr>
              <a:tr h="520384">
                <a:tc>
                  <a:txBody>
                    <a:bodyPr/>
                    <a:lstStyle/>
                    <a:p>
                      <a:r>
                        <a:rPr lang="ru-RU" dirty="0"/>
                        <a:t>3ст. </a:t>
                      </a:r>
                      <a:r>
                        <a:rPr lang="ru-RU" dirty="0" err="1"/>
                        <a:t>Ис.к</a:t>
                      </a:r>
                      <a:r>
                        <a:rPr lang="ru-RU" dirty="0"/>
                        <a:t> от 7 до 6 см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707541"/>
                  </a:ext>
                </a:extLst>
              </a:tr>
              <a:tr h="520384">
                <a:tc>
                  <a:txBody>
                    <a:bodyPr/>
                    <a:lstStyle/>
                    <a:p>
                      <a:r>
                        <a:rPr lang="ru-RU" dirty="0"/>
                        <a:t>4ст. </a:t>
                      </a:r>
                      <a:r>
                        <a:rPr lang="ru-RU" dirty="0" err="1"/>
                        <a:t>Ис.к</a:t>
                      </a:r>
                      <a:r>
                        <a:rPr lang="ru-RU" dirty="0"/>
                        <a:t> от 6 и меньше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105333"/>
                  </a:ext>
                </a:extLst>
              </a:tr>
            </a:tbl>
          </a:graphicData>
        </a:graphic>
      </p:graphicFrame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D1BA0852-203C-FBC9-BB95-C2011346E105}"/>
              </a:ext>
            </a:extLst>
          </p:cNvPr>
          <p:cNvSpPr/>
          <p:nvPr/>
        </p:nvSpPr>
        <p:spPr>
          <a:xfrm>
            <a:off x="-9896" y="475013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07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DC578-8151-8D0C-A73F-B44B0341F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220" y="419554"/>
            <a:ext cx="10347366" cy="35821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Размеры таза и конъюгаты</a:t>
            </a:r>
          </a:p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242DFA3-19FD-07A8-D1D2-686530658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110879"/>
              </p:ext>
            </p:extLst>
          </p:nvPr>
        </p:nvGraphicFramePr>
        <p:xfrm>
          <a:off x="1029194" y="1068779"/>
          <a:ext cx="10649017" cy="543831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29297">
                  <a:extLst>
                    <a:ext uri="{9D8B030D-6E8A-4147-A177-3AD203B41FA5}">
                      <a16:colId xmlns:a16="http://schemas.microsoft.com/office/drawing/2014/main" val="1883408660"/>
                    </a:ext>
                  </a:extLst>
                </a:gridCol>
                <a:gridCol w="1405246">
                  <a:extLst>
                    <a:ext uri="{9D8B030D-6E8A-4147-A177-3AD203B41FA5}">
                      <a16:colId xmlns:a16="http://schemas.microsoft.com/office/drawing/2014/main" val="99973042"/>
                    </a:ext>
                  </a:extLst>
                </a:gridCol>
                <a:gridCol w="4414474">
                  <a:extLst>
                    <a:ext uri="{9D8B030D-6E8A-4147-A177-3AD203B41FA5}">
                      <a16:colId xmlns:a16="http://schemas.microsoft.com/office/drawing/2014/main" val="2569576062"/>
                    </a:ext>
                  </a:extLst>
                </a:gridCol>
              </a:tblGrid>
              <a:tr h="438410">
                <a:tc gridSpan="3">
                  <a:txBody>
                    <a:bodyPr/>
                    <a:lstStyle/>
                    <a:p>
                      <a:pPr marL="0" lvl="0" algn="ctr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i="0" u="none" strike="noStrike" baseline="0" noProof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Нормальные размеры женского таза</a:t>
                      </a:r>
                      <a:endParaRPr lang="ru-RU" sz="1400" b="1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8854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Размер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Описание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122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Distantia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spinarum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-apple-system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25–26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Между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передневерхними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остями подвздошных костей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682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Distantia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cristarum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-apple-system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28–29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Между наиболее отдалёнными точками гребней подвздошных костей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192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Distantia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trochanterica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-apple-system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31–32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Между большими вертелами бедренных костей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0076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Conjugata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externa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 (наружная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конъюгата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)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20–21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От верхнего края лобкового симфиза до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надкрестцовой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 ямки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5794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Прямой размер выхода таза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-apple-system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9,5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От нижнего края симфиза до верхушки копчика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63516"/>
                  </a:ext>
                </a:extLst>
              </a:tr>
              <a:tr h="11578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Поперечный размер выхода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-apple-system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11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Между седалищными буграми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035484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6463BA6-ED99-8969-4D63-E57F8F701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336196"/>
              </p:ext>
            </p:extLst>
          </p:nvPr>
        </p:nvGraphicFramePr>
        <p:xfrm>
          <a:off x="1029194" y="1088571"/>
          <a:ext cx="10668787" cy="571962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81752">
                  <a:extLst>
                    <a:ext uri="{9D8B030D-6E8A-4147-A177-3AD203B41FA5}">
                      <a16:colId xmlns:a16="http://schemas.microsoft.com/office/drawing/2014/main" val="2702061549"/>
                    </a:ext>
                  </a:extLst>
                </a:gridCol>
                <a:gridCol w="5152229">
                  <a:extLst>
                    <a:ext uri="{9D8B030D-6E8A-4147-A177-3AD203B41FA5}">
                      <a16:colId xmlns:a16="http://schemas.microsoft.com/office/drawing/2014/main" val="3459473795"/>
                    </a:ext>
                  </a:extLst>
                </a:gridCol>
                <a:gridCol w="2334806">
                  <a:extLst>
                    <a:ext uri="{9D8B030D-6E8A-4147-A177-3AD203B41FA5}">
                      <a16:colId xmlns:a16="http://schemas.microsoft.com/office/drawing/2014/main" val="69700189"/>
                    </a:ext>
                  </a:extLst>
                </a:gridCol>
              </a:tblGrid>
              <a:tr h="5678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Конъюгата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Определение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67339"/>
                  </a:ext>
                </a:extLst>
              </a:tr>
              <a:tr h="10633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externa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(наружная)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Измеряется снаружи: от верхнего края лобкового симфиза до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надкрестцовой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ямки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20–21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261987"/>
                  </a:ext>
                </a:extLst>
              </a:tr>
              <a:tr h="10633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diagonalis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(диагональная)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 нижнего края лобкового симфиза до мыса крестца; определяется при влагалищном исследовании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12,5–13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703132"/>
                  </a:ext>
                </a:extLst>
              </a:tr>
              <a:tr h="10633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vera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(истинная, </a:t>
                      </a: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obstetrica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 верхнего края лобкового симфиза до мыса крестца — 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самый узкий размер входа в малый таз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10,5–11 см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843737"/>
                  </a:ext>
                </a:extLst>
              </a:tr>
              <a:tr h="1961605">
                <a:tc gridSpan="3"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Расчёт истинной </a:t>
                      </a:r>
                      <a:r>
                        <a:rPr lang="ru-RU" sz="14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конъюгаты</a:t>
                      </a:r>
                      <a:r>
                        <a:rPr lang="ru-RU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: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Из наружной 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конъюгаты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вычитают </a:t>
                      </a:r>
                      <a:r>
                        <a:rPr lang="ru-RU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9 см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(или 9,5 при индексе Соловьёва &gt; 14,5 см):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vera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externa−9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смConjugata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vera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externa−9 см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 известной диагональной 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конъюгате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: вычитают </a:t>
                      </a:r>
                      <a:r>
                        <a:rPr lang="ru-RU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1,5–2 см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(зависит от высоты симфиза):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  <a:p>
                      <a:pPr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vera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diagonalis−1,5–2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смConjugata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vera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Conjugata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diagonalis−1,5–2 см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  <a:p>
                      <a:pPr marL="0" lvl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ru-RU" sz="1050" b="1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541138"/>
                  </a:ext>
                </a:extLst>
              </a:tr>
            </a:tbl>
          </a:graphicData>
        </a:graphic>
      </p:graphicFrame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E9FAD4EF-8ABD-3A3E-A055-C57B9750E0D6}"/>
              </a:ext>
            </a:extLst>
          </p:cNvPr>
          <p:cNvSpPr/>
          <p:nvPr/>
        </p:nvSpPr>
        <p:spPr>
          <a:xfrm>
            <a:off x="0" y="-49480"/>
            <a:ext cx="475013" cy="653143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9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A02BA-8974-3E82-3D8A-2D36A2D85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20" y="528410"/>
            <a:ext cx="10946080" cy="77385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Этиология и Патогенез</a:t>
            </a:r>
          </a:p>
          <a:p>
            <a:r>
              <a:rPr lang="ru-RU" b="1" dirty="0">
                <a:latin typeface="Times New Roman"/>
                <a:cs typeface="Times New Roman"/>
              </a:rPr>
              <a:t>узкого таза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CA7F43-5D50-0BDA-40EB-26654E7DF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843" y="1716768"/>
            <a:ext cx="4954815" cy="435133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/>
                <a:cs typeface="Times New Roman"/>
              </a:rPr>
              <a:t>Этиология узкого таза</a:t>
            </a:r>
          </a:p>
          <a:p>
            <a:r>
              <a:rPr lang="ru-RU" dirty="0">
                <a:latin typeface="Times New Roman"/>
                <a:cs typeface="Times New Roman"/>
              </a:rPr>
              <a:t>Рахит — ведущая причина (деформация костей в детском возрасте)</a:t>
            </a:r>
          </a:p>
          <a:p>
            <a:r>
              <a:rPr lang="ru-RU" dirty="0">
                <a:latin typeface="Times New Roman"/>
                <a:cs typeface="Times New Roman"/>
              </a:rPr>
              <a:t>Инфекционные заболевания в детстве — туберкулёз, полиомиелит</a:t>
            </a:r>
          </a:p>
          <a:p>
            <a:r>
              <a:rPr lang="ru-RU" dirty="0">
                <a:latin typeface="Times New Roman"/>
                <a:cs typeface="Times New Roman"/>
              </a:rPr>
              <a:t>Травмы таза — переломы, вывихи</a:t>
            </a:r>
          </a:p>
          <a:p>
            <a:r>
              <a:rPr lang="ru-RU" dirty="0">
                <a:latin typeface="Times New Roman"/>
                <a:cs typeface="Times New Roman"/>
              </a:rPr>
              <a:t>Эндокринные нарушения в период роста — гипогонадизм, гипопитуитаризм</a:t>
            </a:r>
          </a:p>
          <a:p>
            <a:r>
              <a:rPr lang="ru-RU" dirty="0">
                <a:latin typeface="Times New Roman"/>
                <a:cs typeface="Times New Roman"/>
              </a:rPr>
              <a:t>Дефицит питания в детском возрасте</a:t>
            </a:r>
          </a:p>
          <a:p>
            <a:r>
              <a:rPr lang="ru-RU" dirty="0">
                <a:latin typeface="Times New Roman"/>
                <a:cs typeface="Times New Roman"/>
              </a:rPr>
              <a:t>Врождённые аномалии таза и позвоночника</a:t>
            </a:r>
          </a:p>
          <a:p>
            <a:r>
              <a:rPr lang="ru-RU" dirty="0">
                <a:latin typeface="Times New Roman"/>
                <a:cs typeface="Times New Roman"/>
              </a:rPr>
              <a:t>Остеомаляция — размягчение костей (дефицит витамина D у взрослых)</a:t>
            </a:r>
          </a:p>
          <a:p>
            <a:r>
              <a:rPr lang="ru-RU" dirty="0">
                <a:latin typeface="Times New Roman"/>
                <a:cs typeface="Times New Roman"/>
              </a:rPr>
              <a:t>Опухоли и экзостозы таза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0DBCB-C699-1238-807E-F8C77254C3B1}"/>
              </a:ext>
            </a:extLst>
          </p:cNvPr>
          <p:cNvSpPr txBox="1"/>
          <p:nvPr/>
        </p:nvSpPr>
        <p:spPr>
          <a:xfrm>
            <a:off x="5624286" y="1478643"/>
            <a:ext cx="6096000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 err="1">
                <a:latin typeface="Times New Roman"/>
                <a:cs typeface="Times New Roman"/>
              </a:rPr>
              <a:t>Патогенез</a:t>
            </a:r>
            <a:r>
              <a:rPr lang="en-US" b="1" dirty="0">
                <a:latin typeface="Times New Roman"/>
                <a:cs typeface="Times New Roman"/>
              </a:rPr>
              <a:t> (</a:t>
            </a:r>
            <a:r>
              <a:rPr lang="en-US" b="1" dirty="0" err="1">
                <a:latin typeface="Times New Roman"/>
                <a:cs typeface="Times New Roman"/>
              </a:rPr>
              <a:t>что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происходит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при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узком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тазе</a:t>
            </a:r>
            <a:r>
              <a:rPr lang="en-US" b="1" dirty="0">
                <a:latin typeface="Times New Roman"/>
                <a:cs typeface="Times New Roman"/>
              </a:rPr>
              <a:t> в </a:t>
            </a:r>
            <a:r>
              <a:rPr lang="en-US" b="1" dirty="0" err="1">
                <a:latin typeface="Times New Roman"/>
                <a:cs typeface="Times New Roman"/>
              </a:rPr>
              <a:t>родах</a:t>
            </a:r>
            <a:r>
              <a:rPr lang="en-US" b="1" dirty="0">
                <a:latin typeface="Times New Roman"/>
                <a:cs typeface="Times New Roman"/>
              </a:rPr>
              <a:t>)</a:t>
            </a:r>
          </a:p>
          <a:p>
            <a:pPr algn="l">
              <a:buFont typeface=""/>
              <a:buChar char="•"/>
            </a:pPr>
            <a:r>
              <a:rPr lang="en-US" b="1" dirty="0" err="1">
                <a:latin typeface="Times New Roman"/>
                <a:cs typeface="Times New Roman"/>
              </a:rPr>
              <a:t>Механическое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препятствие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головка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плода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может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пройти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через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суженные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размеры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таза</a:t>
            </a:r>
            <a:endParaRPr lang="en-US">
              <a:latin typeface="Times New Roman"/>
              <a:cs typeface="Times New Roman"/>
            </a:endParaRPr>
          </a:p>
          <a:p>
            <a:pPr algn="l">
              <a:buFont typeface=""/>
              <a:buChar char="•"/>
            </a:pPr>
            <a:r>
              <a:rPr lang="en-US" b="1" dirty="0" err="1">
                <a:latin typeface="Times New Roman"/>
                <a:cs typeface="Times New Roman"/>
              </a:rPr>
              <a:t>Нарушение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биомеханизма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родов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атипичные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вставления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головки</a:t>
            </a:r>
            <a:r>
              <a:rPr lang="en-US" dirty="0">
                <a:latin typeface="Times New Roman"/>
                <a:cs typeface="Times New Roman"/>
              </a:rPr>
              <a:t> (</a:t>
            </a:r>
            <a:r>
              <a:rPr lang="en-US" dirty="0" err="1">
                <a:latin typeface="Times New Roman"/>
                <a:cs typeface="Times New Roman"/>
              </a:rPr>
              <a:t>разгибательные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асинклитические</a:t>
            </a:r>
            <a:r>
              <a:rPr lang="en-US" dirty="0">
                <a:latin typeface="Times New Roman"/>
                <a:cs typeface="Times New Roman"/>
              </a:rPr>
              <a:t>)</a:t>
            </a:r>
          </a:p>
          <a:p>
            <a:pPr algn="l">
              <a:buFont typeface=""/>
              <a:buChar char="•"/>
            </a:pPr>
            <a:r>
              <a:rPr lang="en-US" b="1" dirty="0" err="1">
                <a:latin typeface="Times New Roman"/>
                <a:cs typeface="Times New Roman"/>
              </a:rPr>
              <a:t>Чрезмерная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конфигурация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головки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неестественное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изменение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формы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черепа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плода</a:t>
            </a:r>
            <a:endParaRPr lang="en-US">
              <a:latin typeface="Times New Roman"/>
              <a:cs typeface="Times New Roman"/>
            </a:endParaRPr>
          </a:p>
          <a:p>
            <a:pPr algn="l">
              <a:buFont typeface=""/>
              <a:buChar char="•"/>
            </a:pPr>
            <a:r>
              <a:rPr lang="en-US" b="1" dirty="0">
                <a:latin typeface="Times New Roman"/>
                <a:cs typeface="Times New Roman"/>
              </a:rPr>
              <a:t>Затяжные </a:t>
            </a:r>
            <a:r>
              <a:rPr lang="en-US" b="1" dirty="0" err="1">
                <a:latin typeface="Times New Roman"/>
                <a:cs typeface="Times New Roman"/>
              </a:rPr>
              <a:t>роды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первичная</a:t>
            </a:r>
            <a:r>
              <a:rPr lang="en-US" dirty="0">
                <a:latin typeface="Times New Roman"/>
                <a:cs typeface="Times New Roman"/>
              </a:rPr>
              <a:t> и </a:t>
            </a:r>
            <a:r>
              <a:rPr lang="en-US" dirty="0" err="1">
                <a:latin typeface="Times New Roman"/>
                <a:cs typeface="Times New Roman"/>
              </a:rPr>
              <a:t>вторичная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слабость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родовой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деятельности</a:t>
            </a:r>
            <a:endParaRPr lang="en-US">
              <a:latin typeface="Times New Roman"/>
              <a:cs typeface="Times New Roman"/>
            </a:endParaRPr>
          </a:p>
          <a:p>
            <a:pPr algn="l">
              <a:buFont typeface=""/>
              <a:buChar char="•"/>
            </a:pPr>
            <a:r>
              <a:rPr lang="en-US" b="1" dirty="0">
                <a:latin typeface="Times New Roman"/>
                <a:cs typeface="Times New Roman"/>
              </a:rPr>
              <a:t>Угроза </a:t>
            </a:r>
            <a:r>
              <a:rPr lang="en-US" b="1" dirty="0" err="1">
                <a:latin typeface="Times New Roman"/>
                <a:cs typeface="Times New Roman"/>
              </a:rPr>
              <a:t>разрыва</a:t>
            </a:r>
            <a:r>
              <a:rPr lang="en-US" b="1" dirty="0">
                <a:latin typeface="Times New Roman"/>
                <a:cs typeface="Times New Roman"/>
              </a:rPr>
              <a:t> </a:t>
            </a:r>
            <a:r>
              <a:rPr lang="en-US" b="1" dirty="0" err="1">
                <a:latin typeface="Times New Roman"/>
                <a:cs typeface="Times New Roman"/>
              </a:rPr>
              <a:t>матки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приговорение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нижнего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сегмента</a:t>
            </a:r>
            <a:endParaRPr lang="en-US">
              <a:latin typeface="Times New Roman"/>
              <a:cs typeface="Times New Roman"/>
            </a:endParaRPr>
          </a:p>
          <a:p>
            <a:pPr algn="l">
              <a:buFont typeface=""/>
              <a:buChar char="•"/>
            </a:pPr>
            <a:r>
              <a:rPr lang="en-US" b="1" dirty="0">
                <a:latin typeface="Times New Roman"/>
                <a:cs typeface="Times New Roman"/>
              </a:rPr>
              <a:t>Гипоксия </a:t>
            </a:r>
            <a:r>
              <a:rPr lang="en-US" b="1" dirty="0" err="1">
                <a:latin typeface="Times New Roman"/>
                <a:cs typeface="Times New Roman"/>
              </a:rPr>
              <a:t>плода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из-за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длительного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стояния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головки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сдавления</a:t>
            </a:r>
            <a:endParaRPr lang="en-US">
              <a:latin typeface="Times New Roman"/>
              <a:cs typeface="Times New Roman"/>
            </a:endParaRPr>
          </a:p>
          <a:p>
            <a:pPr algn="l">
              <a:buFont typeface=""/>
              <a:buChar char="•"/>
            </a:pPr>
            <a:r>
              <a:rPr lang="en-US" b="1" dirty="0">
                <a:latin typeface="Times New Roman"/>
                <a:cs typeface="Times New Roman"/>
              </a:rPr>
              <a:t>Травматизм </a:t>
            </a:r>
            <a:r>
              <a:rPr lang="en-US" b="1" dirty="0" err="1">
                <a:latin typeface="Times New Roman"/>
                <a:cs typeface="Times New Roman"/>
              </a:rPr>
              <a:t>матери</a:t>
            </a:r>
            <a:r>
              <a:rPr lang="en-US" b="1" dirty="0">
                <a:latin typeface="Times New Roman"/>
                <a:cs typeface="Times New Roman"/>
              </a:rPr>
              <a:t> и </a:t>
            </a:r>
            <a:r>
              <a:rPr lang="en-US" b="1" dirty="0" err="1">
                <a:latin typeface="Times New Roman"/>
                <a:cs typeface="Times New Roman"/>
              </a:rPr>
              <a:t>плода</a:t>
            </a:r>
            <a:r>
              <a:rPr lang="en-US" dirty="0">
                <a:latin typeface="Times New Roman"/>
                <a:cs typeface="Times New Roman"/>
              </a:rPr>
              <a:t> — </a:t>
            </a:r>
            <a:r>
              <a:rPr lang="en-US" dirty="0" err="1">
                <a:latin typeface="Times New Roman"/>
                <a:cs typeface="Times New Roman"/>
              </a:rPr>
              <a:t>мочеполовые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свищи</a:t>
            </a:r>
            <a:r>
              <a:rPr lang="en-US" dirty="0">
                <a:latin typeface="Times New Roman"/>
                <a:cs typeface="Times New Roman"/>
              </a:rPr>
              <a:t>, </a:t>
            </a:r>
            <a:r>
              <a:rPr lang="en-US" dirty="0" err="1">
                <a:latin typeface="Times New Roman"/>
                <a:cs typeface="Times New Roman"/>
              </a:rPr>
              <a:t>травмы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головки</a:t>
            </a:r>
            <a:endParaRPr lang="en-US">
              <a:latin typeface="Times New Roman"/>
              <a:cs typeface="Times New Roman"/>
            </a:endParaRPr>
          </a:p>
          <a:p>
            <a:pPr algn="ctr"/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D6957F80-099A-F17A-2F9B-4CBE23E90B7C}"/>
              </a:ext>
            </a:extLst>
          </p:cNvPr>
          <p:cNvSpPr/>
          <p:nvPr/>
        </p:nvSpPr>
        <p:spPr>
          <a:xfrm>
            <a:off x="-69273" y="98961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97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E642A-755E-C1AE-DCF1-2A476576A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7" y="137515"/>
            <a:ext cx="10871859" cy="1345355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Анатомически узкий таз </a:t>
            </a:r>
            <a:r>
              <a:rPr lang="ru-RU" b="1" dirty="0" err="1">
                <a:latin typeface="Times New Roman"/>
                <a:cs typeface="Times New Roman"/>
              </a:rPr>
              <a:t>vs</a:t>
            </a:r>
            <a:r>
              <a:rPr lang="ru-RU" b="1" dirty="0">
                <a:latin typeface="Times New Roman"/>
                <a:cs typeface="Times New Roman"/>
              </a:rPr>
              <a:t> клинически узкий таз</a:t>
            </a:r>
            <a:endParaRPr lang="ru-RU" b="1">
              <a:latin typeface="Times New Roman"/>
              <a:cs typeface="Times New Roman"/>
            </a:endParaRPr>
          </a:p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9AF0F6A-1810-9372-1047-5DAF64A8B8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974289"/>
              </p:ext>
            </p:extLst>
          </p:nvPr>
        </p:nvGraphicFramePr>
        <p:xfrm>
          <a:off x="328220" y="1556162"/>
          <a:ext cx="6669151" cy="453974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00753">
                  <a:extLst>
                    <a:ext uri="{9D8B030D-6E8A-4147-A177-3AD203B41FA5}">
                      <a16:colId xmlns:a16="http://schemas.microsoft.com/office/drawing/2014/main" val="1058139993"/>
                    </a:ext>
                  </a:extLst>
                </a:gridCol>
                <a:gridCol w="2187359">
                  <a:extLst>
                    <a:ext uri="{9D8B030D-6E8A-4147-A177-3AD203B41FA5}">
                      <a16:colId xmlns:a16="http://schemas.microsoft.com/office/drawing/2014/main" val="3123906611"/>
                    </a:ext>
                  </a:extLst>
                </a:gridCol>
                <a:gridCol w="3281039">
                  <a:extLst>
                    <a:ext uri="{9D8B030D-6E8A-4147-A177-3AD203B41FA5}">
                      <a16:colId xmlns:a16="http://schemas.microsoft.com/office/drawing/2014/main" val="12675637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Признак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Анатомически узкий таз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Клинически узкий таз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383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Суть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Размеры таза уменьшены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Размеры таза в норме, но несоразмерны плоду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523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Выявление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lang="ru-RU" sz="1400" b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пельвиометрии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(измерении)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 родах — по признакам несоответствия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159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Причины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Рахит, травмы, аномалии развития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Крупный плод, гидроцефалия, </a:t>
                      </a:r>
                      <a:r>
                        <a:rPr lang="ru-RU" sz="1400" b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перенашивание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, нарушение биомеханизма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86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Диагностика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родов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 процессе родов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903175"/>
                  </a:ext>
                </a:extLst>
              </a:tr>
            </a:tbl>
          </a:graphicData>
        </a:graphic>
      </p:graphicFrame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E0B0204C-2E35-5077-9BB3-801A7B5ED3BC}"/>
              </a:ext>
            </a:extLst>
          </p:cNvPr>
          <p:cNvSpPr/>
          <p:nvPr/>
        </p:nvSpPr>
        <p:spPr>
          <a:xfrm>
            <a:off x="0" y="138545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рисунок, мультфильм, живот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9B28185-D8AD-AD5D-289A-1D3237F40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730" y="1561048"/>
            <a:ext cx="5192981" cy="478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8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7AA72-396A-6A4F-8A9E-5204ABDDF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40" y="365125"/>
            <a:ext cx="10515600" cy="1048473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Индекс Соловьёва</a:t>
            </a:r>
          </a:p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037BE7A-A2A8-D639-24C4-61D6FDB14D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625932"/>
              </p:ext>
            </p:extLst>
          </p:nvPr>
        </p:nvGraphicFramePr>
        <p:xfrm>
          <a:off x="6917665" y="886372"/>
          <a:ext cx="3983619" cy="220186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73215">
                  <a:extLst>
                    <a:ext uri="{9D8B030D-6E8A-4147-A177-3AD203B41FA5}">
                      <a16:colId xmlns:a16="http://schemas.microsoft.com/office/drawing/2014/main" val="854743209"/>
                    </a:ext>
                  </a:extLst>
                </a:gridCol>
                <a:gridCol w="2710404">
                  <a:extLst>
                    <a:ext uri="{9D8B030D-6E8A-4147-A177-3AD203B41FA5}">
                      <a16:colId xmlns:a16="http://schemas.microsoft.com/office/drawing/2014/main" val="3877390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Значение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Форма таза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590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&lt; 8,5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Поперечносуженный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(плоский)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005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8,5–11,5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Нормальный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748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&gt; 11,5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Продольно-узкий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3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5106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F69688-1024-6026-BD03-AA5D2F19E9A8}"/>
                  </a:ext>
                </a:extLst>
              </p:cNvPr>
              <p:cNvSpPr txBox="1"/>
              <p:nvPr/>
            </p:nvSpPr>
            <p:spPr>
              <a:xfrm>
                <a:off x="166229" y="1135985"/>
                <a:ext cx="6096000" cy="144379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solidFill>
                      <a:srgbClr val="000000"/>
                    </a:solidFill>
                    <a:latin typeface="-apple-system"/>
                    <a:ea typeface="-apple-system"/>
                    <a:cs typeface="-apple-system"/>
                  </a:rPr>
                  <a:t>Индекс Соловьёва</a:t>
                </a:r>
                <a:r>
                  <a:rPr lang="en-US" b="0">
                    <a:solidFill>
                      <a:srgbClr val="000000"/>
                    </a:solidFill>
                    <a:latin typeface="-apple-system"/>
                    <a:ea typeface="-apple-system"/>
                    <a:cs typeface="-apple-system"/>
                  </a:rPr>
                  <a:t> — отношение прямого размера входа к поперечному, позволяет определить форму таза: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/>
                        <m:t>Индекс</m:t>
                      </m:r>
                      <m:r>
                        <m:rPr>
                          <m:nor/>
                        </m:rPr>
                        <a:rPr lang="en-US" b="0" i="1"/>
                        <m:t> Соловьёва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Conjugata</m:t>
                          </m:r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externa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Distantia</m:t>
                          </m:r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1">
                              <a:latin typeface="Cambria Math" panose="02040503050406030204" pitchFamily="18" charset="0"/>
                            </a:rPr>
                            <m:t>cristarum</m:t>
                          </m:r>
                        </m:den>
                      </m:f>
                      <m:r>
                        <a:rPr lang="en-US" b="0" i="0">
                          <a:latin typeface="Cambria Math" panose="02040503050406030204" pitchFamily="18" charset="0"/>
                        </a:rPr>
                        <m:t>×10</m:t>
                      </m:r>
                    </m:oMath>
                  </m:oMathPara>
                </a14:m>
                <a:endParaRPr lang="en-US" b="0"/>
              </a:p>
              <a:p>
                <a:pPr algn="ctr"/>
                <a:endParaRPr lang="ru-RU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F69688-1024-6026-BD03-AA5D2F19E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9" y="1135985"/>
                <a:ext cx="6096000" cy="1443793"/>
              </a:xfrm>
              <a:prstGeom prst="rect">
                <a:avLst/>
              </a:prstGeom>
              <a:blipFill>
                <a:blip r:embed="rId2"/>
                <a:stretch>
                  <a:fillRect l="-800" t="-211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5B44080E-F3DC-DD46-055B-56E2DB7A4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479475"/>
              </p:ext>
            </p:extLst>
          </p:nvPr>
        </p:nvGraphicFramePr>
        <p:xfrm>
          <a:off x="4457396" y="3632982"/>
          <a:ext cx="6819417" cy="260798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72810">
                  <a:extLst>
                    <a:ext uri="{9D8B030D-6E8A-4147-A177-3AD203B41FA5}">
                      <a16:colId xmlns:a16="http://schemas.microsoft.com/office/drawing/2014/main" val="3922657595"/>
                    </a:ext>
                  </a:extLst>
                </a:gridCol>
                <a:gridCol w="4446607">
                  <a:extLst>
                    <a:ext uri="{9D8B030D-6E8A-4147-A177-3AD203B41FA5}">
                      <a16:colId xmlns:a16="http://schemas.microsoft.com/office/drawing/2014/main" val="835816250"/>
                    </a:ext>
                  </a:extLst>
                </a:gridCol>
              </a:tblGrid>
              <a:tr h="51121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Окружность запястья</a:t>
                      </a: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Тип таза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765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63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&lt; 14 см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Грацильный (тонкокостный) — поперечные размеры больше,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конъюгата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больше расчётной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531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14–15,5 см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Нормостенический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322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&gt; 15,5 см</a:t>
                      </a:r>
                      <a:endParaRPr lang="ru-RU" sz="1400" b="0" dirty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66667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Гиперстенический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(массивный) — кости толще, истинная </a:t>
                      </a:r>
                      <a:r>
                        <a:rPr lang="ru-RU" sz="1400" b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конъюгата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меньше расчётной</a:t>
                      </a:r>
                    </a:p>
                  </a:txBody>
                  <a:tcPr marL="228600" marR="228600" marT="76200" marB="762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03977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1B5F558-82E3-74D7-E731-F3748685CB2B}"/>
              </a:ext>
            </a:extLst>
          </p:cNvPr>
          <p:cNvSpPr txBox="1"/>
          <p:nvPr/>
        </p:nvSpPr>
        <p:spPr>
          <a:xfrm>
            <a:off x="244521" y="3637069"/>
            <a:ext cx="378106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Также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используется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 </a:t>
            </a:r>
            <a:r>
              <a:rPr lang="en-US" b="1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окружность</a:t>
            </a:r>
            <a:r>
              <a:rPr lang="en-US" b="1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лучезапястного</a:t>
            </a:r>
            <a:r>
              <a:rPr lang="en-US" b="1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сустава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 (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измеряется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сантиметровой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лентой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) —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служит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показателем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массивности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костей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 </a:t>
            </a:r>
            <a:r>
              <a:rPr lang="en-US" b="0" dirty="0" err="1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таза</a:t>
            </a:r>
            <a:r>
              <a:rPr lang="en-US" b="0" dirty="0">
                <a:solidFill>
                  <a:srgbClr val="000000"/>
                </a:solidFill>
                <a:latin typeface="Times New Roman"/>
                <a:ea typeface="-apple-system"/>
                <a:cs typeface="Times New Roman"/>
              </a:rPr>
              <a:t>:</a:t>
            </a:r>
          </a:p>
          <a:p>
            <a:pPr algn="ctr"/>
            <a:endParaRPr lang="ru-RU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BA2DC8DA-E1FB-B176-36DD-A070985090D7}"/>
              </a:ext>
            </a:extLst>
          </p:cNvPr>
          <p:cNvSpPr/>
          <p:nvPr/>
        </p:nvSpPr>
        <p:spPr>
          <a:xfrm>
            <a:off x="0" y="366156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369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E4571-7656-C7BA-B611-BFE15709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953" y="201651"/>
            <a:ext cx="10634353" cy="65901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Ромб Михаэлиса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0FE2ABB-D774-64D5-0C82-846A93689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3456" y="4258"/>
            <a:ext cx="6384201" cy="6856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D71E85-738F-8C8E-AC32-6DC3620594EB}"/>
              </a:ext>
            </a:extLst>
          </p:cNvPr>
          <p:cNvSpPr txBox="1"/>
          <p:nvPr/>
        </p:nvSpPr>
        <p:spPr>
          <a:xfrm>
            <a:off x="247402" y="1276781"/>
            <a:ext cx="536368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Ромб Михаэлиса (пояснично-крестцовый ромб) — область на спине, ограниченная:</a:t>
            </a:r>
            <a:endParaRPr lang="ru-RU"/>
          </a:p>
          <a:p>
            <a:r>
              <a:rPr lang="ru-RU" dirty="0">
                <a:latin typeface="Times New Roman"/>
                <a:cs typeface="Times New Roman"/>
              </a:rPr>
              <a:t>Сверху — углом между остистыми отростками LIV и LV</a:t>
            </a:r>
          </a:p>
          <a:p>
            <a:r>
              <a:rPr lang="ru-RU" dirty="0">
                <a:latin typeface="Times New Roman"/>
                <a:cs typeface="Times New Roman"/>
              </a:rPr>
              <a:t>Снизу — верхушкой копчика</a:t>
            </a:r>
          </a:p>
          <a:p>
            <a:r>
              <a:rPr lang="ru-RU" dirty="0">
                <a:latin typeface="Times New Roman"/>
                <a:cs typeface="Times New Roman"/>
              </a:rPr>
              <a:t>По бокам — </a:t>
            </a:r>
            <a:r>
              <a:rPr lang="ru-RU" dirty="0" err="1">
                <a:latin typeface="Times New Roman"/>
                <a:cs typeface="Times New Roman"/>
              </a:rPr>
              <a:t>задневерхними</a:t>
            </a:r>
            <a:r>
              <a:rPr lang="ru-RU" dirty="0">
                <a:latin typeface="Times New Roman"/>
                <a:cs typeface="Times New Roman"/>
              </a:rPr>
              <a:t> остями подвздошных костей</a:t>
            </a:r>
          </a:p>
          <a:p>
            <a:r>
              <a:rPr lang="ru-RU" dirty="0">
                <a:latin typeface="Times New Roman"/>
                <a:cs typeface="Times New Roman"/>
              </a:rPr>
              <a:t>В норме:</a:t>
            </a:r>
          </a:p>
          <a:p>
            <a:r>
              <a:rPr lang="ru-RU" dirty="0">
                <a:latin typeface="Times New Roman"/>
                <a:cs typeface="Times New Roman"/>
              </a:rPr>
              <a:t>Форма — правильный ромб</a:t>
            </a:r>
          </a:p>
          <a:p>
            <a:r>
              <a:rPr lang="ru-RU" dirty="0">
                <a:latin typeface="Times New Roman"/>
                <a:cs typeface="Times New Roman"/>
              </a:rPr>
              <a:t>Вертикальный размер — 11 см</a:t>
            </a:r>
          </a:p>
          <a:p>
            <a:r>
              <a:rPr lang="ru-RU" dirty="0">
                <a:latin typeface="Times New Roman"/>
                <a:cs typeface="Times New Roman"/>
              </a:rPr>
              <a:t>Горизонтальный размер — 10–11 см</a:t>
            </a:r>
          </a:p>
          <a:p>
            <a:r>
              <a:rPr lang="ru-RU" dirty="0">
                <a:latin typeface="Times New Roman"/>
                <a:cs typeface="Times New Roman"/>
              </a:rPr>
              <a:t>Изменения ромба при патологии:</a:t>
            </a:r>
          </a:p>
          <a:p>
            <a:r>
              <a:rPr lang="ru-RU" dirty="0">
                <a:latin typeface="Times New Roman"/>
                <a:cs typeface="Times New Roman"/>
              </a:rPr>
              <a:t>При плоском тазе — уплощение, вертикальный размер уменьшен</a:t>
            </a:r>
          </a:p>
          <a:p>
            <a:r>
              <a:rPr lang="ru-RU" dirty="0">
                <a:latin typeface="Times New Roman"/>
                <a:cs typeface="Times New Roman"/>
              </a:rPr>
              <a:t>При рахитическом — деформация, асимметрия</a:t>
            </a:r>
          </a:p>
          <a:p>
            <a:r>
              <a:rPr lang="ru-RU" dirty="0">
                <a:latin typeface="Times New Roman"/>
                <a:cs typeface="Times New Roman"/>
              </a:rPr>
              <a:t>При кососуженном — асимметрия сторон</a:t>
            </a:r>
          </a:p>
          <a:p>
            <a:pPr algn="l"/>
            <a:endParaRPr lang="ru-RU" dirty="0"/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8F94214A-073D-9254-4E3A-0B7BD32E4767}"/>
              </a:ext>
            </a:extLst>
          </p:cNvPr>
          <p:cNvSpPr/>
          <p:nvPr/>
        </p:nvSpPr>
        <p:spPr>
          <a:xfrm>
            <a:off x="0" y="197922"/>
            <a:ext cx="484909" cy="663038"/>
          </a:xfrm>
          <a:prstGeom prst="homePlate">
            <a:avLst/>
          </a:prstGeom>
          <a:solidFill>
            <a:srgbClr val="765743"/>
          </a:solidFill>
          <a:ln>
            <a:solidFill>
              <a:srgbClr val="76574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04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Узкий таз в акушерстве</vt:lpstr>
      <vt:lpstr>Понятие</vt:lpstr>
      <vt:lpstr>Классификация анатомического узкого таза</vt:lpstr>
      <vt:lpstr>Размеры таза и конъюгаты </vt:lpstr>
      <vt:lpstr>Этиология и Патогенез узкого таза </vt:lpstr>
      <vt:lpstr>Анатомически узкий таз vs клинически узкий таз </vt:lpstr>
      <vt:lpstr>Индекс Соловьёва </vt:lpstr>
      <vt:lpstr>Ромб Михаэлиса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372</cp:revision>
  <dcterms:created xsi:type="dcterms:W3CDTF">2026-09-28T10:56:51Z</dcterms:created>
  <dcterms:modified xsi:type="dcterms:W3CDTF">2026-09-28T13:33:13Z</dcterms:modified>
</cp:coreProperties>
</file>