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D98731-130D-4DE0-A261-7B1B65BC9D34}" v="1959" dt="2026-09-28T14:30:19.0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272291"/>
            <a:ext cx="9144000" cy="165281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  <a:ea typeface="FangSong"/>
                <a:cs typeface="Times New Roman"/>
              </a:rPr>
              <a:t>Предлежание плаценты</a:t>
            </a:r>
            <a:br>
              <a:rPr lang="ru-RU" dirty="0">
                <a:latin typeface="Times New Roman"/>
                <a:ea typeface="FangSong"/>
                <a:cs typeface="Times New Roman"/>
              </a:rPr>
            </a:br>
            <a:endParaRPr lang="ru-RU"/>
          </a:p>
          <a:p>
            <a:endParaRPr lang="ru-RU" dirty="0">
              <a:latin typeface="Times New Roman"/>
              <a:ea typeface="FangSong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8143" y="3429681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latin typeface="Times New Roman"/>
                <a:cs typeface="Times New Roman"/>
              </a:rPr>
              <a:t>Выполнила: </a:t>
            </a:r>
            <a:r>
              <a:rPr lang="ru-RU" dirty="0" err="1">
                <a:latin typeface="Times New Roman"/>
                <a:cs typeface="Times New Roman"/>
              </a:rPr>
              <a:t>Рубичева</a:t>
            </a:r>
            <a:r>
              <a:rPr lang="ru-RU" dirty="0">
                <a:latin typeface="Times New Roman"/>
                <a:cs typeface="Times New Roman"/>
              </a:rPr>
              <a:t> Юлия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90CD77-736B-E5EF-62C4-C7F9B215F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56" y="4351"/>
            <a:ext cx="12198063" cy="685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AE6B20-CEC0-5878-7332-78024D6A2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843" y="2268"/>
            <a:ext cx="93091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/>
                <a:cs typeface="Times New Roman"/>
              </a:rPr>
              <a:t>Понятие и </a:t>
            </a:r>
            <a:r>
              <a:rPr lang="ru-RU" sz="4800" b="1" dirty="0" err="1">
                <a:latin typeface="Times New Roman"/>
                <a:cs typeface="Times New Roman"/>
              </a:rPr>
              <a:t>причины,виды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F8576E-AB28-81D5-23CF-53C5B5820CCD}"/>
              </a:ext>
            </a:extLst>
          </p:cNvPr>
          <p:cNvSpPr txBox="1"/>
          <p:nvPr/>
        </p:nvSpPr>
        <p:spPr>
          <a:xfrm>
            <a:off x="1889094" y="1166114"/>
            <a:ext cx="981205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 Это такая акушерская патология при которой плацента прикрепляется вне дне </a:t>
            </a:r>
            <a:r>
              <a:rPr lang="ru-RU" b="1" dirty="0" err="1">
                <a:latin typeface="Times New Roman"/>
                <a:cs typeface="Times New Roman"/>
              </a:rPr>
              <a:t>матки,а</a:t>
            </a:r>
            <a:r>
              <a:rPr lang="ru-RU" b="1" dirty="0">
                <a:latin typeface="Times New Roman"/>
                <a:cs typeface="Times New Roman"/>
              </a:rPr>
              <a:t> нижнем маточном </a:t>
            </a:r>
            <a:r>
              <a:rPr lang="ru-RU" b="1" dirty="0" err="1">
                <a:latin typeface="Times New Roman"/>
                <a:cs typeface="Times New Roman"/>
              </a:rPr>
              <a:t>сигменте</a:t>
            </a:r>
            <a:r>
              <a:rPr lang="ru-RU" b="1" dirty="0">
                <a:latin typeface="Times New Roman"/>
                <a:cs typeface="Times New Roman"/>
              </a:rPr>
              <a:t> впереди предлежащей части плода</a:t>
            </a:r>
            <a:endParaRPr lang="ru-RU" b="1">
              <a:latin typeface="Times New Roman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B9C071-FA41-3812-C7EE-98B7165F5FD7}"/>
              </a:ext>
            </a:extLst>
          </p:cNvPr>
          <p:cNvSpPr txBox="1"/>
          <p:nvPr/>
        </p:nvSpPr>
        <p:spPr>
          <a:xfrm>
            <a:off x="1890336" y="2025538"/>
            <a:ext cx="9832931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b="1" dirty="0">
                <a:latin typeface="Times New Roman"/>
                <a:cs typeface="Times New Roman"/>
              </a:rPr>
              <a:t>Причины: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ea typeface="Calibri"/>
                <a:cs typeface="Times New Roman"/>
              </a:rPr>
              <a:t>Воспалительные и атрофические изменения в слизистой матки, из-за хронического воспаления матки, абортов</a:t>
            </a:r>
          </a:p>
          <a:p>
            <a:pPr marL="342900" indent="-342900">
              <a:buAutoNum type="arabicPeriod"/>
            </a:pPr>
            <a:r>
              <a:rPr lang="ru-RU" dirty="0" err="1">
                <a:latin typeface="Times New Roman"/>
                <a:ea typeface="Calibri"/>
                <a:cs typeface="Times New Roman"/>
              </a:rPr>
              <a:t>Инфотилизм</a:t>
            </a:r>
            <a:endParaRPr lang="ru-RU">
              <a:latin typeface="Times New Roman"/>
              <a:ea typeface="Calibri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ea typeface="Calibri"/>
                <a:cs typeface="Times New Roman"/>
              </a:rPr>
              <a:t>Опухоли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маткии</a:t>
            </a:r>
            <a:endParaRPr lang="ru-RU">
              <a:latin typeface="Times New Roman"/>
              <a:ea typeface="Calibri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ea typeface="Calibri"/>
                <a:cs typeface="Times New Roman"/>
              </a:rPr>
              <a:t>Изменения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трофопластической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способности плодного яйца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FAD809-06B3-8F44-76C4-175EBA52F55F}"/>
              </a:ext>
            </a:extLst>
          </p:cNvPr>
          <p:cNvSpPr txBox="1"/>
          <p:nvPr/>
        </p:nvSpPr>
        <p:spPr>
          <a:xfrm>
            <a:off x="1962411" y="4018767"/>
            <a:ext cx="9749424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Times New Roman"/>
                <a:cs typeface="Times New Roman"/>
              </a:rPr>
              <a:t>Виды:</a:t>
            </a:r>
          </a:p>
          <a:p>
            <a:pPr marL="285750" indent="-285750">
              <a:buFont typeface="Arial"/>
              <a:buChar char="•"/>
            </a:pPr>
            <a:r>
              <a:rPr lang="ru-RU" b="1" dirty="0">
                <a:latin typeface="Times New Roman"/>
                <a:cs typeface="Times New Roman"/>
              </a:rPr>
              <a:t>Полное или центральное</a:t>
            </a:r>
            <a:r>
              <a:rPr lang="ru-RU" dirty="0">
                <a:latin typeface="Times New Roman"/>
                <a:cs typeface="Times New Roman"/>
              </a:rPr>
              <a:t>, когда при PV исследования в родах при 2-3 см открытие шейки матки по всей поверхности определяется губчатая ткань</a:t>
            </a:r>
          </a:p>
          <a:p>
            <a:pPr marL="285750" indent="-285750">
              <a:buFont typeface="Arial"/>
              <a:buChar char="•"/>
            </a:pPr>
            <a:r>
              <a:rPr lang="ru-RU" b="1" dirty="0">
                <a:latin typeface="Times New Roman"/>
                <a:cs typeface="Times New Roman"/>
              </a:rPr>
              <a:t>Частичное или неполное</a:t>
            </a:r>
            <a:r>
              <a:rPr lang="ru-RU" dirty="0">
                <a:latin typeface="Times New Roman"/>
                <a:cs typeface="Times New Roman"/>
              </a:rPr>
              <a:t>, когда при PV в родах при 2-3 см определяется плацентарная ткань и оболочка</a:t>
            </a:r>
          </a:p>
          <a:p>
            <a:pPr marL="285750" indent="-285750">
              <a:buFont typeface="Arial"/>
              <a:buChar char="•"/>
            </a:pPr>
            <a:r>
              <a:rPr lang="ru-RU" b="1" dirty="0">
                <a:latin typeface="Times New Roman"/>
                <a:cs typeface="Times New Roman"/>
              </a:rPr>
              <a:t>Низкая</a:t>
            </a:r>
            <a:r>
              <a:rPr lang="ru-RU" dirty="0">
                <a:latin typeface="Times New Roman"/>
                <a:cs typeface="Times New Roman"/>
              </a:rPr>
              <a:t>, когда плацента находиться в маточном </a:t>
            </a:r>
            <a:r>
              <a:rPr lang="ru-RU" dirty="0" err="1">
                <a:latin typeface="Times New Roman"/>
                <a:cs typeface="Times New Roman"/>
              </a:rPr>
              <a:t>сигменте</a:t>
            </a:r>
            <a:r>
              <a:rPr lang="ru-RU" dirty="0">
                <a:latin typeface="Times New Roman"/>
                <a:cs typeface="Times New Roman"/>
              </a:rPr>
              <a:t>, и своим карем не доходит до внутреннего зева</a:t>
            </a:r>
          </a:p>
        </p:txBody>
      </p:sp>
    </p:spTree>
    <p:extLst>
      <p:ext uri="{BB962C8B-B14F-4D97-AF65-F5344CB8AC3E}">
        <p14:creationId xmlns:p14="http://schemas.microsoft.com/office/powerpoint/2010/main" val="1520832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96A78-B14C-3E9A-37B1-8BD687A07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699" y="365125"/>
            <a:ext cx="9182101" cy="1343705"/>
          </a:xfrm>
        </p:spPr>
        <p:txBody>
          <a:bodyPr>
            <a:normAutofit/>
          </a:bodyPr>
          <a:lstStyle/>
          <a:p>
            <a:r>
              <a:rPr lang="ru-RU" sz="4800" dirty="0">
                <a:latin typeface="Times New Roman"/>
                <a:cs typeface="Times New Roman"/>
              </a:rPr>
              <a:t>Клиника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A08AD3-A6AC-8D1C-F98C-A086A166F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5485" y="1825625"/>
            <a:ext cx="8828315" cy="4351338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/>
                <a:cs typeface="Times New Roman"/>
              </a:rPr>
              <a:t>Главный симптом </a:t>
            </a:r>
            <a:r>
              <a:rPr lang="ru-RU" dirty="0">
                <a:latin typeface="Times New Roman"/>
                <a:cs typeface="Times New Roman"/>
              </a:rPr>
              <a:t>— безболезненное кровотечение из влагалища, чаще возникающее внезапно, без провоцирующих факторов, на поздних сроках беременности (после 28 недель).</a:t>
            </a:r>
          </a:p>
          <a:p>
            <a:pPr marL="0" indent="0">
              <a:buNone/>
            </a:pPr>
            <a:r>
              <a:rPr lang="ru-RU" dirty="0">
                <a:latin typeface="Times New Roman"/>
                <a:cs typeface="Times New Roman"/>
              </a:rPr>
              <a:t>Особенности кровотечения:</a:t>
            </a:r>
          </a:p>
          <a:p>
            <a:pPr marL="0" indent="0">
              <a:buNone/>
            </a:pPr>
            <a:r>
              <a:rPr lang="ru-RU" dirty="0">
                <a:latin typeface="Times New Roman"/>
                <a:cs typeface="Times New Roman"/>
              </a:rPr>
              <a:t>Внезапность — часто ночью, в покое</a:t>
            </a:r>
          </a:p>
          <a:p>
            <a:pPr marL="0" indent="0">
              <a:buNone/>
            </a:pPr>
            <a:r>
              <a:rPr lang="ru-RU" dirty="0">
                <a:latin typeface="Times New Roman"/>
                <a:cs typeface="Times New Roman"/>
              </a:rPr>
              <a:t>Безболезненность — нет схваток и болей</a:t>
            </a:r>
          </a:p>
          <a:p>
            <a:pPr marL="0" indent="0">
              <a:buNone/>
            </a:pPr>
            <a:r>
              <a:rPr lang="ru-RU" dirty="0">
                <a:latin typeface="Times New Roman"/>
                <a:cs typeface="Times New Roman"/>
              </a:rPr>
              <a:t>Ярко-алая кровь — артериальное кровотечение из краёв отслоившейся плаценты</a:t>
            </a:r>
          </a:p>
          <a:p>
            <a:pPr marL="0" indent="0">
              <a:buNone/>
            </a:pPr>
            <a:r>
              <a:rPr lang="ru-RU" dirty="0">
                <a:latin typeface="Times New Roman"/>
                <a:cs typeface="Times New Roman"/>
              </a:rPr>
              <a:t>Повторяемость — кровотечения рецидивируют, с тенденцией к усилению</a:t>
            </a:r>
          </a:p>
          <a:p>
            <a:pPr marL="0" indent="0">
              <a:buNone/>
            </a:pPr>
            <a:r>
              <a:rPr lang="ru-RU" dirty="0">
                <a:latin typeface="Times New Roman"/>
                <a:cs typeface="Times New Roman"/>
              </a:rPr>
              <a:t>Несоответствие тяжести кровотечения и состояния плода — кровь матери, не плода (плод может не страдать первое время)</a:t>
            </a:r>
          </a:p>
          <a:p>
            <a:pPr marL="0" indent="0">
              <a:buNone/>
            </a:pPr>
            <a:r>
              <a:rPr lang="ru-RU" dirty="0">
                <a:latin typeface="Times New Roman"/>
                <a:cs typeface="Times New Roman"/>
              </a:rPr>
              <a:t>Дополнительные признаки:</a:t>
            </a:r>
          </a:p>
          <a:p>
            <a:pPr marL="0" indent="0">
              <a:buNone/>
            </a:pPr>
            <a:r>
              <a:rPr lang="ru-RU" dirty="0">
                <a:latin typeface="Times New Roman"/>
                <a:cs typeface="Times New Roman"/>
              </a:rPr>
              <a:t>Высокое стояние предлежащей части плода (головка не прижата ко входу в таз — плацента мешает)</a:t>
            </a:r>
          </a:p>
          <a:p>
            <a:pPr marL="0" indent="0">
              <a:buNone/>
            </a:pPr>
            <a:r>
              <a:rPr lang="ru-RU" dirty="0">
                <a:latin typeface="Times New Roman"/>
                <a:cs typeface="Times New Roman"/>
              </a:rPr>
              <a:t>Атипичные положения плода — тазовое, поперечное</a:t>
            </a:r>
          </a:p>
          <a:p>
            <a:pPr marL="0" indent="0">
              <a:buNone/>
            </a:pPr>
            <a:r>
              <a:rPr lang="ru-RU" dirty="0">
                <a:latin typeface="Times New Roman"/>
                <a:cs typeface="Times New Roman"/>
              </a:rPr>
              <a:t>При полном предлежании — кровотечение может начаться раньше и быть массивнее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217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99815C-9DD9-F514-0DDB-7CD62D7C3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985" y="365125"/>
            <a:ext cx="9272815" cy="1343705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/>
                <a:cs typeface="Times New Roman"/>
              </a:rPr>
              <a:t>Лечение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BE95E5-E354-D93E-E4FB-10B3F922E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9199" y="1825625"/>
            <a:ext cx="8864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/>
                <a:cs typeface="Times New Roman"/>
              </a:rPr>
              <a:t>Единственный радикальный метод — кесарево сечение.</a:t>
            </a:r>
          </a:p>
          <a:p>
            <a:pPr marL="0" indent="0">
              <a:buNone/>
            </a:pPr>
            <a:endParaRPr lang="ru-RU" dirty="0">
              <a:latin typeface="Times New Roman"/>
              <a:cs typeface="Times New Roman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904F4EF-FA34-307C-F6AB-0A7138C73C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562333"/>
              </p:ext>
            </p:extLst>
          </p:nvPr>
        </p:nvGraphicFramePr>
        <p:xfrm>
          <a:off x="2490107" y="3074225"/>
          <a:ext cx="8499430" cy="243560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49715">
                  <a:extLst>
                    <a:ext uri="{9D8B030D-6E8A-4147-A177-3AD203B41FA5}">
                      <a16:colId xmlns:a16="http://schemas.microsoft.com/office/drawing/2014/main" val="954049902"/>
                    </a:ext>
                  </a:extLst>
                </a:gridCol>
                <a:gridCol w="4249715">
                  <a:extLst>
                    <a:ext uri="{9D8B030D-6E8A-4147-A177-3AD203B41FA5}">
                      <a16:colId xmlns:a16="http://schemas.microsoft.com/office/drawing/2014/main" val="8706630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Ситуация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Тактика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833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Полное предлежание плаценты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Кесарево сечение в плановом порядке (на 36–37 неделе)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235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Неполное предлежание с небольшим кровотечением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Наблюдение в стационаре, КС при появлении показаний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3853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Массивное кровотечение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любой степени предлежания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Экстренное кесарево сечение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851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Низкое расположение плаценты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Возможно родоразрешение через естественные пути при отсутствии кровотечения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46585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CE47523-5513-3850-CC46-872583ABC689}"/>
              </a:ext>
            </a:extLst>
          </p:cNvPr>
          <p:cNvSpPr txBox="1"/>
          <p:nvPr/>
        </p:nvSpPr>
        <p:spPr>
          <a:xfrm>
            <a:off x="2485572" y="2322286"/>
            <a:ext cx="6096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rgbClr val="000000"/>
                </a:solidFill>
                <a:latin typeface="-apple-system"/>
                <a:ea typeface="-apple-system"/>
                <a:cs typeface="-apple-system"/>
              </a:rPr>
              <a:t>Тактика в зависимости от ситуации</a:t>
            </a:r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836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E3A8DA-8EE4-05E5-B9FD-ED5BDCAF7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200" y="230641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4800" dirty="0">
                <a:latin typeface="Times New Roman"/>
                <a:cs typeface="Times New Roman"/>
              </a:rPr>
              <a:t>Преждевременная отслойка нормально расположенной плаценты</a:t>
            </a:r>
            <a:endParaRPr lang="ru-RU" dirty="0"/>
          </a:p>
          <a:p>
            <a:endParaRPr lang="ru-RU" sz="4800" dirty="0">
              <a:latin typeface="Times New Roman"/>
              <a:cs typeface="Times New Roman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E0A185-CBA9-0FB5-D717-00F4D3431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74"/>
            <a:ext cx="12191999" cy="686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7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7BEEC-4846-1957-BC35-417A8398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628" y="365125"/>
            <a:ext cx="9191172" cy="1343705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/>
                <a:cs typeface="Times New Roman"/>
              </a:rPr>
              <a:t>Понятие и причины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F9A25F-D5D7-9B0D-0837-37B77E31F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2914" y="1825625"/>
            <a:ext cx="890088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/>
                <a:cs typeface="Times New Roman"/>
              </a:rPr>
              <a:t>Это такая акушерская патология при которой плацента отслаивается вне 3 периоде родов, а во время беременности или в 1 или 2 периоде родов</a:t>
            </a:r>
          </a:p>
          <a:p>
            <a:pPr marL="0" indent="0">
              <a:buNone/>
            </a:pPr>
            <a:r>
              <a:rPr lang="ru-RU" sz="2400" b="1" dirty="0">
                <a:latin typeface="Times New Roman"/>
                <a:cs typeface="Times New Roman"/>
              </a:rPr>
              <a:t>Причины:</a:t>
            </a:r>
          </a:p>
          <a:p>
            <a:pPr marL="342900" indent="-342900">
              <a:buAutoNum type="arabicPeriod"/>
            </a:pPr>
            <a:r>
              <a:rPr lang="ru-RU" sz="1800" dirty="0">
                <a:latin typeface="Times New Roman"/>
                <a:cs typeface="Times New Roman"/>
              </a:rPr>
              <a:t>Изменение сосудистой системы </a:t>
            </a:r>
            <a:r>
              <a:rPr lang="ru-RU" sz="1800" dirty="0" err="1">
                <a:latin typeface="Times New Roman"/>
                <a:cs typeface="Times New Roman"/>
              </a:rPr>
              <a:t>матери,когда</a:t>
            </a:r>
            <a:r>
              <a:rPr lang="ru-RU" sz="1800" dirty="0">
                <a:latin typeface="Times New Roman"/>
                <a:cs typeface="Times New Roman"/>
              </a:rPr>
              <a:t> сосуды становятся хрупкими, ломкими, трудно проходимыми для крови. Это бывает при </a:t>
            </a:r>
            <a:r>
              <a:rPr lang="ru-RU" sz="1800" dirty="0" err="1">
                <a:latin typeface="Times New Roman"/>
                <a:cs typeface="Times New Roman"/>
              </a:rPr>
              <a:t>экламсии</a:t>
            </a:r>
            <a:r>
              <a:rPr lang="ru-RU" sz="1800" dirty="0">
                <a:latin typeface="Times New Roman"/>
                <a:cs typeface="Times New Roman"/>
              </a:rPr>
              <a:t>, гипертонической болезни, пороках сердца, туберкулез</a:t>
            </a:r>
          </a:p>
          <a:p>
            <a:pPr marL="342900" indent="-342900">
              <a:buAutoNum type="arabicPeriod"/>
            </a:pPr>
            <a:r>
              <a:rPr lang="ru-RU" sz="1800" dirty="0">
                <a:latin typeface="Times New Roman"/>
                <a:cs typeface="Times New Roman"/>
              </a:rPr>
              <a:t>При травмах</a:t>
            </a:r>
          </a:p>
          <a:p>
            <a:pPr marL="342900" indent="-342900">
              <a:buAutoNum type="arabicPeriod"/>
            </a:pPr>
            <a:r>
              <a:rPr lang="ru-RU" sz="1800" dirty="0">
                <a:latin typeface="Times New Roman"/>
                <a:cs typeface="Times New Roman"/>
              </a:rPr>
              <a:t>В родах при короткой пуповине, многоводие, многоплодии, когда быстро рожается плод</a:t>
            </a:r>
          </a:p>
        </p:txBody>
      </p:sp>
    </p:spTree>
    <p:extLst>
      <p:ext uri="{BB962C8B-B14F-4D97-AF65-F5344CB8AC3E}">
        <p14:creationId xmlns:p14="http://schemas.microsoft.com/office/powerpoint/2010/main" val="674788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4353A8-E47B-D4E8-CF99-63899DA19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-109888"/>
            <a:ext cx="9159834" cy="1345355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/>
                <a:cs typeface="Times New Roman"/>
              </a:rPr>
              <a:t>Клиника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E05993-CDB0-01EF-76D5-C355E7AB0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174" y="915184"/>
            <a:ext cx="10020795" cy="160022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ru-RU" sz="3400" b="1" dirty="0">
                <a:latin typeface="Times New Roman"/>
                <a:cs typeface="Times New Roman"/>
              </a:rPr>
              <a:t>Триада классических симптомов</a:t>
            </a:r>
          </a:p>
          <a:p>
            <a:pPr marL="0" indent="0">
              <a:buNone/>
            </a:pPr>
            <a:r>
              <a:rPr lang="ru-RU" sz="2300" dirty="0">
                <a:latin typeface="Times New Roman"/>
                <a:cs typeface="Times New Roman"/>
              </a:rPr>
              <a:t>Боль в животе — постоянная, локализованная, в месте расположения плаценты</a:t>
            </a:r>
          </a:p>
          <a:p>
            <a:pPr marL="0" indent="0">
              <a:buNone/>
            </a:pPr>
            <a:r>
              <a:rPr lang="ru-RU" sz="2300" dirty="0">
                <a:latin typeface="Times New Roman"/>
                <a:cs typeface="Times New Roman"/>
              </a:rPr>
              <a:t>Кровотечение — наружное, внутреннее или смешанное</a:t>
            </a:r>
          </a:p>
          <a:p>
            <a:pPr marL="0" indent="0">
              <a:buNone/>
            </a:pPr>
            <a:r>
              <a:rPr lang="ru-RU" sz="2300" dirty="0">
                <a:latin typeface="Times New Roman"/>
                <a:cs typeface="Times New Roman"/>
              </a:rPr>
              <a:t>Признаки гипоксии / гибели плода — изменение сердцебиения плода, отсутствие движений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96BDD36-0F05-30BF-9283-8C6453E76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705765"/>
              </p:ext>
            </p:extLst>
          </p:nvPr>
        </p:nvGraphicFramePr>
        <p:xfrm>
          <a:off x="3156857" y="2325584"/>
          <a:ext cx="7368915" cy="39484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01636">
                  <a:extLst>
                    <a:ext uri="{9D8B030D-6E8A-4147-A177-3AD203B41FA5}">
                      <a16:colId xmlns:a16="http://schemas.microsoft.com/office/drawing/2014/main" val="1327812576"/>
                    </a:ext>
                  </a:extLst>
                </a:gridCol>
                <a:gridCol w="4667279">
                  <a:extLst>
                    <a:ext uri="{9D8B030D-6E8A-4147-A177-3AD203B41FA5}">
                      <a16:colId xmlns:a16="http://schemas.microsoft.com/office/drawing/2014/main" val="3130797216"/>
                    </a:ext>
                  </a:extLst>
                </a:gridCol>
              </a:tblGrid>
              <a:tr h="3891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Признак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Описание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928977"/>
                  </a:ext>
                </a:extLst>
              </a:tr>
              <a:tr h="6393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Матка напряжена, плотная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Не расслабляется между схватками (в родах) или постоянно напряжена (при беременности)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073406"/>
                  </a:ext>
                </a:extLst>
              </a:tr>
              <a:tr h="3891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Локальная болезненность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В зоне отслойки, над плацентой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461561"/>
                  </a:ext>
                </a:extLst>
              </a:tr>
              <a:tr h="3891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Увеличение высоты дна матки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Из-за ретроплацентарной гематомы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457979"/>
                  </a:ext>
                </a:extLst>
              </a:tr>
              <a:tr h="3891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Асимметрия матки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Выбухание в месте гематомы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135349"/>
                  </a:ext>
                </a:extLst>
              </a:tr>
              <a:tr h="3891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Признаки шока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Бледность, тахикардия, гипотония, холодный пот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623363"/>
                  </a:ext>
                </a:extLst>
              </a:tr>
              <a:tr h="63939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ДВС-синдром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При тяжёлой форме — петехии, кровоточивость из мест инъекций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600376"/>
                  </a:ext>
                </a:extLst>
              </a:tr>
              <a:tr h="3891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Гибель плода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При отслойке &gt; 50% площади плаценты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604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4412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63A56B-D44C-51F8-EE89-DF2D91218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498" y="365125"/>
            <a:ext cx="8734302" cy="134535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Этиология и Патогенез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51D686-F100-E97D-5493-A30C993DF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8563" y="954768"/>
            <a:ext cx="7507186" cy="5222195"/>
          </a:xfrm>
          <a:solidFill>
            <a:srgbClr val="F7ABAB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sz="1600" b="1" dirty="0">
                <a:latin typeface="Times New Roman"/>
                <a:cs typeface="Times New Roman"/>
              </a:rPr>
              <a:t>Этиология</a:t>
            </a:r>
            <a:endParaRPr lang="ru-RU" sz="1600" b="1"/>
          </a:p>
          <a:p>
            <a:pPr marL="0" indent="0">
              <a:buNone/>
            </a:pPr>
            <a:r>
              <a:rPr lang="ru-RU" sz="1600" dirty="0">
                <a:latin typeface="Times New Roman"/>
                <a:cs typeface="Times New Roman"/>
              </a:rPr>
              <a:t>Гестоз — ведущая причина (артериальная гипертензия, протеинурия → спазм сосудов, повреждение эндотелия)</a:t>
            </a:r>
            <a:endParaRPr lang="ru-RU" sz="1600"/>
          </a:p>
          <a:p>
            <a:pPr marL="0" indent="0">
              <a:buNone/>
            </a:pPr>
            <a:r>
              <a:rPr lang="ru-RU" sz="1600" dirty="0">
                <a:latin typeface="Times New Roman"/>
                <a:cs typeface="Times New Roman"/>
              </a:rPr>
              <a:t>Артериальная гипертензия (хроническая)</a:t>
            </a:r>
            <a:endParaRPr lang="ru-RU" sz="1600"/>
          </a:p>
          <a:p>
            <a:pPr marL="0" indent="0">
              <a:buNone/>
            </a:pPr>
            <a:r>
              <a:rPr lang="ru-RU" sz="1600" dirty="0">
                <a:latin typeface="Times New Roman"/>
                <a:cs typeface="Times New Roman"/>
              </a:rPr>
              <a:t>Травма — наружная (удар в живот, ДТП) или внутренняя (короткая пуповина, быстрое излитие вод при многоводии)</a:t>
            </a:r>
            <a:endParaRPr lang="ru-RU" sz="1600"/>
          </a:p>
          <a:p>
            <a:pPr marL="0" indent="0">
              <a:buNone/>
            </a:pPr>
            <a:r>
              <a:rPr lang="ru-RU" sz="1600" dirty="0">
                <a:latin typeface="Times New Roman"/>
                <a:cs typeface="Times New Roman"/>
              </a:rPr>
              <a:t>Аутоиммунные процессы — антифосфолипидный синдром</a:t>
            </a:r>
            <a:endParaRPr lang="ru-RU" sz="1600"/>
          </a:p>
          <a:p>
            <a:pPr marL="0" indent="0">
              <a:buNone/>
            </a:pPr>
            <a:r>
              <a:rPr lang="ru-RU" sz="1600" dirty="0">
                <a:latin typeface="Times New Roman"/>
                <a:cs typeface="Times New Roman"/>
              </a:rPr>
              <a:t>Аномалии строения и прикрепления плаценты</a:t>
            </a:r>
            <a:endParaRPr lang="ru-RU" sz="1600"/>
          </a:p>
          <a:p>
            <a:pPr marL="0" indent="0">
              <a:buNone/>
            </a:pPr>
            <a:r>
              <a:rPr lang="ru-RU" sz="1600" dirty="0">
                <a:latin typeface="Times New Roman"/>
                <a:cs typeface="Times New Roman"/>
              </a:rPr>
              <a:t>Возраст матери старше 35 лет</a:t>
            </a:r>
            <a:endParaRPr lang="ru-RU" sz="1600"/>
          </a:p>
          <a:p>
            <a:pPr marL="0" indent="0">
              <a:buNone/>
            </a:pPr>
            <a:r>
              <a:rPr lang="ru-RU" sz="1600" dirty="0" err="1">
                <a:latin typeface="Times New Roman"/>
                <a:cs typeface="Times New Roman"/>
              </a:rPr>
              <a:t>Многорожавшие</a:t>
            </a:r>
            <a:r>
              <a:rPr lang="ru-RU" sz="1600" dirty="0">
                <a:latin typeface="Times New Roman"/>
                <a:cs typeface="Times New Roman"/>
              </a:rPr>
              <a:t> женщины — дегенеративные изменения эндометрия</a:t>
            </a:r>
            <a:endParaRPr lang="ru-RU" sz="1600"/>
          </a:p>
          <a:p>
            <a:pPr marL="0" indent="0">
              <a:buNone/>
            </a:pPr>
            <a:r>
              <a:rPr lang="ru-RU" sz="1600" dirty="0">
                <a:latin typeface="Times New Roman"/>
                <a:cs typeface="Times New Roman"/>
              </a:rPr>
              <a:t>Кесарево сечение в анамнезе</a:t>
            </a:r>
            <a:endParaRPr lang="ru-RU" sz="1600"/>
          </a:p>
          <a:p>
            <a:pPr marL="0" indent="0">
              <a:buNone/>
            </a:pPr>
            <a:r>
              <a:rPr lang="ru-RU" sz="1600" dirty="0">
                <a:latin typeface="Times New Roman"/>
                <a:cs typeface="Times New Roman"/>
              </a:rPr>
              <a:t>Курение, употребление кокаина</a:t>
            </a:r>
            <a:endParaRPr lang="ru-RU" sz="1600"/>
          </a:p>
          <a:p>
            <a:pPr marL="0" indent="0">
              <a:buNone/>
            </a:pPr>
            <a:r>
              <a:rPr lang="ru-RU" sz="1600" dirty="0">
                <a:latin typeface="Times New Roman"/>
                <a:cs typeface="Times New Roman"/>
              </a:rPr>
              <a:t>Резус-сенсибилизация</a:t>
            </a:r>
            <a:endParaRPr lang="ru-RU" sz="1600"/>
          </a:p>
          <a:p>
            <a:pPr marL="0" indent="0">
              <a:buNone/>
            </a:pP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4E4FFA-0F61-73B1-9137-D10894CD00EA}"/>
              </a:ext>
            </a:extLst>
          </p:cNvPr>
          <p:cNvSpPr txBox="1"/>
          <p:nvPr/>
        </p:nvSpPr>
        <p:spPr>
          <a:xfrm>
            <a:off x="2711532" y="950026"/>
            <a:ext cx="7501247" cy="4462760"/>
          </a:xfrm>
          <a:prstGeom prst="rect">
            <a:avLst/>
          </a:prstGeom>
          <a:solidFill>
            <a:srgbClr val="F7ABAB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>
                <a:latin typeface="Times New Roman"/>
                <a:cs typeface="Times New Roman"/>
              </a:rPr>
              <a:t>Патогенез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Спазм и повреждение спиральных артерий (при гестозе, АГ) → нарушение кровотока в </a:t>
            </a:r>
            <a:r>
              <a:rPr lang="ru-RU" sz="2000" dirty="0" err="1">
                <a:latin typeface="Times New Roman"/>
                <a:cs typeface="Times New Roman"/>
              </a:rPr>
              <a:t>межворсинчатом</a:t>
            </a:r>
            <a:r>
              <a:rPr lang="ru-RU" sz="2000" dirty="0">
                <a:latin typeface="Times New Roman"/>
                <a:cs typeface="Times New Roman"/>
              </a:rPr>
              <a:t> пространстве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Дегенеративные изменения </a:t>
            </a:r>
            <a:r>
              <a:rPr lang="ru-RU" sz="2000" dirty="0" err="1">
                <a:latin typeface="Times New Roman"/>
                <a:cs typeface="Times New Roman"/>
              </a:rPr>
              <a:t>децидуальной</a:t>
            </a:r>
            <a:r>
              <a:rPr lang="ru-RU" sz="2000" dirty="0">
                <a:latin typeface="Times New Roman"/>
                <a:cs typeface="Times New Roman"/>
              </a:rPr>
              <a:t> оболочки → снижение адгезии плаценты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Образование ретроплацентарной гематомы — кровь скапливается между плацентой и стенкой матки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Гематома нарастает → отслаивает плаценту → нарушение плацентарного кровотока → гипоксия и гибель плода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При обширной отслойке → пропитывание миометрия кровью → матка </a:t>
            </a:r>
            <a:r>
              <a:rPr lang="ru-RU" sz="2000" dirty="0" err="1">
                <a:latin typeface="Times New Roman"/>
                <a:cs typeface="Times New Roman"/>
              </a:rPr>
              <a:t>Кувелера</a:t>
            </a:r>
            <a:r>
              <a:rPr lang="ru-RU" sz="2000" dirty="0">
                <a:latin typeface="Times New Roman"/>
                <a:cs typeface="Times New Roman"/>
              </a:rPr>
              <a:t> (</a:t>
            </a:r>
            <a:r>
              <a:rPr lang="ru-RU" sz="2000" dirty="0" err="1">
                <a:latin typeface="Times New Roman"/>
                <a:cs typeface="Times New Roman"/>
              </a:rPr>
              <a:t>apoplexia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uteri</a:t>
            </a:r>
            <a:r>
              <a:rPr lang="ru-RU" sz="2000" dirty="0">
                <a:latin typeface="Times New Roman"/>
                <a:cs typeface="Times New Roman"/>
              </a:rPr>
              <a:t>) — мышца не способна к сокращению → массивное кровотечение, ДВС-синдром</a:t>
            </a:r>
          </a:p>
          <a:p>
            <a:pPr marL="457200" indent="-457200" algn="l">
              <a:buAutoNum type="arabicPeriod"/>
            </a:pPr>
            <a:endParaRPr lang="ru-RU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7804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CF4C9-1ACE-11B1-D866-69299D9D4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524" y="365125"/>
            <a:ext cx="9308276" cy="1345355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/>
                <a:cs typeface="Times New Roman"/>
              </a:rPr>
              <a:t>Лечение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1D1416-0365-9DC9-33E3-09F7EA081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9889" y="1627703"/>
            <a:ext cx="4756068" cy="1441884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ru-RU" sz="1800" b="1" dirty="0">
                <a:latin typeface="Times New Roman"/>
                <a:cs typeface="Times New Roman"/>
              </a:rPr>
              <a:t>Принципы</a:t>
            </a:r>
          </a:p>
          <a:p>
            <a:pPr marL="285750" indent="-285750"/>
            <a:r>
              <a:rPr lang="ru-RU" sz="1800" dirty="0">
                <a:latin typeface="Times New Roman"/>
                <a:cs typeface="Times New Roman"/>
              </a:rPr>
              <a:t>Экстренное родоразрешение — основной метод</a:t>
            </a:r>
          </a:p>
          <a:p>
            <a:pPr marL="285750" indent="-285750"/>
            <a:r>
              <a:rPr lang="ru-RU" sz="1800" dirty="0">
                <a:latin typeface="Times New Roman"/>
                <a:cs typeface="Times New Roman"/>
              </a:rPr>
              <a:t>Борьба с кровотечением и шоком</a:t>
            </a:r>
          </a:p>
          <a:p>
            <a:pPr marL="285750" indent="-285750"/>
            <a:r>
              <a:rPr lang="ru-RU" sz="1800" dirty="0">
                <a:latin typeface="Times New Roman"/>
                <a:cs typeface="Times New Roman"/>
              </a:rPr>
              <a:t>Коррекция ДВС-синдрома</a:t>
            </a:r>
          </a:p>
          <a:p>
            <a:pPr marL="285750" indent="-285750"/>
            <a:r>
              <a:rPr lang="ru-RU" sz="1800" dirty="0">
                <a:latin typeface="Times New Roman"/>
                <a:cs typeface="Times New Roman"/>
              </a:rPr>
              <a:t>Тактика</a:t>
            </a:r>
          </a:p>
          <a:p>
            <a:pPr marL="457200" indent="-457200"/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ADF9F59-687C-C4A4-5E8C-4DF2F95CEA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00767"/>
              </p:ext>
            </p:extLst>
          </p:nvPr>
        </p:nvGraphicFramePr>
        <p:xfrm>
          <a:off x="6095999" y="821376"/>
          <a:ext cx="6016830" cy="33519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038103">
                  <a:extLst>
                    <a:ext uri="{9D8B030D-6E8A-4147-A177-3AD203B41FA5}">
                      <a16:colId xmlns:a16="http://schemas.microsoft.com/office/drawing/2014/main" val="3836791744"/>
                    </a:ext>
                  </a:extLst>
                </a:gridCol>
                <a:gridCol w="2978727">
                  <a:extLst>
                    <a:ext uri="{9D8B030D-6E8A-4147-A177-3AD203B41FA5}">
                      <a16:colId xmlns:a16="http://schemas.microsoft.com/office/drawing/2014/main" val="15251472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Ситуация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7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Действия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7A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955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Отслойка при беременности (живой плод)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Экстренное кесарево сечение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6364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Отслойка в родах, полное раскрытие, головка в полости/выходе таза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Наложение акушерских щипцов или вакуум-экстракция — быстрое родоразрешение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946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Отслойка в родах, шейка не открыта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Экстренное кесарево сечение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075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Матка </a:t>
                      </a:r>
                      <a:r>
                        <a:rPr lang="ru-RU" sz="1200" b="1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Кувелера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(пропитывание кровью, не сокращается)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Экстирпация или </a:t>
                      </a:r>
                      <a:r>
                        <a:rPr lang="ru-RU" sz="1200" b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надвлагалищная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ампутация матки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78390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7A23897-E635-68AA-B43E-B68DB1430654}"/>
              </a:ext>
            </a:extLst>
          </p:cNvPr>
          <p:cNvSpPr txBox="1"/>
          <p:nvPr/>
        </p:nvSpPr>
        <p:spPr>
          <a:xfrm>
            <a:off x="2869869" y="4591792"/>
            <a:ext cx="8886701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Консервативные мероприятия (параллельно с оперативными)</a:t>
            </a:r>
            <a:endParaRPr lang="ru-RU" b="1">
              <a:latin typeface="Times New Roman"/>
              <a:ea typeface="Calibri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Восполнение ОЦК — инфузия кристаллоидов, коллоидов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Свежезамороженная плазма — возмещение факторов свёртывания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Эритроцитарная масса — при анемии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Окситоцин — для сокращения матки после родоразрешения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Коррекция ДВС-синдрома — под контролем коагулограммы</a:t>
            </a:r>
          </a:p>
          <a:p>
            <a:pPr marL="342900" indent="-342900" algn="l">
              <a:buAutoNum type="arabicPeriod"/>
            </a:pPr>
            <a:endParaRPr lang="ru-RU" dirty="0"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405323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Предлежание плаценты  </vt:lpstr>
      <vt:lpstr>Понятие и причины,виды</vt:lpstr>
      <vt:lpstr>Клиника</vt:lpstr>
      <vt:lpstr>Лечение</vt:lpstr>
      <vt:lpstr>Преждевременная отслойка нормально расположенной плаценты </vt:lpstr>
      <vt:lpstr>Понятие и причины</vt:lpstr>
      <vt:lpstr>Клиника</vt:lpstr>
      <vt:lpstr>Этиология и Патогенез   </vt:lpstr>
      <vt:lpstr>Лечение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293</cp:revision>
  <dcterms:created xsi:type="dcterms:W3CDTF">2026-09-28T13:38:26Z</dcterms:created>
  <dcterms:modified xsi:type="dcterms:W3CDTF">2026-09-28T14:31:24Z</dcterms:modified>
</cp:coreProperties>
</file>