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6C8"/>
    <a:srgbClr val="E8B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B98D92-8A47-4005-BCAC-A6C332C15A6B}" v="362" dt="2026-09-30T08:57:33.8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2"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1714" y="1213077"/>
            <a:ext cx="9144000" cy="2387600"/>
          </a:xfrm>
        </p:spPr>
        <p:txBody>
          <a:bodyPr/>
          <a:lstStyle/>
          <a:p>
            <a:r>
              <a:rPr lang="ru-RU" b="1" dirty="0">
                <a:latin typeface="Times New Roman"/>
                <a:ea typeface="STXinwei"/>
                <a:cs typeface="Times New Roman"/>
              </a:rPr>
              <a:t>Преждевременные роды</a:t>
            </a:r>
            <a:r>
              <a:rPr lang="ru-RU" dirty="0">
                <a:latin typeface="Times New Roman"/>
                <a:ea typeface="STXinwei"/>
                <a:cs typeface="Times New Roman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latin typeface="Calibri"/>
                <a:ea typeface="Calibri"/>
                <a:cs typeface="Calibri"/>
              </a:rPr>
              <a:t>Выполнила: Юлия </a:t>
            </a:r>
            <a:r>
              <a:rPr lang="ru-RU" dirty="0" err="1">
                <a:latin typeface="Calibri"/>
                <a:ea typeface="Calibri"/>
                <a:cs typeface="Calibri"/>
              </a:rPr>
              <a:t>Рубичева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C6EA7-58AE-99A8-4FE6-37F560986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ea typeface="Calibri"/>
                <a:cs typeface="Times New Roman"/>
              </a:rPr>
              <a:t>Причины преждевременных родов условно разделяют на материнские и плодные.</a:t>
            </a:r>
            <a:endParaRPr lang="ru-RU" b="1" dirty="0"/>
          </a:p>
        </p:txBody>
      </p:sp>
      <p:sp>
        <p:nvSpPr>
          <p:cNvPr id="12" name="Сердце 11">
            <a:extLst>
              <a:ext uri="{FF2B5EF4-FFF2-40B4-BE49-F238E27FC236}">
                <a16:creationId xmlns:a16="http://schemas.microsoft.com/office/drawing/2014/main" id="{C5428A97-8204-9A16-763E-A3AB0CB489FA}"/>
              </a:ext>
            </a:extLst>
          </p:cNvPr>
          <p:cNvSpPr/>
          <p:nvPr/>
        </p:nvSpPr>
        <p:spPr>
          <a:xfrm>
            <a:off x="62630" y="271397"/>
            <a:ext cx="365342" cy="344465"/>
          </a:xfrm>
          <a:prstGeom prst="heart">
            <a:avLst/>
          </a:prstGeom>
          <a:solidFill>
            <a:srgbClr val="C00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56092F-AD01-3E5F-EEC7-F0538264DC42}"/>
              </a:ext>
            </a:extLst>
          </p:cNvPr>
          <p:cNvSpPr txBox="1"/>
          <p:nvPr/>
        </p:nvSpPr>
        <p:spPr>
          <a:xfrm>
            <a:off x="4947474" y="1328530"/>
            <a:ext cx="6812451" cy="5355312"/>
          </a:xfrm>
          <a:prstGeom prst="rect">
            <a:avLst/>
          </a:prstGeom>
          <a:solidFill>
            <a:srgbClr val="E8B9C3"/>
          </a:solidFill>
          <a:ln>
            <a:solidFill>
              <a:srgbClr val="E3A6C8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Материнские причины:</a:t>
            </a:r>
            <a:endParaRPr lang="ru-RU"/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острые инфекционные болезни, например грипп, краснуха, менингит или пиелонефрит;</a:t>
            </a:r>
          </a:p>
          <a:p>
            <a:pPr marL="285750" indent="-285750">
              <a:buFont typeface="Arial"/>
              <a:buChar char="•"/>
            </a:pPr>
            <a:r>
              <a:rPr lang="ru-RU" dirty="0" err="1">
                <a:latin typeface="Times New Roman"/>
                <a:cs typeface="Times New Roman"/>
              </a:rPr>
              <a:t>истмико</a:t>
            </a:r>
            <a:r>
              <a:rPr lang="ru-RU" dirty="0">
                <a:latin typeface="Times New Roman"/>
                <a:cs typeface="Times New Roman"/>
              </a:rPr>
              <a:t>-цервикальная недостаточность (ИЦН) — патология, при которой шейка матки ослабляется и открывается раньше срока;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опухоли матки, в основном миомы;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тяжёлые негинекологические заболевания, например гипертония, бронхиальная астма, тиреотоксикоз, пороки сердца и анемия с уровнем гемоглобина ниже 90 г/л;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нарушения свёртываемости крови;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иммунологическая несовместимость, в том числе при резус-конфликте;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падения, травмы и операции во время беременности;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преждевременное излитие околоплодных вод;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сахарный диабет, заболевания щитовидной железы и другие эндокринные нарушения 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врождённые пороки развития матки.</a:t>
            </a:r>
          </a:p>
          <a:p>
            <a:pPr algn="l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2B2437-647A-5618-3BF0-3F5D675B5EC3}"/>
              </a:ext>
            </a:extLst>
          </p:cNvPr>
          <p:cNvSpPr txBox="1"/>
          <p:nvPr/>
        </p:nvSpPr>
        <p:spPr>
          <a:xfrm>
            <a:off x="431169" y="1332449"/>
            <a:ext cx="3752849" cy="5078313"/>
          </a:xfrm>
          <a:prstGeom prst="rect">
            <a:avLst/>
          </a:prstGeom>
          <a:solidFill>
            <a:srgbClr val="E3A6C8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u="sng" dirty="0">
                <a:latin typeface="Times New Roman"/>
                <a:cs typeface="Times New Roman"/>
              </a:rPr>
              <a:t>Плодные причины:</a:t>
            </a:r>
            <a:endParaRPr lang="ru-RU" b="1" u="sng"/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внутриутробная инфекция и </a:t>
            </a:r>
            <a:r>
              <a:rPr lang="ru-RU" dirty="0" err="1">
                <a:latin typeface="Times New Roman"/>
                <a:cs typeface="Times New Roman"/>
              </a:rPr>
              <a:t>хориоамнионит</a:t>
            </a:r>
            <a:r>
              <a:rPr lang="ru-RU" dirty="0">
                <a:latin typeface="Times New Roman"/>
                <a:cs typeface="Times New Roman"/>
              </a:rPr>
              <a:t> — воспаление матки, которое приводит к внутриутробному инфицированию плода;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многоводие;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многоплодная беременность;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перерастяжение матки крупным плодом у беременной с сахарным диабетом;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тазовое предлежание плода;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низкое расположение, предлежание или отслойка плаценты;</a:t>
            </a:r>
          </a:p>
          <a:p>
            <a:pPr marL="285750" indent="-285750">
              <a:buFont typeface="Arial"/>
              <a:buChar char="•"/>
            </a:pPr>
            <a:r>
              <a:rPr lang="ru-RU" dirty="0">
                <a:latin typeface="Times New Roman"/>
                <a:cs typeface="Times New Roman"/>
              </a:rPr>
              <a:t>генетические патологии, связанные с неправильным развитием плода.</a:t>
            </a:r>
          </a:p>
        </p:txBody>
      </p:sp>
    </p:spTree>
    <p:extLst>
      <p:ext uri="{BB962C8B-B14F-4D97-AF65-F5344CB8AC3E}">
        <p14:creationId xmlns:p14="http://schemas.microsoft.com/office/powerpoint/2010/main" val="21512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B92CF-DE69-3DE5-D75B-1457BE81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86" y="2268"/>
            <a:ext cx="10515600" cy="1325563"/>
          </a:xfrm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Факторы риска преждевременных родов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26AA1D-45DD-F635-B1CE-AB88B65E4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беременность до 18-ти и после 35-ти лет;</a:t>
            </a:r>
            <a:endParaRPr lang="ru-RU"/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неблагоприятные условия труда;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наркомания;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курение больше 10-ти сигарет в день;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наследственность — случаи преждевременных родов у мамы, бабушки или сестры;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аборты;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ранее перенесённые операции и гинекологические заболевания;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предыдущие случаи невынашивания беременности или длительное бесплодие;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сопутствующие заболевания;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отсутствие прегравидарной подготовки — специальных мероприятий, которые готовят будущую маму к зачатию, вынашиванию и рождению ребёнка.</a:t>
            </a:r>
          </a:p>
          <a:p>
            <a:pPr marL="514350" indent="-514350">
              <a:buAutoNum type="arabicPeriod"/>
            </a:pP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0C0306AB-2A9F-B005-55C4-52E1F7463B2F}"/>
              </a:ext>
            </a:extLst>
          </p:cNvPr>
          <p:cNvSpPr/>
          <p:nvPr/>
        </p:nvSpPr>
        <p:spPr>
          <a:xfrm>
            <a:off x="62630" y="271397"/>
            <a:ext cx="365342" cy="344465"/>
          </a:xfrm>
          <a:prstGeom prst="heart">
            <a:avLst/>
          </a:prstGeom>
          <a:solidFill>
            <a:srgbClr val="C00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491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3A1FF-0633-5BEA-662F-371E146E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29" y="74839"/>
            <a:ext cx="10515600" cy="1325563"/>
          </a:xfrm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Классификация и стадии развития преждевременных родов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E116940C-C342-BA50-B0DF-095E34138A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070057"/>
              </p:ext>
            </p:extLst>
          </p:nvPr>
        </p:nvGraphicFramePr>
        <p:xfrm>
          <a:off x="838200" y="1825625"/>
          <a:ext cx="10515599" cy="228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191301">
                  <a:extLst>
                    <a:ext uri="{9D8B030D-6E8A-4147-A177-3AD203B41FA5}">
                      <a16:colId xmlns:a16="http://schemas.microsoft.com/office/drawing/2014/main" val="1749665405"/>
                    </a:ext>
                  </a:extLst>
                </a:gridCol>
                <a:gridCol w="4289946">
                  <a:extLst>
                    <a:ext uri="{9D8B030D-6E8A-4147-A177-3AD203B41FA5}">
                      <a16:colId xmlns:a16="http://schemas.microsoft.com/office/drawing/2014/main" val="191724026"/>
                    </a:ext>
                  </a:extLst>
                </a:gridCol>
                <a:gridCol w="3034352">
                  <a:extLst>
                    <a:ext uri="{9D8B030D-6E8A-4147-A177-3AD203B41FA5}">
                      <a16:colId xmlns:a16="http://schemas.microsoft.com/office/drawing/2014/main" val="39536281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Тип </a:t>
                      </a:r>
                      <a:b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</a:b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родов </a:t>
                      </a:r>
                      <a:endParaRPr lang="ru-RU" sz="1400" b="1" i="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A6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Вес ребёнка </a:t>
                      </a:r>
                      <a:endParaRPr lang="ru-RU" sz="1400" b="1" i="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A6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Прогноз </a:t>
                      </a:r>
                      <a:b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</a:br>
                      <a:r>
                        <a:rPr lang="ru-RU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для ребёнка </a:t>
                      </a:r>
                      <a:endParaRPr lang="ru-RU" sz="1400" b="1" i="0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A6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0343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Очень ранние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 0,5–1 кг </a:t>
                      </a:r>
                      <a:b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</a:b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экстремально низкий вес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Неблагоприятный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214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Ранние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1–1,5 кг </a:t>
                      </a:r>
                      <a:b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</a:b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очень низкий вес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Сомнительный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15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Незначительно </a:t>
                      </a:r>
                      <a:b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</a:b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преждевременные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1,5–2,5 кг </a:t>
                      </a:r>
                      <a:b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</a:b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низкий вес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Наиболее </a:t>
                      </a:r>
                      <a:b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</a:br>
                      <a:r>
                        <a:rPr lang="ru-RU" sz="1200" b="0" i="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cs typeface="Times New Roman"/>
                        </a:rPr>
                        <a:t>благоприятный </a:t>
                      </a:r>
                      <a:endParaRPr lang="ru-RU" sz="12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625" marR="47625" marT="95250" marB="952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868869"/>
                  </a:ext>
                </a:extLst>
              </a:tr>
            </a:tbl>
          </a:graphicData>
        </a:graphic>
      </p:graphicFrame>
      <p:sp>
        <p:nvSpPr>
          <p:cNvPr id="5" name="Сердце 4">
            <a:extLst>
              <a:ext uri="{FF2B5EF4-FFF2-40B4-BE49-F238E27FC236}">
                <a16:creationId xmlns:a16="http://schemas.microsoft.com/office/drawing/2014/main" id="{CBB16195-5D67-3462-2D03-0D4F7CD3F004}"/>
              </a:ext>
            </a:extLst>
          </p:cNvPr>
          <p:cNvSpPr/>
          <p:nvPr/>
        </p:nvSpPr>
        <p:spPr>
          <a:xfrm>
            <a:off x="62630" y="271397"/>
            <a:ext cx="365342" cy="344465"/>
          </a:xfrm>
          <a:prstGeom prst="heart">
            <a:avLst/>
          </a:prstGeom>
          <a:solidFill>
            <a:srgbClr val="C00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848410-E5A3-164A-5127-637724FC1791}"/>
              </a:ext>
            </a:extLst>
          </p:cNvPr>
          <p:cNvSpPr txBox="1"/>
          <p:nvPr/>
        </p:nvSpPr>
        <p:spPr>
          <a:xfrm>
            <a:off x="920337" y="4621480"/>
            <a:ext cx="567046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По стадиям развития выделяют: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угрожающие преждевременные роды;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начинающиеся преждевременные роды;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/>
                <a:cs typeface="Times New Roman"/>
              </a:rPr>
              <a:t>начавшиеся преждевременные роды.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696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D0463-9EA0-3595-1A52-650F5CA7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60" y="-149472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Осложнения у мамы и у ребенка</a:t>
            </a:r>
            <a:endParaRPr lang="ru-RU" dirty="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5783E6-B3CA-67E4-5867-1591EB907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87289" cy="3520066"/>
          </a:xfrm>
          <a:solidFill>
            <a:srgbClr val="E3A6C8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/>
                <a:cs typeface="Times New Roman"/>
              </a:rPr>
              <a:t>У мамы: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эндометрит (воспаление внутреннего слоя матки);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нагноение швов;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сепсис (распространение инфекции во всём организме);</a:t>
            </a:r>
          </a:p>
          <a:p>
            <a:pPr marL="457200" indent="-4572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перитонит (воспаление брюшины)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B47B2D44-9A4F-3A12-E37B-2910EAAFC1F4}"/>
              </a:ext>
            </a:extLst>
          </p:cNvPr>
          <p:cNvSpPr/>
          <p:nvPr/>
        </p:nvSpPr>
        <p:spPr>
          <a:xfrm>
            <a:off x="62630" y="271397"/>
            <a:ext cx="365342" cy="344465"/>
          </a:xfrm>
          <a:prstGeom prst="heart">
            <a:avLst/>
          </a:prstGeom>
          <a:solidFill>
            <a:srgbClr val="C00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70537-1163-4701-79AC-4B91A77BE7F8}"/>
              </a:ext>
            </a:extLst>
          </p:cNvPr>
          <p:cNvSpPr txBox="1"/>
          <p:nvPr/>
        </p:nvSpPr>
        <p:spPr>
          <a:xfrm>
            <a:off x="6511636" y="1484415"/>
            <a:ext cx="4720441" cy="4770537"/>
          </a:xfrm>
          <a:prstGeom prst="rect">
            <a:avLst/>
          </a:prstGeom>
          <a:solidFill>
            <a:srgbClr val="E3A6C8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latin typeface="Times New Roman"/>
                <a:cs typeface="Times New Roman"/>
              </a:rPr>
              <a:t>У ребенка: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пушок на теле, называемый «</a:t>
            </a:r>
            <a:r>
              <a:rPr lang="ru-RU" sz="2000" dirty="0" err="1">
                <a:latin typeface="Times New Roman"/>
                <a:cs typeface="Times New Roman"/>
              </a:rPr>
              <a:t>лануго</a:t>
            </a:r>
            <a:r>
              <a:rPr lang="ru-RU" sz="2000" dirty="0">
                <a:latin typeface="Times New Roman"/>
                <a:cs typeface="Times New Roman"/>
              </a:rPr>
              <a:t>»;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много сыровидной смазки;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недостаточно развитый подкожный жировой слой;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мягкие ушные и носовые хрящи;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ногти, не доходящие до кончиков пальцев;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низко расположенное пупочное кольцо (ближе к лобку);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яички, не опущенные в мошонку;</a:t>
            </a:r>
          </a:p>
          <a:p>
            <a:pPr marL="228600" indent="-228600">
              <a:buAutoNum type="arabicPeriod"/>
            </a:pPr>
            <a:r>
              <a:rPr lang="ru-RU" sz="2000" dirty="0">
                <a:latin typeface="Times New Roman"/>
                <a:cs typeface="Times New Roman"/>
              </a:rPr>
              <a:t>клитор и малые половые губы, не прикрытые большими половыми губами.</a:t>
            </a:r>
          </a:p>
          <a:p>
            <a:endParaRPr lang="ru-RU" sz="20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1162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4567D-9DC7-4ECC-718C-A07A98B8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86" y="-215446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Диагностика преждевременных родов</a:t>
            </a:r>
            <a:endParaRPr lang="ru-RU" dirty="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2A1868-08BC-0FD1-65A2-E36119C64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129" y="12541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Диагноз "риск преждевременных родов" (или их начало) ставится на основании:</a:t>
            </a:r>
          </a:p>
          <a:p>
            <a:r>
              <a:rPr lang="ru-RU" sz="2000" dirty="0">
                <a:latin typeface="Times New Roman"/>
                <a:cs typeface="Times New Roman"/>
              </a:rPr>
              <a:t>жалоб — тянущих болей внизу живота, водянистых или кровянистых выделений из половых путей;</a:t>
            </a:r>
          </a:p>
          <a:p>
            <a:r>
              <a:rPr lang="ru-RU" sz="2000" dirty="0">
                <a:latin typeface="Times New Roman"/>
                <a:cs typeface="Times New Roman"/>
              </a:rPr>
              <a:t>гинекологического осмотра — исследования влагалища и шейки матки с помощью зеркал;</a:t>
            </a:r>
          </a:p>
          <a:p>
            <a:r>
              <a:rPr lang="ru-RU" sz="2000" dirty="0">
                <a:latin typeface="Times New Roman"/>
                <a:cs typeface="Times New Roman"/>
              </a:rPr>
              <a:t>лабораторных обследований — общего анализа крови и мочи, мазка на флору, полимеразной цепной реакции (ПЦР) на половые и TORCH-инфекции, анализа крови на свёртываемость, гормональный профиль и т. д.</a:t>
            </a:r>
          </a:p>
          <a:p>
            <a:r>
              <a:rPr lang="ru-RU" sz="2000" dirty="0">
                <a:latin typeface="Times New Roman"/>
                <a:cs typeface="Times New Roman"/>
              </a:rPr>
              <a:t>Дополнительно могут назначить:</a:t>
            </a:r>
          </a:p>
          <a:p>
            <a:r>
              <a:rPr lang="ru-RU" sz="2000" dirty="0" err="1">
                <a:latin typeface="Times New Roman"/>
                <a:cs typeface="Times New Roman"/>
              </a:rPr>
              <a:t>цервикометрию</a:t>
            </a:r>
            <a:r>
              <a:rPr lang="ru-RU" sz="2000" dirty="0">
                <a:latin typeface="Times New Roman"/>
                <a:cs typeface="Times New Roman"/>
              </a:rPr>
              <a:t>, чтобы измерить шейку матки (проводится до 34-й недели беременности);</a:t>
            </a:r>
          </a:p>
          <a:p>
            <a:r>
              <a:rPr lang="ru-RU" sz="2000" dirty="0">
                <a:latin typeface="Times New Roman"/>
                <a:cs typeface="Times New Roman"/>
              </a:rPr>
              <a:t>кардиотокографию (КТГ), чтобы оценить состояние плода (проводится после 30–32-й недели беременности)</a:t>
            </a:r>
          </a:p>
          <a:p>
            <a:endParaRPr lang="ru-RU" dirty="0"/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F4B1F484-663F-AA18-2EC3-FF87FD4A2081}"/>
              </a:ext>
            </a:extLst>
          </p:cNvPr>
          <p:cNvSpPr/>
          <p:nvPr/>
        </p:nvSpPr>
        <p:spPr>
          <a:xfrm>
            <a:off x="62630" y="271397"/>
            <a:ext cx="365342" cy="344465"/>
          </a:xfrm>
          <a:prstGeom prst="heart">
            <a:avLst/>
          </a:prstGeom>
          <a:solidFill>
            <a:srgbClr val="C00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525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3DFD8-8745-365B-FAE6-0C3A65C4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86" y="-28801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Лечение преждевременных родов</a:t>
            </a:r>
            <a:endParaRPr lang="ru-RU" dirty="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7BBF1D-89EB-2F56-2E3C-9BD2576CA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056" y="1372054"/>
            <a:ext cx="6206672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ru-RU" sz="1800" b="1" dirty="0">
                <a:latin typeface="Times New Roman"/>
                <a:cs typeface="Times New Roman"/>
              </a:rPr>
              <a:t>Цель лечения угрожающих и начинающихся преждевременных родов</a:t>
            </a:r>
            <a:r>
              <a:rPr lang="ru-RU" sz="1800" dirty="0">
                <a:latin typeface="Times New Roman"/>
                <a:cs typeface="Times New Roman"/>
              </a:rPr>
              <a:t> — сохранить и продлить беременность. Пациентка должна находиться под постоянным наблюдением врачей: ей показан палатный или полупостельный режим. В первом случае беременная может передвигаться по палате и сидеть в кровати. При полупостельном режиме выходить из палаты нельзя, садиться можно только при необходимости, например, чтобы поесть.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Также назначают </a:t>
            </a:r>
            <a:r>
              <a:rPr lang="ru-RU" sz="1800" dirty="0" err="1">
                <a:latin typeface="Times New Roman"/>
                <a:cs typeface="Times New Roman"/>
              </a:rPr>
              <a:t>токолитики</a:t>
            </a:r>
            <a:r>
              <a:rPr lang="ru-RU" sz="1800" dirty="0">
                <a:latin typeface="Times New Roman"/>
                <a:cs typeface="Times New Roman"/>
              </a:rPr>
              <a:t> для расслабления матки, успокоительные и спазмолитики. Чтобы контролировать состояние ребёнка, обязательно проводят </a:t>
            </a:r>
            <a:r>
              <a:rPr lang="ru-RU" sz="1800" err="1">
                <a:latin typeface="Times New Roman"/>
                <a:cs typeface="Times New Roman"/>
              </a:rPr>
              <a:t>допплерометрию</a:t>
            </a:r>
            <a:r>
              <a:rPr lang="ru-RU" sz="1800" dirty="0">
                <a:latin typeface="Times New Roman"/>
                <a:cs typeface="Times New Roman"/>
              </a:rPr>
              <a:t> — оценивают кровоток в матке и плаценте. При необходимости выполняют КТГ плода.</a:t>
            </a:r>
          </a:p>
          <a:p>
            <a:pPr>
              <a:buNone/>
            </a:pPr>
            <a:r>
              <a:rPr lang="ru-RU" sz="1800" dirty="0">
                <a:latin typeface="Times New Roman"/>
                <a:cs typeface="Times New Roman"/>
              </a:rPr>
              <a:t>При </a:t>
            </a:r>
            <a:r>
              <a:rPr lang="ru-RU" sz="1800" err="1">
                <a:latin typeface="Times New Roman"/>
                <a:cs typeface="Times New Roman"/>
              </a:rPr>
              <a:t>истмико</a:t>
            </a:r>
            <a:r>
              <a:rPr lang="ru-RU" sz="1800" dirty="0">
                <a:latin typeface="Times New Roman"/>
                <a:cs typeface="Times New Roman"/>
              </a:rPr>
              <a:t>-цервикальной недостаточности на шейку матки накладывают швы (во 2-м триместре) или разгружающий акушерский пессарий (во 2–3-м триместре). Они не дадут ей открыться раньше срока.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E055E5F2-E3CA-7B4A-BD00-B00B65CCCB05}"/>
              </a:ext>
            </a:extLst>
          </p:cNvPr>
          <p:cNvSpPr/>
          <p:nvPr/>
        </p:nvSpPr>
        <p:spPr>
          <a:xfrm>
            <a:off x="62630" y="271397"/>
            <a:ext cx="365342" cy="344465"/>
          </a:xfrm>
          <a:prstGeom prst="heart">
            <a:avLst/>
          </a:prstGeom>
          <a:solidFill>
            <a:srgbClr val="C00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Акушерский пессарий">
            <a:extLst>
              <a:ext uri="{FF2B5EF4-FFF2-40B4-BE49-F238E27FC236}">
                <a16:creationId xmlns:a16="http://schemas.microsoft.com/office/drawing/2014/main" id="{8464E818-37E9-B81F-51C0-B604F34B6B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114" y="1224462"/>
            <a:ext cx="4829627" cy="482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82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1EC19A-E7CA-D263-67AC-48C5A417B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71" y="-306161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Профилактика</a:t>
            </a:r>
            <a:endParaRPr lang="ru-RU" b="1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D7055A-7536-DAB7-8A78-FD2A0101B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557" y="1018268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z="1800" dirty="0">
                <a:latin typeface="Times New Roman"/>
                <a:cs typeface="Times New Roman"/>
              </a:rPr>
              <a:t>бережно относиться к своему репродуктивному здоровью, не допускать абортов;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наблюдаться у акушера-гинеколога, начиная с ранних сроков беременности;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соблюдать все предписания врачей во время беременности;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вести здоровый образ жизни, не работать ночью, не заниматься тяжёлым физическим трудом;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регулярно обследоваться, особенно при угрозе невынашивания беременности;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своевременно накладывать акушерский пессарий или швы на шейку матки при </a:t>
            </a:r>
            <a:r>
              <a:rPr lang="ru-RU" sz="1800" dirty="0" err="1">
                <a:latin typeface="Times New Roman"/>
                <a:cs typeface="Times New Roman"/>
              </a:rPr>
              <a:t>истмико</a:t>
            </a:r>
            <a:r>
              <a:rPr lang="ru-RU" sz="1800" dirty="0">
                <a:latin typeface="Times New Roman"/>
                <a:cs typeface="Times New Roman"/>
              </a:rPr>
              <a:t>-цервикальной недостаточности;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лечить инфекции;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корректировать гормональные нарушения </a:t>
            </a:r>
            <a:r>
              <a:rPr lang="ru-RU" sz="1800" dirty="0" err="1">
                <a:latin typeface="Times New Roman"/>
                <a:cs typeface="Times New Roman"/>
              </a:rPr>
              <a:t>прогестинами</a:t>
            </a:r>
            <a:r>
              <a:rPr lang="ru-RU" sz="1800" dirty="0">
                <a:latin typeface="Times New Roman"/>
                <a:cs typeface="Times New Roman"/>
              </a:rPr>
              <a:t>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после родов пользоваться средствами контрацепции;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соблюдать интервал между беременностями: после естественных родов рекомендуется выждать два года, после кесарева сечения — три года ;</a:t>
            </a:r>
          </a:p>
          <a:p>
            <a:r>
              <a:rPr lang="ru-RU" sz="1800" dirty="0">
                <a:latin typeface="Times New Roman"/>
                <a:cs typeface="Times New Roman"/>
              </a:rPr>
              <a:t>быть внимательной к своему психическому состоянию и, если необходимо, обращаться к психотерапевту, так как при психических расстройствах повышается риск преждевременных родов</a:t>
            </a:r>
          </a:p>
          <a:p>
            <a:endParaRPr lang="ru-RU" sz="1800" dirty="0">
              <a:latin typeface="Times New Roman"/>
              <a:cs typeface="Times New Roman"/>
            </a:endParaRPr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4A3ECF1A-FBB5-50D6-51F5-BF431E254326}"/>
              </a:ext>
            </a:extLst>
          </p:cNvPr>
          <p:cNvSpPr/>
          <p:nvPr/>
        </p:nvSpPr>
        <p:spPr>
          <a:xfrm>
            <a:off x="62630" y="271397"/>
            <a:ext cx="365342" cy="344465"/>
          </a:xfrm>
          <a:prstGeom prst="heart">
            <a:avLst/>
          </a:prstGeom>
          <a:solidFill>
            <a:srgbClr val="C0000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6336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8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Преждевременные роды </vt:lpstr>
      <vt:lpstr>Причины преждевременных родов условно разделяют на материнские и плодные.</vt:lpstr>
      <vt:lpstr>Факторы риска преждевременных родов</vt:lpstr>
      <vt:lpstr>Классификация и стадии развития преждевременных родов</vt:lpstr>
      <vt:lpstr>Осложнения у мамы и у ребенка</vt:lpstr>
      <vt:lpstr>Диагностика преждевременных родов</vt:lpstr>
      <vt:lpstr>Лечение преждевременных родов</vt:lpstr>
      <vt:lpstr>Профилактика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144</cp:revision>
  <dcterms:created xsi:type="dcterms:W3CDTF">2026-09-30T08:27:01Z</dcterms:created>
  <dcterms:modified xsi:type="dcterms:W3CDTF">2026-09-30T08:58:49Z</dcterms:modified>
</cp:coreProperties>
</file>