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23C"/>
    <a:srgbClr val="948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326822-67AA-4E98-91EF-88E15A64CC0A}" v="314" dt="2026-10-04T12:38:34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86643" y="1512435"/>
            <a:ext cx="7901215" cy="1997529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4D423C"/>
                </a:solidFill>
                <a:latin typeface="Times New Roman"/>
                <a:cs typeface="Times New Roman"/>
              </a:rPr>
              <a:t>Заболевания желудочно-кишечного тракта и беременность</a:t>
            </a:r>
            <a:endParaRPr lang="ru-RU" sz="4800" b="1">
              <a:solidFill>
                <a:srgbClr val="4D423C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7071" y="3511324"/>
            <a:ext cx="5760358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800" dirty="0">
                <a:solidFill>
                  <a:srgbClr val="948870"/>
                </a:solidFill>
                <a:latin typeface="Times New Roman"/>
                <a:cs typeface="Times New Roman"/>
              </a:rPr>
              <a:t>Особенности течения, влияние на гестацию и принципы ведения пациентов</a:t>
            </a:r>
            <a:endParaRPr lang="ru-RU" sz="1800">
              <a:solidFill>
                <a:srgbClr val="948870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8BDB2A-E966-C886-27E1-B3C183D4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" y="147411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Физиологические изменения ЖКТ при беременности</a:t>
            </a:r>
            <a:endParaRPr lang="ru-RU" b="1">
              <a:solidFill>
                <a:srgbClr val="4D423C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CA0F08-4780-A23E-DC92-37226C1F3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1" y="1471839"/>
            <a:ext cx="10742386" cy="495981"/>
          </a:xfrm>
          <a:solidFill>
            <a:srgbClr val="948870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 i="0" dirty="0">
                <a:solidFill>
                  <a:schemeClr val="bg1"/>
                </a:solidFill>
                <a:latin typeface="Times New Roman"/>
                <a:cs typeface="Times New Roman"/>
              </a:rPr>
              <a:t>Анатомическая и гормональная перестройка организма:</a:t>
            </a:r>
            <a:endParaRPr lang="ru-RU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4E40BD-44B4-70C5-24F5-2DDD52217840}"/>
              </a:ext>
            </a:extLst>
          </p:cNvPr>
          <p:cNvSpPr txBox="1"/>
          <p:nvPr/>
        </p:nvSpPr>
        <p:spPr>
          <a:xfrm>
            <a:off x="532480" y="2170556"/>
            <a:ext cx="3173260" cy="4154984"/>
          </a:xfrm>
          <a:prstGeom prst="rect">
            <a:avLst/>
          </a:prstGeom>
          <a:solidFill>
            <a:srgbClr val="94887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Прогестероновый</a:t>
            </a: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 эффект: </a:t>
            </a:r>
            <a:endParaRPr lang="ru-RU" sz="2400" b="1">
              <a:solidFill>
                <a:schemeClr val="bg1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/>
                <a:cs typeface="Times New Roman"/>
              </a:rPr>
              <a:t>Высокий уровень прогестерона расслабляет гладкую мускулатуру, снижает тонус сфинктеров и замедляет перистальтику (моторику) всех отделов ЖКТ.</a:t>
            </a:r>
            <a:endParaRPr lang="ru-RU" sz="2400">
              <a:solidFill>
                <a:schemeClr val="bg1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B5A664-1815-C93B-D9A2-CDE3C1952CE3}"/>
              </a:ext>
            </a:extLst>
          </p:cNvPr>
          <p:cNvSpPr txBox="1"/>
          <p:nvPr/>
        </p:nvSpPr>
        <p:spPr>
          <a:xfrm>
            <a:off x="4424620" y="2171923"/>
            <a:ext cx="3110630" cy="3785652"/>
          </a:xfrm>
          <a:prstGeom prst="rect">
            <a:avLst/>
          </a:prstGeom>
          <a:solidFill>
            <a:srgbClr val="94887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Механический фактор: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/>
                <a:cs typeface="Times New Roman"/>
              </a:rPr>
              <a:t> Растущая матка постепенно смещает желудок (из горизонтального в вертикальное положение) и кишечник вверх и кзади.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0545CA-0DC8-3D62-FBEE-3523236165D6}"/>
              </a:ext>
            </a:extLst>
          </p:cNvPr>
          <p:cNvSpPr txBox="1"/>
          <p:nvPr/>
        </p:nvSpPr>
        <p:spPr>
          <a:xfrm>
            <a:off x="8131479" y="2202492"/>
            <a:ext cx="3382027" cy="3108543"/>
          </a:xfrm>
          <a:prstGeom prst="rect">
            <a:avLst/>
          </a:prstGeom>
          <a:solidFill>
            <a:srgbClr val="94887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/>
                <a:cs typeface="Times New Roman"/>
              </a:rPr>
              <a:t>Изменение секреции: </a:t>
            </a:r>
            <a:endParaRPr lang="ru-RU" sz="2800" b="1">
              <a:solidFill>
                <a:schemeClr val="bg1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  <a:p>
            <a:r>
              <a:rPr lang="ru-RU" sz="2800" dirty="0">
                <a:solidFill>
                  <a:schemeClr val="bg1"/>
                </a:solidFill>
                <a:latin typeface="Times New Roman"/>
                <a:cs typeface="Times New Roman"/>
              </a:rPr>
              <a:t>Снижение продукции соляной кислоты и изменение состава желчи.</a:t>
            </a:r>
            <a:endParaRPr lang="ru-RU" sz="2800">
              <a:solidFill>
                <a:schemeClr val="bg1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9915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9DC16-D514-3C61-D0B6-426EAB9E6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28" y="2199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4D423C"/>
                </a:solidFill>
                <a:latin typeface="Times New Roman"/>
              </a:rPr>
              <a:t>Гастроэзофагеальная рефлюксная болезнь (ГЭРБ) и изжог</a:t>
            </a:r>
            <a:r>
              <a:rPr lang="ru-RU" b="1" i="0" dirty="0">
                <a:solidFill>
                  <a:srgbClr val="948870"/>
                </a:solidFill>
                <a:latin typeface="Times New Roman"/>
              </a:rPr>
              <a:t>а</a:t>
            </a:r>
            <a:r>
              <a:rPr lang="ru-RU" b="1" i="0" dirty="0">
                <a:solidFill>
                  <a:srgbClr val="948870"/>
                </a:solidFill>
                <a:latin typeface="Times New Roman"/>
                <a:ea typeface="Times New Roman"/>
                <a:cs typeface="Times New Roman"/>
              </a:rPr>
              <a:t> </a:t>
            </a:r>
            <a:br>
              <a:rPr lang="ru-RU" b="1" dirty="0">
                <a:solidFill>
                  <a:srgbClr val="94887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800" dirty="0">
                <a:solidFill>
                  <a:srgbClr val="948870"/>
                </a:solidFill>
                <a:latin typeface="Times New Roman"/>
                <a:cs typeface="Times New Roman"/>
              </a:rPr>
              <a:t>Самая частая жалоба беременных (до 75% женщин в III триместре).</a:t>
            </a:r>
            <a:endParaRPr lang="ru-RU" sz="1800" dirty="0">
              <a:solidFill>
                <a:srgbClr val="948870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F8A31C-1945-F974-4E5A-C5EB84D73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629" y="18800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400" dirty="0">
                <a:latin typeface="Times New Roman"/>
                <a:cs typeface="Times New Roman"/>
              </a:rPr>
              <a:t>Причины: Снижение тонуса нижнего пищеводного сфинктера + повышение внутрибрюшного давления из-за роста матки.</a:t>
            </a:r>
          </a:p>
          <a:p>
            <a:pPr>
              <a:buNone/>
            </a:pPr>
            <a:r>
              <a:rPr lang="ru-RU" sz="2400" dirty="0">
                <a:latin typeface="Times New Roman"/>
                <a:cs typeface="Times New Roman"/>
              </a:rPr>
              <a:t> Симптомы: Мучительная изжога (иногда симулирующая стенокардию), отрыжка кислым, жжение за грудиной.</a:t>
            </a:r>
          </a:p>
          <a:p>
            <a:pPr>
              <a:buNone/>
            </a:pPr>
            <a:r>
              <a:rPr lang="ru-RU" sz="2400" b="1" dirty="0">
                <a:latin typeface="Times New Roman"/>
                <a:cs typeface="Times New Roman"/>
              </a:rPr>
              <a:t> Особенности терапии:</a:t>
            </a:r>
          </a:p>
          <a:p>
            <a:pPr>
              <a:buNone/>
            </a:pPr>
            <a:r>
              <a:rPr lang="ru-RU" sz="2400" dirty="0" err="1">
                <a:latin typeface="Times New Roman"/>
                <a:cs typeface="Times New Roman"/>
              </a:rPr>
              <a:t>Немедикаментозно</a:t>
            </a:r>
            <a:r>
              <a:rPr lang="ru-RU" sz="2400" dirty="0">
                <a:latin typeface="Times New Roman"/>
                <a:cs typeface="Times New Roman"/>
              </a:rPr>
              <a:t>: дробное питание, сон с приподнятым головным концом, отказ от лежания сразу после еды.</a:t>
            </a:r>
          </a:p>
          <a:p>
            <a:pPr>
              <a:buNone/>
            </a:pPr>
            <a:r>
              <a:rPr lang="ru-RU" sz="2400" dirty="0">
                <a:latin typeface="Times New Roman"/>
                <a:cs typeface="Times New Roman"/>
              </a:rPr>
              <a:t> Медикаментозно: невсасывающиеся антациды (альгинаты, препараты магния и кальция), </a:t>
            </a:r>
            <a:r>
              <a:rPr lang="ru-RU" sz="2400" dirty="0" err="1">
                <a:latin typeface="Times New Roman"/>
                <a:cs typeface="Times New Roman"/>
              </a:rPr>
              <a:t>сукральфат</a:t>
            </a:r>
            <a:r>
              <a:rPr lang="ru-RU" sz="2400" dirty="0">
                <a:latin typeface="Times New Roman"/>
                <a:cs typeface="Times New Roman"/>
              </a:rPr>
              <a:t>. Системные ингибиторы протонной помпы (ИПП) — только по строгим показаниям.</a:t>
            </a:r>
          </a:p>
          <a:p>
            <a:pPr marL="0" indent="0">
              <a:buNone/>
            </a:pPr>
            <a:endParaRPr lang="ru-RU" sz="2400" dirty="0">
              <a:latin typeface="Times New Roman"/>
              <a:cs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91B01F-14B7-A486-7C79-93908A514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" y="2268"/>
            <a:ext cx="12190185" cy="685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8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8B661-30EF-CA9B-0EA6-8B7CAD2B1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" y="-142875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Язвенная болезнь желудка и ДПК</a:t>
            </a:r>
            <a:endParaRPr lang="ru-RU" b="1">
              <a:solidFill>
                <a:srgbClr val="4D423C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A9CDE1-8E10-2589-E456-E70619432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1054553"/>
            <a:ext cx="7322458" cy="5222195"/>
          </a:xfrm>
          <a:solidFill>
            <a:srgbClr val="948870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Особенность течения: Удивительно, но в I и II триместрах язвенная болезнь часто переходит в стадию ремиссии (благодаря увеличению выработки защитной слизи и снижению кислотности).</a:t>
            </a:r>
          </a:p>
          <a:p>
            <a:pPr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 Риски: Обострения чаще происходят в III триместре или в раннем послеродовом периоде.</a:t>
            </a:r>
          </a:p>
          <a:p>
            <a:pPr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Диагностика: ФГДС проводится строго по витальным (жизненным) показаниям (например, при подозрении на кровотечение).</a:t>
            </a:r>
          </a:p>
          <a:p>
            <a:pPr>
              <a:buNone/>
            </a:pP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Лечение: Исключаются системные антибиотики для эрадикации H. </a:t>
            </a:r>
            <a:r>
              <a:rPr lang="ru-RU" sz="24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pylori</a:t>
            </a:r>
            <a:r>
              <a:rPr lang="ru-RU" sz="2400" b="1" dirty="0">
                <a:solidFill>
                  <a:schemeClr val="bg1"/>
                </a:solidFill>
                <a:latin typeface="Times New Roman"/>
                <a:cs typeface="Times New Roman"/>
              </a:rPr>
              <a:t> (переносится на послеродовой период). Применяются безопасные дозы антацидов и селективных ИПП.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4E0F5D-D499-9B8D-F12A-4192A7D7A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839" y="1054554"/>
            <a:ext cx="4485821" cy="522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4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109379-20BD-5F16-D47D-D829C09F7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43" y="16555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Функциональные расстройства кишечника: Запоры</a:t>
            </a:r>
            <a:b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</a:br>
            <a:r>
              <a:rPr lang="ru-RU" sz="1600" dirty="0">
                <a:solidFill>
                  <a:srgbClr val="948870"/>
                </a:solidFill>
                <a:latin typeface="Times New Roman"/>
                <a:cs typeface="Times New Roman"/>
              </a:rPr>
              <a:t>Встречаются почти у 50% беременных, начиная с ранних сроков.</a:t>
            </a:r>
            <a:endParaRPr lang="ru-RU" sz="1600" dirty="0">
              <a:solidFill>
                <a:srgbClr val="948870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A6AD2-4D6D-0E82-94FE-C12A8A2F1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Этиология: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 Замедление кишечного транзита из-за прогестерона + механическое сдавление толстой кишки матки + прием препаратов железа (для лечения анемии).</a:t>
            </a:r>
          </a:p>
          <a:p>
            <a:pPr>
              <a:buNone/>
            </a:pPr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• Опасность: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 Длительные запоры повышают риск дисбиоза, геморроя, трещин прямой кишки и могут провоцировать угрозу прерывания беременности.</a:t>
            </a:r>
          </a:p>
          <a:p>
            <a:pPr>
              <a:buNone/>
            </a:pPr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• Разрешенная терапия: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 </a:t>
            </a:r>
            <a:r>
              <a:rPr lang="ru-RU" dirty="0" err="1">
                <a:solidFill>
                  <a:srgbClr val="4D423C"/>
                </a:solidFill>
                <a:latin typeface="Times New Roman"/>
                <a:cs typeface="Times New Roman"/>
              </a:rPr>
              <a:t>Diet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 с высоким содержанием клетчатки, адекватный питьевой режим. Из слабительных разрешены только осмотические (препараты лактулозы, </a:t>
            </a:r>
            <a:r>
              <a:rPr lang="ru-RU" dirty="0" err="1">
                <a:solidFill>
                  <a:srgbClr val="4D423C"/>
                </a:solidFill>
                <a:latin typeface="Times New Roman"/>
                <a:cs typeface="Times New Roman"/>
              </a:rPr>
              <a:t>макрогол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). СТИМУЛИРУЮЩИЕ слабительные и сенна противопоказаны (вызывают сокращения матки).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241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E66768-CA8B-4036-F6EC-F44EF37FD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92982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Воспалительные заболевания кишечника (ВЗК)</a:t>
            </a:r>
            <a:endParaRPr lang="ru-RU" b="1">
              <a:solidFill>
                <a:srgbClr val="4D423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ECC04A-8493-F562-3CE1-9C134F6CF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1716768"/>
            <a:ext cx="1052467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400" b="1" dirty="0">
                <a:solidFill>
                  <a:srgbClr val="4D423C"/>
                </a:solidFill>
                <a:latin typeface="Times New Roman"/>
                <a:cs typeface="Times New Roman"/>
              </a:rPr>
              <a:t>Язвенный колит (ЯК) и Болезнь Крона.</a:t>
            </a:r>
          </a:p>
          <a:p>
            <a:pPr>
              <a:buNone/>
            </a:pP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• Влияние на фертильность: Активное воспаление может временно снижать способность к зачатию и нарушать имплантацию.</a:t>
            </a:r>
          </a:p>
          <a:p>
            <a:pPr>
              <a:buNone/>
            </a:pP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• Золотое правило: Беременность должна планироваться строго в стадии стойкой ремиссии (минимум 3–6 месяцев).</a:t>
            </a:r>
          </a:p>
          <a:p>
            <a:pPr>
              <a:buNone/>
            </a:pP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• Особенности ведения:</a:t>
            </a:r>
          </a:p>
          <a:p>
            <a:pPr>
              <a:buNone/>
            </a:pP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• Если беременность наступила в ремиссии — она обычно протекает благоприятно.</a:t>
            </a:r>
          </a:p>
          <a:p>
            <a:pPr>
              <a:buNone/>
            </a:pP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• Базовая терапия (препараты 5-ASA, в некоторых случаях глюкокортикоиды и генно-инженерные препараты) продолжается во время беременности, так как риск обострения ВЗК для плода значительно опаснее, чем терапия.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FD857B-0F54-A51B-E4F4-C2C2D9E96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7"/>
            <a:ext cx="12192000" cy="685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5270B-6E3F-903F-70FE-F2069076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14" y="111125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Патология желчевыделительной системы и печени</a:t>
            </a:r>
            <a:endParaRPr lang="ru-RU" b="1">
              <a:solidFill>
                <a:srgbClr val="4D423C"/>
              </a:solidFill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6182E7-C8F2-D5C0-4416-FFBCAF7C9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986" y="156255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400" b="1" dirty="0" err="1">
                <a:solidFill>
                  <a:srgbClr val="4D423C"/>
                </a:solidFill>
                <a:latin typeface="Times New Roman"/>
                <a:cs typeface="Times New Roman"/>
              </a:rPr>
              <a:t>Дисциркуляция</a:t>
            </a:r>
            <a:r>
              <a:rPr lang="ru-RU" sz="2400" b="1" dirty="0">
                <a:solidFill>
                  <a:srgbClr val="4D423C"/>
                </a:solidFill>
                <a:latin typeface="Times New Roman"/>
                <a:cs typeface="Times New Roman"/>
              </a:rPr>
              <a:t>:</a:t>
            </a: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 У 30% женщин уже в I триместре развивается </a:t>
            </a:r>
            <a:r>
              <a:rPr lang="ru-RU" sz="2400" dirty="0" err="1">
                <a:solidFill>
                  <a:srgbClr val="4D423C"/>
                </a:solidFill>
                <a:latin typeface="Times New Roman"/>
                <a:cs typeface="Times New Roman"/>
              </a:rPr>
              <a:t>гипомоторная</a:t>
            </a: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 дисфункция желчного пузыря (риск застоя желчи).</a:t>
            </a:r>
            <a:endParaRPr lang="ru-RU" dirty="0">
              <a:solidFill>
                <a:srgbClr val="000000"/>
              </a:solidFill>
              <a:latin typeface="Aptos" panose="02110004020202020204"/>
              <a:cs typeface="Times New Roman"/>
            </a:endParaRPr>
          </a:p>
          <a:p>
            <a:pPr>
              <a:buNone/>
            </a:pPr>
            <a:r>
              <a:rPr lang="ru-RU" sz="2400" b="1" dirty="0">
                <a:solidFill>
                  <a:srgbClr val="4D423C"/>
                </a:solidFill>
                <a:latin typeface="Times New Roman"/>
                <a:cs typeface="Times New Roman"/>
              </a:rPr>
              <a:t>Внутрипеченочный холестаз беременных (ВХБ):</a:t>
            </a: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 Специфическое состояние II–III триместра, обусловленное генетической чувствительностью к эстрогенам. Проявляется кожным зудом (особенно ладоней и стоп) и повышением уровня желчных кислот. Приводит к рискам для плода.</a:t>
            </a:r>
            <a:endParaRPr lang="ru-RU"/>
          </a:p>
          <a:p>
            <a:pPr>
              <a:buNone/>
            </a:pPr>
            <a:r>
              <a:rPr lang="ru-RU" sz="2400" b="1" dirty="0">
                <a:solidFill>
                  <a:srgbClr val="4D423C"/>
                </a:solidFill>
                <a:latin typeface="Times New Roman"/>
                <a:cs typeface="Times New Roman"/>
              </a:rPr>
              <a:t>Лечение: </a:t>
            </a:r>
            <a:r>
              <a:rPr lang="ru-RU" sz="2400" dirty="0" err="1">
                <a:solidFill>
                  <a:srgbClr val="4D423C"/>
                </a:solidFill>
                <a:latin typeface="Times New Roman"/>
                <a:cs typeface="Times New Roman"/>
              </a:rPr>
              <a:t>Урсодезоксихолевая</a:t>
            </a:r>
            <a:r>
              <a:rPr lang="ru-RU" sz="2400" dirty="0">
                <a:solidFill>
                  <a:srgbClr val="4D423C"/>
                </a:solidFill>
                <a:latin typeface="Times New Roman"/>
                <a:cs typeface="Times New Roman"/>
              </a:rPr>
              <a:t> кислота (УДХК) — препарат выбора для снижения уровня желчных кислот.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001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81B97-98F8-CD6F-6529-A58836440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9276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Острая хирургическая патология ЖКТ</a:t>
            </a:r>
            <a:b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948870"/>
                </a:solidFill>
                <a:latin typeface="Times New Roman"/>
                <a:cs typeface="Times New Roman"/>
              </a:rPr>
              <a:t>Ситуации, требующие экстренной помощи (острый аппендицит, острый холецистит, кишечная непроходимость):</a:t>
            </a:r>
            <a:endParaRPr lang="ru-RU" sz="1800" b="1" dirty="0">
              <a:solidFill>
                <a:srgbClr val="948870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DDA530-BFA4-C05D-BBF1-13F8DE7361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Сложность диагностики: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 Из-за смещения органов матки клиническая картина «смазана» (например, боли при аппендиците смещаются выше, симптомы раздражения брюшины не выражены).</a:t>
            </a:r>
          </a:p>
          <a:p>
            <a:pPr>
              <a:buNone/>
            </a:pPr>
            <a:r>
              <a:rPr lang="ru-RU" b="1" dirty="0">
                <a:solidFill>
                  <a:srgbClr val="4D423C"/>
                </a:solidFill>
                <a:latin typeface="Times New Roman"/>
                <a:cs typeface="Times New Roman"/>
              </a:rPr>
              <a:t> Тактика:</a:t>
            </a:r>
            <a:r>
              <a:rPr lang="ru-RU" dirty="0">
                <a:solidFill>
                  <a:srgbClr val="4D423C"/>
                </a:solidFill>
                <a:latin typeface="Times New Roman"/>
                <a:cs typeface="Times New Roman"/>
              </a:rPr>
              <a:t> Хирургическое лечение по жизненным показаниям проводится на любом сроке беременности. Преимущество отдается лапароскопическим методам (оптимально во II триместре — с 13 по 23 неделю).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9454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A37996-CA61-14CB-C6F1-167BEFE9F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4D423C"/>
                </a:solidFill>
                <a:latin typeface="Times New Roman"/>
                <a:cs typeface="Times New Roman"/>
              </a:rPr>
              <a:t>Заключение</a:t>
            </a:r>
            <a:endParaRPr lang="ru-RU" sz="4800" b="1">
              <a:solidFill>
                <a:srgbClr val="4D423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EE822F-F1CC-1C75-0422-CC3B310C9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3600" dirty="0">
                <a:solidFill>
                  <a:srgbClr val="4D423C"/>
                </a:solidFill>
                <a:latin typeface="Times New Roman"/>
                <a:cs typeface="Times New Roman"/>
              </a:rPr>
              <a:t>Физиология гестации предрасполагает к дисфункции ЖКТ.</a:t>
            </a:r>
          </a:p>
          <a:p>
            <a:pPr>
              <a:buNone/>
            </a:pPr>
            <a:r>
              <a:rPr lang="ru-RU" sz="3600" dirty="0">
                <a:solidFill>
                  <a:srgbClr val="4D423C"/>
                </a:solidFill>
                <a:latin typeface="Times New Roman"/>
                <a:cs typeface="Times New Roman"/>
              </a:rPr>
              <a:t>Главный залог успеха — планирование беременности в период ремиссии хронических болезней ЖКТ.</a:t>
            </a:r>
          </a:p>
          <a:p>
            <a:pPr>
              <a:buNone/>
            </a:pPr>
            <a:r>
              <a:rPr lang="ru-RU" sz="3600" dirty="0">
                <a:solidFill>
                  <a:srgbClr val="4D423C"/>
                </a:solidFill>
                <a:latin typeface="Times New Roman"/>
                <a:cs typeface="Times New Roman"/>
              </a:rPr>
              <a:t>Необходим строгий подбор безопасных лекарственных препаратов с учетом тератогенных рисков.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0072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Заболевания желудочно-кишечного тракта и беременность</vt:lpstr>
      <vt:lpstr>Физиологические изменения ЖКТ при беременности</vt:lpstr>
      <vt:lpstr>Гастроэзофагеальная рефлюксная болезнь (ГЭРБ) и изжога  Самая частая жалоба беременных (до 75% женщин в III триместре).</vt:lpstr>
      <vt:lpstr>Язвенная болезнь желудка и ДПК</vt:lpstr>
      <vt:lpstr>Функциональные расстройства кишечника: Запоры Встречаются почти у 50% беременных, начиная с ранних сроков.</vt:lpstr>
      <vt:lpstr>Воспалительные заболевания кишечника (ВЗК)</vt:lpstr>
      <vt:lpstr>Патология желчевыделительной системы и печени</vt:lpstr>
      <vt:lpstr>Острая хирургическая патология ЖКТ Ситуации, требующие экстренной помощи (острый аппендицит, острый холецистит, кишечная непроходимость):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179</cp:revision>
  <dcterms:created xsi:type="dcterms:W3CDTF">2026-10-04T12:03:37Z</dcterms:created>
  <dcterms:modified xsi:type="dcterms:W3CDTF">2026-10-04T12:38:49Z</dcterms:modified>
</cp:coreProperties>
</file>