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73D844-66E3-4D87-929D-F5F3DD74B9C8}" v="185" dt="2026-09-30T15:59:26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latin typeface="Times New Roman"/>
                <a:cs typeface="Times New Roman"/>
              </a:rPr>
              <a:t>Травматизм в родах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это нарушение целостности тканей и органов матери или ребенка из-за механического воздействия во время родового процесса</a:t>
            </a:r>
          </a:p>
          <a:p>
            <a:endParaRPr lang="ru-RU" sz="1600" dirty="0">
              <a:latin typeface="Times New Roman"/>
              <a:cs typeface="Times New Roman"/>
            </a:endParaRPr>
          </a:p>
          <a:p>
            <a:pPr algn="r"/>
            <a:r>
              <a:rPr lang="ru-RU" sz="1600" dirty="0" err="1">
                <a:latin typeface="Times New Roman"/>
                <a:cs typeface="Times New Roman"/>
              </a:rPr>
              <a:t>Выполнила:Сергеева</a:t>
            </a:r>
            <a:r>
              <a:rPr lang="ru-RU" sz="1600" dirty="0">
                <a:latin typeface="Times New Roman"/>
                <a:cs typeface="Times New Roman"/>
              </a:rPr>
              <a:t> Валерия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62303-BE30-2937-255A-A114CDF4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9" y="2268"/>
            <a:ext cx="7512958" cy="1343705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Классификация и степени</a:t>
            </a:r>
            <a:endParaRPr lang="ru-RU" b="1" u="sng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D3B4B-023D-966B-BD94-6398E1C76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616982"/>
            <a:ext cx="751295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Разрывы промежности: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I степень: повреждается только кожа и слизистая влагалища.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II степень: разрываются кожа, слизистая и мышцы промежности (кроме сфинктера).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III степень: повреждается сфинктер прямой кишки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IV степень: разрывается сфинктер и слизистая оболочка прямой кишки.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Разрывы шейки матки: делятся на 3 степени по длине разрыва (I — до 2 см, II — более 2 см, III — до свода влагалища).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Гематомы: скопление крови в тканях влагалища или промежности из-за разрыва глубоких сосудов 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Разрыв матки: редкое и смертельно опасное осложнение, требующее экстренной операции.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Травмы лонного сочленения: расхождение или разрыв лонных костей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097C79-E57A-AEE7-3EEA-F3B1EFCFC3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22" t="7578" r="5568" b="10253"/>
          <a:stretch>
            <a:fillRect/>
          </a:stretch>
        </p:blipFill>
        <p:spPr>
          <a:xfrm>
            <a:off x="0" y="-1"/>
            <a:ext cx="12191994" cy="68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6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FC209-6C85-04D2-6E48-A1240BDFA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14" y="226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Главные причины</a:t>
            </a:r>
            <a:endParaRPr lang="ru-RU" b="1" u="sng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641AD3-9806-F0AE-15CC-53563848A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14" y="1326696"/>
            <a:ext cx="7866743" cy="179319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Крупный плод или его неправильное положение в родах.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Стремительные или затяжные роды СНДК-.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Снижение эластичности тканей (рубцы, воспаления, возрастные роженицы).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• Акушерские операции (щипцы, вакуум-экстракция).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6F1ED4-1B07-EF17-E3BA-D4E635FE9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29" y="3125562"/>
            <a:ext cx="5582558" cy="31740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E2ADFA-A258-F999-3DF7-7F11791A2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367" y="2803070"/>
            <a:ext cx="5739479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7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7B541-E43F-72DD-5A03-F7F994412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057" y="226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Симптомы, Диагностика и лечение</a:t>
            </a:r>
            <a:endParaRPr lang="ru-RU" b="1" u="sng" dirty="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07B11C-69FD-AF2E-2845-DC7794271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057" y="132669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Основные симптомы:</a:t>
            </a: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Кровотечение сразу после рождения ребенка при плотной, сократившейся матке.</a:t>
            </a: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Болевой синдром (особенно при гематомах и разрыве лонного сочленения, когда проявляется «утиная походка» и симптом «прилипшей пятки»)</a:t>
            </a:r>
          </a:p>
          <a:p>
            <a:pPr>
              <a:buNone/>
            </a:pPr>
            <a:endParaRPr lang="ru-RU" sz="2000" dirty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Диагностика: Обязательный визуальный осмотр родовых путей в зеркалах сразу после рождения последа</a:t>
            </a: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 Лечение: Все разрывы немедленно послойно ушивают под анестезией рассасывающимися нитями Красота и Медицина. Крупные гематомы вскрывают для остановки кровотечения. При разрыве матки проводят экстренную полостную операцию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62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234E1-C774-65F2-9031-4E0AE926C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14" y="226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Реабилитация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7E75DD-F4B6-57C9-7E79-D6D895976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414" y="1254125"/>
            <a:ext cx="10515600" cy="16026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Ежедневная антисептическая обработка наружных швов</a:t>
            </a:r>
            <a:endParaRPr lang="ru-RU"/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Запрет садиться в течение 2–3 недель при разрывах промежности II–III степени (разрешено только лежать или стоять).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 Соблюдение диеты для предотвращения запоров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3E1888-18D3-7D16-0306-185E40A18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054" y="2333398"/>
            <a:ext cx="4349749" cy="379684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58157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05CE6-BB15-FE79-7F82-0060CB9D6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38339"/>
            <a:ext cx="10515600" cy="1325563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Профилактика акушерского травматизма</a:t>
            </a:r>
            <a:endParaRPr lang="ru-RU" b="1" u="sng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665A1-2693-496F-123C-3187247D8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В антенатальном периоде: Своевременное выявление крупного плода, сужения таза, аномалий положения и планирование планового кесарева сечения.</a:t>
            </a: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 В процессе родов: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Бережное ведение второго периода родов, защита промежности.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Своевременное выполнение </a:t>
            </a:r>
            <a:r>
              <a:rPr lang="ru-RU" sz="2000" dirty="0" err="1">
                <a:latin typeface="Times New Roman"/>
                <a:cs typeface="Times New Roman"/>
              </a:rPr>
              <a:t>эпизиотомии</a:t>
            </a:r>
            <a:r>
              <a:rPr lang="ru-RU" sz="2000" dirty="0">
                <a:latin typeface="Times New Roman"/>
                <a:cs typeface="Times New Roman"/>
              </a:rPr>
              <a:t> (разреза промежности) при угрозе её разрыва.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Исключение необоснованных и грубых манипуляций (например, чрезмерного разгибания или потягивания за головку ребенка)</a:t>
            </a:r>
            <a:endParaRPr lang="ru-RU" sz="20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52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B9C7A-F240-4739-B20C-4ADC3CDB0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138339"/>
            <a:ext cx="10515600" cy="1325563"/>
          </a:xfrm>
        </p:spPr>
        <p:txBody>
          <a:bodyPr>
            <a:norm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Отдаленные последствия (если травму не долечить)</a:t>
            </a:r>
            <a:endParaRPr lang="ru-RU" b="1" u="sng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4C6A84-18F3-0090-A8D2-40DC2ABB2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414" y="1635125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Неправильно ушитые или пропущенные повреждения существенно снижают качество жизни женщины в будущем: 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Недержание газов и кала (</a:t>
            </a:r>
            <a:r>
              <a:rPr lang="ru-RU" sz="2000" dirty="0" err="1">
                <a:latin typeface="Times New Roman"/>
                <a:cs typeface="Times New Roman"/>
              </a:rPr>
              <a:t>инконтиненция</a:t>
            </a:r>
            <a:r>
              <a:rPr lang="ru-RU" sz="2000" dirty="0">
                <a:latin typeface="Times New Roman"/>
                <a:cs typeface="Times New Roman"/>
              </a:rPr>
              <a:t>): Наблюдается при разрывах промежности III–IV степени, если функция сфинктера прямой кишки не восстановилась полностью. 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Опущение и выпадение органов малого таза (пролапс): Несостоятельность мышц тазового дна (m. </a:t>
            </a:r>
            <a:r>
              <a:rPr lang="ru-RU" sz="2000" dirty="0" err="1">
                <a:latin typeface="Times New Roman"/>
                <a:cs typeface="Times New Roman"/>
              </a:rPr>
              <a:t>levator</a:t>
            </a:r>
            <a:r>
              <a:rPr lang="ru-RU" sz="2000" dirty="0">
                <a:latin typeface="Times New Roman"/>
                <a:cs typeface="Times New Roman"/>
              </a:rPr>
              <a:t> </a:t>
            </a:r>
            <a:r>
              <a:rPr lang="ru-RU" sz="2000" dirty="0" err="1">
                <a:latin typeface="Times New Roman"/>
                <a:cs typeface="Times New Roman"/>
              </a:rPr>
              <a:t>ani</a:t>
            </a:r>
            <a:r>
              <a:rPr lang="ru-RU" sz="2000" dirty="0">
                <a:latin typeface="Times New Roman"/>
                <a:cs typeface="Times New Roman"/>
              </a:rPr>
              <a:t>) приводит к постепенному смещению матки, мочевого пузыря (</a:t>
            </a:r>
            <a:r>
              <a:rPr lang="ru-RU" sz="2000" dirty="0" err="1">
                <a:latin typeface="Times New Roman"/>
                <a:cs typeface="Times New Roman"/>
              </a:rPr>
              <a:t>цистоцеле</a:t>
            </a:r>
            <a:r>
              <a:rPr lang="ru-RU" sz="2000" dirty="0">
                <a:latin typeface="Times New Roman"/>
                <a:cs typeface="Times New Roman"/>
              </a:rPr>
              <a:t>) и прямой кишки (</a:t>
            </a:r>
            <a:r>
              <a:rPr lang="ru-RU" sz="2000" dirty="0" err="1">
                <a:latin typeface="Times New Roman"/>
                <a:cs typeface="Times New Roman"/>
              </a:rPr>
              <a:t>ректоцеле</a:t>
            </a:r>
            <a:r>
              <a:rPr lang="ru-RU" sz="2000" dirty="0">
                <a:latin typeface="Times New Roman"/>
                <a:cs typeface="Times New Roman"/>
              </a:rPr>
              <a:t>). 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Хронический тазовый болевой синдром и диспареуния: Боль при половом акте и физических нагрузках из-за формирования грубых рубцов и повреждения нервных окончаний. 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</a:t>
            </a:r>
            <a:r>
              <a:rPr lang="ru-RU" sz="2000" dirty="0" err="1">
                <a:latin typeface="Times New Roman"/>
                <a:cs typeface="Times New Roman"/>
              </a:rPr>
              <a:t>Истмико</a:t>
            </a:r>
            <a:r>
              <a:rPr lang="ru-RU" sz="2000" dirty="0">
                <a:latin typeface="Times New Roman"/>
                <a:cs typeface="Times New Roman"/>
              </a:rPr>
              <a:t>-цервикальная недостаточность (ИЦН): Глубокие нелеченые разрывы шейки матки нарушают её замыкательную функцию, что ведет к выкидышам и преждевременным родам при последующих беременностях.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• Послеродовые свищи: Пузырно-влагалищные или прямокишечно-влагалищные свищи образуются при длительном сдавливании тканей или нагноении швов</a:t>
            </a:r>
            <a:endParaRPr lang="ru-RU" sz="20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526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5B6C4-D80B-1E88-651D-E23E7A1C1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Итог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063D87-187E-0B4F-8FD3-552906B53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914" y="16895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/>
                <a:cs typeface="Times New Roman"/>
              </a:rPr>
              <a:t>Снижение уровня акушерского травматизма матери — это комплексная задача, требующая высокой квалификации врача, бережной работы акушерки и осознанного, дисциплинированного поведения самой женщины в процессе родов и в периоде реабилитации.</a:t>
            </a:r>
            <a:endParaRPr lang="ru-RU" sz="2000" dirty="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892FE2-F0F0-DD8D-8782-98F2D0BCB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67857"/>
            <a:ext cx="7175501" cy="478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376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Травматизм в родах</vt:lpstr>
      <vt:lpstr>Классификация и степени</vt:lpstr>
      <vt:lpstr>Главные причины</vt:lpstr>
      <vt:lpstr>Симптомы, Диагностика и лечение</vt:lpstr>
      <vt:lpstr>Реабилитация</vt:lpstr>
      <vt:lpstr>Профилактика акушерского травматизма</vt:lpstr>
      <vt:lpstr>Отдаленные последствия (если травму не долечить)</vt:lpstr>
      <vt:lpstr>Итог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99</cp:revision>
  <dcterms:created xsi:type="dcterms:W3CDTF">2026-09-30T15:35:42Z</dcterms:created>
  <dcterms:modified xsi:type="dcterms:W3CDTF">2026-09-30T15:59:49Z</dcterms:modified>
</cp:coreProperties>
</file>