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51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Unbounded Bold" panose="020B0604020202020204" charset="-52"/>
      <p:regular r:id="rId13"/>
    </p:embeddedFont>
    <p:embeddedFont>
      <p:font typeface="Golos Text SemiBold" panose="020B0604020202020204" charset="0"/>
      <p:regular r:id="rId14"/>
    </p:embeddedFont>
    <p:embeddedFont>
      <p:font typeface="Golos Text Medium" panose="020B0604020202020204" charset="0"/>
      <p:regular r:id="rId15"/>
    </p:embeddedFont>
    <p:embeddedFont>
      <p:font typeface="Golos Text" panose="020B0604020202020204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Unbounded SemiBold" panose="020B0604020202020204" charset="-52"/>
      <p:regular r:id="rId21"/>
    </p:embeddedFont>
    <p:embeddedFont>
      <p:font typeface="Calibri Light" panose="020F0302020204030204" pitchFamily="34" charset="0"/>
      <p:regular r:id="rId22"/>
      <p:italic r:id="rId23"/>
    </p:embeddedFont>
    <p:embeddedFont>
      <p:font typeface="Golos Text Bold" panose="020B0604020202020204" charset="0"/>
      <p:regular r:id="rId2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746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 этом занятии разберём, как сгибательные, вращательные и разгибательные движения головки, а затем движения плечиков и туловища соответствуют форме малого таза.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Сначала фиксируем исходную конфигурацию: затылочное предлежание, передний вид, максимальное сгибание и синклитическое вставление.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Сгибание уменьшает размер головки, который должен пройти через вход в таз. Ведущей точкой становится малый родничок.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Внутренний поворот согласует положение головки с выходом таза: затылок из косого размера переходит в прямой и оказывается под лонным сочленением.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Точка фиксации направляет разгибание. Части лица появляются последовательно, а головка прорезывается большим косым размером.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После рождения головки механизм продолжается в плечевом поясе: плечики также адаптируются к размерам выхода таза.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Переднее плечико становится точкой фиксации. Благодаря боковому сгибанию сначала освобождаются заднее плечико и задняя ручка, затем передние.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После рождения плечевого пояса сопротивление уже преодолено. Туловище и тазовый конец проходят по инерции через расширенные родовые пути.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Конфигурация помогает головке уменьшить объём. При заднем виде требуется дополнительный поворот, поэтому второй период родов может удлиняться.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Вся последовательность подчинена одной логике: уменьшить предлежащий размер, повернуть его по форме таза, разогнуть вокруг точки фиксации, затем провести плечики и туловище.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2B0D1-0163-4ED2-80AF-C0F032EFD37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DE767-2465-4CFE-95F2-5AE87158D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70116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2B0D1-0163-4ED2-80AF-C0F032EFD37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DE767-2465-4CFE-95F2-5AE87158D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88546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2B0D1-0163-4ED2-80AF-C0F032EFD37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DE767-2465-4CFE-95F2-5AE87158D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88848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2B0D1-0163-4ED2-80AF-C0F032EFD37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DE767-2465-4CFE-95F2-5AE87158D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08241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2B0D1-0163-4ED2-80AF-C0F032EFD37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DE767-2465-4CFE-95F2-5AE87158D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73098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2B0D1-0163-4ED2-80AF-C0F032EFD37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DE767-2465-4CFE-95F2-5AE87158D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32569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2B0D1-0163-4ED2-80AF-C0F032EFD37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DE767-2465-4CFE-95F2-5AE87158D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68992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2B0D1-0163-4ED2-80AF-C0F032EFD37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DE767-2465-4CFE-95F2-5AE87158D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115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2B0D1-0163-4ED2-80AF-C0F032EFD37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DE767-2465-4CFE-95F2-5AE87158D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11112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2B0D1-0163-4ED2-80AF-C0F032EFD37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DE767-2465-4CFE-95F2-5AE87158D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52253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2B0D1-0163-4ED2-80AF-C0F032EFD37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DE767-2465-4CFE-95F2-5AE87158D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56586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007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2B0D1-0163-4ED2-80AF-C0F032EFD37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DE767-2465-4CFE-95F2-5AE87158D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74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892506" cy="6858000"/>
          </a:xfrm>
          <a:prstGeom prst="rect">
            <a:avLst/>
          </a:prstGeom>
          <a:solidFill>
            <a:srgbClr val="7A1128"/>
          </a:solidFill>
          <a:ln/>
        </p:spPr>
      </p:sp>
      <p:sp>
        <p:nvSpPr>
          <p:cNvPr id="3" name="Shape 1"/>
          <p:cNvSpPr/>
          <p:nvPr/>
        </p:nvSpPr>
        <p:spPr>
          <a:xfrm>
            <a:off x="279294" y="330200"/>
            <a:ext cx="660284" cy="660301"/>
          </a:xfrm>
          <a:prstGeom prst="ellipse">
            <a:avLst/>
          </a:prstGeom>
          <a:noFill/>
          <a:ln w="19050">
            <a:solidFill>
              <a:srgbClr val="D4AF5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9393" y="1168400"/>
            <a:ext cx="5410065" cy="182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kern="100" spc="168" dirty="0">
                <a:solidFill>
                  <a:srgbClr val="D4AF5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АКУШЕРСТВО · БИОМЕХАНИЗМ РОДОВ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9393" y="2491879"/>
            <a:ext cx="4927477" cy="1013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3800" b="1" kern="100" spc="-38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Биомеханизм родов</a:t>
            </a:r>
            <a:endParaRPr lang="en-US" sz="3800" dirty="0"/>
          </a:p>
        </p:txBody>
      </p:sp>
      <p:sp>
        <p:nvSpPr>
          <p:cNvPr id="6" name="Shape 4"/>
          <p:cNvSpPr/>
          <p:nvPr/>
        </p:nvSpPr>
        <p:spPr>
          <a:xfrm>
            <a:off x="279393" y="3773587"/>
            <a:ext cx="1231770" cy="31651"/>
          </a:xfrm>
          <a:prstGeom prst="roundRect">
            <a:avLst>
              <a:gd name="adj" fmla="val 49998"/>
            </a:avLst>
          </a:prstGeom>
          <a:solidFill>
            <a:srgbClr val="D4AF5A"/>
          </a:solidFill>
          <a:ln/>
        </p:spPr>
      </p:sp>
      <p:sp>
        <p:nvSpPr>
          <p:cNvPr id="7" name="Text 5"/>
          <p:cNvSpPr/>
          <p:nvPr/>
        </p:nvSpPr>
        <p:spPr>
          <a:xfrm>
            <a:off x="279393" y="3946624"/>
            <a:ext cx="4927477" cy="6754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при переднем виде затылочного предлежания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279393" y="5762724"/>
            <a:ext cx="5410065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" dirty="0">
                <a:solidFill>
                  <a:srgbClr val="FFFFF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Последовательная адаптация плода к форме малого таза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38339" cy="6858000"/>
          </a:xfrm>
          <a:prstGeom prst="rect">
            <a:avLst/>
          </a:prstGeom>
          <a:solidFill>
            <a:srgbClr val="7A1128"/>
          </a:solidFill>
          <a:ln/>
        </p:spPr>
      </p:sp>
      <p:sp>
        <p:nvSpPr>
          <p:cNvPr id="3" name="Shape 1"/>
          <p:cNvSpPr/>
          <p:nvPr/>
        </p:nvSpPr>
        <p:spPr>
          <a:xfrm>
            <a:off x="279294" y="330200"/>
            <a:ext cx="660284" cy="660301"/>
          </a:xfrm>
          <a:prstGeom prst="ellipse">
            <a:avLst/>
          </a:prstGeom>
          <a:noFill/>
          <a:ln w="19050">
            <a:solidFill>
              <a:srgbClr val="D4AF5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9393" y="1244600"/>
            <a:ext cx="1930352" cy="365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kern="100" spc="168" dirty="0">
                <a:solidFill>
                  <a:srgbClr val="D4AF5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ИСХОДНОЕ ПОЛОЖЕНИЕ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9393" y="1699220"/>
            <a:ext cx="2158946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Передний вид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9393" y="2107208"/>
            <a:ext cx="482588" cy="31651"/>
          </a:xfrm>
          <a:prstGeom prst="roundRect">
            <a:avLst>
              <a:gd name="adj" fmla="val 49998"/>
            </a:avLst>
          </a:prstGeom>
          <a:solidFill>
            <a:srgbClr val="D4AF5A"/>
          </a:solidFill>
          <a:ln/>
        </p:spPr>
      </p:sp>
      <p:sp>
        <p:nvSpPr>
          <p:cNvPr id="7" name="Text 5"/>
          <p:cNvSpPr/>
          <p:nvPr/>
        </p:nvSpPr>
        <p:spPr>
          <a:xfrm>
            <a:off x="279393" y="2280245"/>
            <a:ext cx="2158946" cy="182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kern="100" spc="168" dirty="0">
                <a:solidFill>
                  <a:srgbClr val="FFFFFF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СТАРТ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79393" y="5143500"/>
            <a:ext cx="1930352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" dirty="0">
                <a:solidFill>
                  <a:srgbClr val="FFFFF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Определяет направление всех последующих движений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2946326" y="431800"/>
            <a:ext cx="8686583" cy="82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b="1" kern="100" spc="-30" dirty="0">
                <a:solidFill>
                  <a:srgbClr val="7A1128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Исходное положение задаёт весь механизм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2946326" y="1523008"/>
            <a:ext cx="8686583" cy="31651"/>
          </a:xfrm>
          <a:prstGeom prst="roundRect">
            <a:avLst>
              <a:gd name="adj" fmla="val 49998"/>
            </a:avLst>
          </a:prstGeom>
          <a:solidFill>
            <a:srgbClr val="D4AF5A"/>
          </a:solidFill>
          <a:ln/>
        </p:spPr>
      </p:sp>
      <p:sp>
        <p:nvSpPr>
          <p:cNvPr id="11" name="Shape 9"/>
          <p:cNvSpPr/>
          <p:nvPr/>
        </p:nvSpPr>
        <p:spPr>
          <a:xfrm>
            <a:off x="2946326" y="1927820"/>
            <a:ext cx="431789" cy="431800"/>
          </a:xfrm>
          <a:prstGeom prst="ellipse">
            <a:avLst/>
          </a:prstGeom>
          <a:noFill/>
          <a:ln w="19050">
            <a:solidFill>
              <a:srgbClr val="8A6A1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082947" y="2042120"/>
            <a:ext cx="76813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7A1128"/>
                </a:solidFill>
                <a:latin typeface="Unbounded SemiBold" pitchFamily="34" charset="0"/>
                <a:ea typeface="Unbounded SemiBold" pitchFamily="34" charset="-122"/>
                <a:cs typeface="Unbounded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30512" y="1997670"/>
            <a:ext cx="8102397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7A1128"/>
                </a:solidFill>
                <a:latin typeface="Golos Text Medium" pitchFamily="34" charset="0"/>
                <a:ea typeface="Golos Text Medium" pitchFamily="34" charset="-122"/>
                <a:cs typeface="Golos Text Medium" pitchFamily="34" charset="-120"/>
              </a:rPr>
              <a:t>Предлежание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530512" y="2329061"/>
            <a:ext cx="8102397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Затылочное; головка максимально согнута.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2946326" y="2849761"/>
            <a:ext cx="431789" cy="431800"/>
          </a:xfrm>
          <a:prstGeom prst="ellipse">
            <a:avLst/>
          </a:prstGeom>
          <a:noFill/>
          <a:ln w="19050">
            <a:solidFill>
              <a:srgbClr val="8A6A1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082947" y="2964061"/>
            <a:ext cx="76813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7A1128"/>
                </a:solidFill>
                <a:latin typeface="Unbounded SemiBold" pitchFamily="34" charset="0"/>
                <a:ea typeface="Unbounded SemiBold" pitchFamily="34" charset="-122"/>
                <a:cs typeface="Unbounded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30512" y="2919611"/>
            <a:ext cx="8102397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7A1128"/>
                </a:solidFill>
                <a:latin typeface="Golos Text Medium" pitchFamily="34" charset="0"/>
                <a:ea typeface="Golos Text Medium" pitchFamily="34" charset="-122"/>
                <a:cs typeface="Golos Text Medium" pitchFamily="34" charset="-120"/>
              </a:rPr>
              <a:t>Вид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3530512" y="3251002"/>
            <a:ext cx="8102397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Передний; затылок обращён к передней стенке матки.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2946326" y="3771702"/>
            <a:ext cx="431789" cy="431800"/>
          </a:xfrm>
          <a:prstGeom prst="ellipse">
            <a:avLst/>
          </a:prstGeom>
          <a:noFill/>
          <a:ln w="19050">
            <a:solidFill>
              <a:srgbClr val="8A6A1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082947" y="3886002"/>
            <a:ext cx="76813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7A1128"/>
                </a:solidFill>
                <a:latin typeface="Unbounded SemiBold" pitchFamily="34" charset="0"/>
                <a:ea typeface="Unbounded SemiBold" pitchFamily="34" charset="-122"/>
                <a:cs typeface="Unbounded SemiBold" pitchFamily="34" charset="-120"/>
              </a:rPr>
              <a:t>3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530512" y="3841552"/>
            <a:ext cx="8102397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7A1128"/>
                </a:solidFill>
                <a:latin typeface="Golos Text Medium" pitchFamily="34" charset="0"/>
                <a:ea typeface="Golos Text Medium" pitchFamily="34" charset="-122"/>
                <a:cs typeface="Golos Text Medium" pitchFamily="34" charset="-120"/>
              </a:rPr>
              <a:t>Ведущая линия и точка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3530512" y="4172942"/>
            <a:ext cx="8102397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Стреловидный шов и малый родничок.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2946326" y="4693642"/>
            <a:ext cx="431789" cy="431800"/>
          </a:xfrm>
          <a:prstGeom prst="ellipse">
            <a:avLst/>
          </a:prstGeom>
          <a:noFill/>
          <a:ln w="19050">
            <a:solidFill>
              <a:srgbClr val="8A6A1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082947" y="4807942"/>
            <a:ext cx="76813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7A1128"/>
                </a:solidFill>
                <a:latin typeface="Unbounded SemiBold" pitchFamily="34" charset="0"/>
                <a:ea typeface="Unbounded SemiBold" pitchFamily="34" charset="-122"/>
                <a:cs typeface="Unbounded SemiBold" pitchFamily="34" charset="-120"/>
              </a:rPr>
              <a:t>4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3530512" y="4763492"/>
            <a:ext cx="8102397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7A1128"/>
                </a:solidFill>
                <a:latin typeface="Golos Text Medium" pitchFamily="34" charset="0"/>
                <a:ea typeface="Golos Text Medium" pitchFamily="34" charset="-122"/>
                <a:cs typeface="Golos Text Medium" pitchFamily="34" charset="-120"/>
              </a:rPr>
              <a:t>Вставление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3530512" y="5094883"/>
            <a:ext cx="8102397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Синклитическое: головка перпендикулярна входу в таз.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2431989" y="0"/>
            <a:ext cx="12700" cy="6858000"/>
          </a:xfrm>
          <a:prstGeom prst="rect">
            <a:avLst/>
          </a:prstGeom>
          <a:solidFill>
            <a:srgbClr val="D4AF5A"/>
          </a:solidFill>
          <a:ln/>
        </p:spPr>
      </p:sp>
      <p:sp>
        <p:nvSpPr>
          <p:cNvPr id="28" name="Shape 26"/>
          <p:cNvSpPr/>
          <p:nvPr/>
        </p:nvSpPr>
        <p:spPr>
          <a:xfrm>
            <a:off x="2946326" y="2716411"/>
            <a:ext cx="8686583" cy="12700"/>
          </a:xfrm>
          <a:prstGeom prst="rect">
            <a:avLst/>
          </a:prstGeom>
          <a:solidFill>
            <a:srgbClr val="D4AF5A"/>
          </a:solidFill>
          <a:ln/>
        </p:spPr>
      </p:sp>
      <p:sp>
        <p:nvSpPr>
          <p:cNvPr id="29" name="Shape 27"/>
          <p:cNvSpPr/>
          <p:nvPr/>
        </p:nvSpPr>
        <p:spPr>
          <a:xfrm>
            <a:off x="2946326" y="3638352"/>
            <a:ext cx="8686583" cy="12700"/>
          </a:xfrm>
          <a:prstGeom prst="rect">
            <a:avLst/>
          </a:prstGeom>
          <a:solidFill>
            <a:srgbClr val="D4AF5A"/>
          </a:solidFill>
          <a:ln/>
        </p:spPr>
      </p:sp>
      <p:sp>
        <p:nvSpPr>
          <p:cNvPr id="30" name="Shape 28"/>
          <p:cNvSpPr/>
          <p:nvPr/>
        </p:nvSpPr>
        <p:spPr>
          <a:xfrm>
            <a:off x="2946326" y="4560292"/>
            <a:ext cx="8686583" cy="12700"/>
          </a:xfrm>
          <a:prstGeom prst="rect">
            <a:avLst/>
          </a:prstGeom>
          <a:solidFill>
            <a:srgbClr val="D4AF5A"/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37440" y="0"/>
            <a:ext cx="3657509" cy="6858000"/>
          </a:xfrm>
          <a:prstGeom prst="rect">
            <a:avLst/>
          </a:prstGeom>
          <a:solidFill>
            <a:srgbClr val="7A1128"/>
          </a:solidFill>
          <a:ln/>
        </p:spPr>
      </p:sp>
      <p:sp>
        <p:nvSpPr>
          <p:cNvPr id="3" name="Shape 1"/>
          <p:cNvSpPr/>
          <p:nvPr/>
        </p:nvSpPr>
        <p:spPr>
          <a:xfrm>
            <a:off x="279294" y="330200"/>
            <a:ext cx="660284" cy="660301"/>
          </a:xfrm>
          <a:prstGeom prst="ellipse">
            <a:avLst/>
          </a:prstGeom>
          <a:noFill/>
          <a:ln w="19050">
            <a:solidFill>
              <a:srgbClr val="D4AF5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9393" y="1244600"/>
            <a:ext cx="3378115" cy="182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kern="100" spc="168" dirty="0">
                <a:solidFill>
                  <a:srgbClr val="D4AF5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ШАГ 1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9393" y="1513185"/>
            <a:ext cx="3149521" cy="5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3800" b="1" kern="100" spc="-38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Сгибание</a:t>
            </a:r>
            <a:endParaRPr lang="en-US" sz="3800" dirty="0"/>
          </a:p>
        </p:txBody>
      </p:sp>
      <p:sp>
        <p:nvSpPr>
          <p:cNvPr id="6" name="Shape 4"/>
          <p:cNvSpPr/>
          <p:nvPr/>
        </p:nvSpPr>
        <p:spPr>
          <a:xfrm>
            <a:off x="279393" y="2288183"/>
            <a:ext cx="787380" cy="31651"/>
          </a:xfrm>
          <a:prstGeom prst="roundRect">
            <a:avLst>
              <a:gd name="adj" fmla="val 49998"/>
            </a:avLst>
          </a:prstGeom>
          <a:solidFill>
            <a:srgbClr val="D4AF5A"/>
          </a:solidFill>
          <a:ln/>
        </p:spPr>
      </p:sp>
      <p:sp>
        <p:nvSpPr>
          <p:cNvPr id="7" name="Text 5"/>
          <p:cNvSpPr/>
          <p:nvPr/>
        </p:nvSpPr>
        <p:spPr>
          <a:xfrm>
            <a:off x="279393" y="2461220"/>
            <a:ext cx="3149521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Головка уменьшает предлежащий размер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79393" y="5762625"/>
            <a:ext cx="3378115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" dirty="0">
                <a:solidFill>
                  <a:srgbClr val="FFFFF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Вход в таз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4165496" y="431800"/>
            <a:ext cx="7467413" cy="1234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b="1" kern="100" spc="-30" dirty="0">
                <a:solidFill>
                  <a:srgbClr val="7A1128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1. Сгибание уменьшает размер предлежащей головки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4165496" y="1934468"/>
            <a:ext cx="7467413" cy="31651"/>
          </a:xfrm>
          <a:prstGeom prst="roundRect">
            <a:avLst>
              <a:gd name="adj" fmla="val 49998"/>
            </a:avLst>
          </a:prstGeom>
          <a:solidFill>
            <a:srgbClr val="D4AF5A"/>
          </a:solidFill>
          <a:ln/>
        </p:spPr>
      </p:sp>
      <p:sp>
        <p:nvSpPr>
          <p:cNvPr id="12" name="Shape 9"/>
          <p:cNvSpPr/>
          <p:nvPr/>
        </p:nvSpPr>
        <p:spPr>
          <a:xfrm>
            <a:off x="8290214" y="2313880"/>
            <a:ext cx="431789" cy="431800"/>
          </a:xfrm>
          <a:prstGeom prst="ellipse">
            <a:avLst/>
          </a:prstGeom>
          <a:noFill/>
          <a:ln w="19050">
            <a:solidFill>
              <a:srgbClr val="8A6A1D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426834" y="2428180"/>
            <a:ext cx="76813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7A1128"/>
                </a:solidFill>
                <a:latin typeface="Unbounded SemiBold" pitchFamily="34" charset="0"/>
                <a:ea typeface="Unbounded SemiBold" pitchFamily="34" charset="-122"/>
                <a:cs typeface="Unbounded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874399" y="2402780"/>
            <a:ext cx="275851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Сопротивление входа в таз усиливает сгибание шейного отдела.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8290214" y="3511054"/>
            <a:ext cx="431789" cy="431800"/>
          </a:xfrm>
          <a:prstGeom prst="ellipse">
            <a:avLst/>
          </a:prstGeom>
          <a:noFill/>
          <a:ln w="19050">
            <a:solidFill>
              <a:srgbClr val="8A6A1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426834" y="3625354"/>
            <a:ext cx="76813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7A1128"/>
                </a:solidFill>
                <a:latin typeface="Unbounded SemiBold" pitchFamily="34" charset="0"/>
                <a:ea typeface="Unbounded SemiBold" pitchFamily="34" charset="-122"/>
                <a:cs typeface="Unbounded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8874399" y="3599954"/>
            <a:ext cx="275851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Подбородок прижимается к грудной клетке; малый родничок становится ведущей точкой.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8290214" y="4974927"/>
            <a:ext cx="431789" cy="431800"/>
          </a:xfrm>
          <a:prstGeom prst="ellipse">
            <a:avLst/>
          </a:prstGeom>
          <a:noFill/>
          <a:ln w="19050">
            <a:solidFill>
              <a:srgbClr val="8A6A1D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426834" y="5089227"/>
            <a:ext cx="76813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7A1128"/>
                </a:solidFill>
                <a:latin typeface="Unbounded SemiBold" pitchFamily="34" charset="0"/>
                <a:ea typeface="Unbounded SemiBold" pitchFamily="34" charset="-122"/>
                <a:cs typeface="Unbounded SemiBold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8874399" y="5063827"/>
            <a:ext cx="275851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Головка входит малым косым размером: </a:t>
            </a:r>
            <a:r>
              <a:rPr lang="en-US" sz="1500" b="1" dirty="0">
                <a:solidFill>
                  <a:srgbClr val="2B2F36"/>
                </a:solidFill>
                <a:latin typeface="Golos Text Bold" pitchFamily="34" charset="0"/>
                <a:ea typeface="Golos Text Bold" pitchFamily="34" charset="-122"/>
                <a:cs typeface="Golos Text Bold" pitchFamily="34" charset="-120"/>
              </a:rPr>
              <a:t>9,5 см</a:t>
            </a:r>
            <a:r>
              <a:rPr lang="en-US" sz="15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, окружность </a:t>
            </a:r>
            <a:r>
              <a:rPr lang="en-US" sz="1500" b="1" dirty="0">
                <a:solidFill>
                  <a:srgbClr val="2B2F36"/>
                </a:solidFill>
                <a:latin typeface="Golos Text Bold" pitchFamily="34" charset="0"/>
                <a:ea typeface="Golos Text Bold" pitchFamily="34" charset="-122"/>
                <a:cs typeface="Golos Text Bold" pitchFamily="34" charset="-120"/>
              </a:rPr>
              <a:t>32 см</a:t>
            </a:r>
            <a:r>
              <a:rPr lang="en-US" sz="15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.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3651159" y="0"/>
            <a:ext cx="12700" cy="6858000"/>
          </a:xfrm>
          <a:prstGeom prst="rect">
            <a:avLst/>
          </a:prstGeom>
          <a:solidFill>
            <a:srgbClr val="D4AF5A"/>
          </a:solidFill>
          <a:ln/>
        </p:spPr>
      </p:sp>
      <p:sp>
        <p:nvSpPr>
          <p:cNvPr id="22" name="Shape 19"/>
          <p:cNvSpPr/>
          <p:nvPr/>
        </p:nvSpPr>
        <p:spPr>
          <a:xfrm>
            <a:off x="8290214" y="3403104"/>
            <a:ext cx="3342695" cy="12700"/>
          </a:xfrm>
          <a:prstGeom prst="rect">
            <a:avLst/>
          </a:prstGeom>
          <a:solidFill>
            <a:srgbClr val="D4AF5A"/>
          </a:solidFill>
          <a:ln/>
        </p:spPr>
      </p:sp>
      <p:sp>
        <p:nvSpPr>
          <p:cNvPr id="23" name="Shape 20"/>
          <p:cNvSpPr/>
          <p:nvPr/>
        </p:nvSpPr>
        <p:spPr>
          <a:xfrm>
            <a:off x="8290214" y="4866977"/>
            <a:ext cx="3342695" cy="12700"/>
          </a:xfrm>
          <a:prstGeom prst="rect">
            <a:avLst/>
          </a:prstGeom>
          <a:solidFill>
            <a:srgbClr val="D4AF5A"/>
          </a:solidFill>
          <a:ln/>
        </p:spPr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"/>
          <a:srcRect t="8582" r="52712" b="61588"/>
          <a:stretch/>
        </p:blipFill>
        <p:spPr>
          <a:xfrm>
            <a:off x="3870888" y="2607812"/>
            <a:ext cx="4199596" cy="24814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38339" cy="6858000"/>
          </a:xfrm>
          <a:prstGeom prst="rect">
            <a:avLst/>
          </a:prstGeom>
          <a:solidFill>
            <a:srgbClr val="7A1128"/>
          </a:solidFill>
          <a:ln/>
        </p:spPr>
      </p:sp>
      <p:sp>
        <p:nvSpPr>
          <p:cNvPr id="3" name="Shape 1"/>
          <p:cNvSpPr/>
          <p:nvPr/>
        </p:nvSpPr>
        <p:spPr>
          <a:xfrm>
            <a:off x="279294" y="330200"/>
            <a:ext cx="660284" cy="660301"/>
          </a:xfrm>
          <a:prstGeom prst="ellipse">
            <a:avLst/>
          </a:prstGeom>
          <a:noFill/>
          <a:ln w="19050">
            <a:solidFill>
              <a:srgbClr val="D4AF5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9393" y="1244600"/>
            <a:ext cx="2158946" cy="182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kern="100" spc="168" dirty="0">
                <a:solidFill>
                  <a:srgbClr val="D4AF5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ШАГ 2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279393" y="1568748"/>
            <a:ext cx="482588" cy="31651"/>
          </a:xfrm>
          <a:prstGeom prst="roundRect">
            <a:avLst>
              <a:gd name="adj" fmla="val 49998"/>
            </a:avLst>
          </a:prstGeom>
          <a:solidFill>
            <a:srgbClr val="D4AF5A"/>
          </a:solidFill>
          <a:ln/>
        </p:spPr>
      </p:sp>
      <p:sp>
        <p:nvSpPr>
          <p:cNvPr id="6" name="Text 4"/>
          <p:cNvSpPr/>
          <p:nvPr/>
        </p:nvSpPr>
        <p:spPr>
          <a:xfrm>
            <a:off x="279393" y="1741785"/>
            <a:ext cx="1930352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Затылок направляется к симфизу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279393" y="5556250"/>
            <a:ext cx="1930352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" dirty="0">
                <a:solidFill>
                  <a:srgbClr val="FFFFF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Полость таза → тазовое дно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2946326" y="431800"/>
            <a:ext cx="8686583" cy="82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b="1" kern="100" spc="-30" dirty="0">
                <a:solidFill>
                  <a:srgbClr val="7A1128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2. Внутренний поворот переводит затылок к симфизу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2946326" y="1523008"/>
            <a:ext cx="8686583" cy="31651"/>
          </a:xfrm>
          <a:prstGeom prst="roundRect">
            <a:avLst>
              <a:gd name="adj" fmla="val 49998"/>
            </a:avLst>
          </a:prstGeom>
          <a:solidFill>
            <a:srgbClr val="D4AF5A"/>
          </a:solidFill>
          <a:ln/>
        </p:spPr>
      </p:sp>
      <p:sp>
        <p:nvSpPr>
          <p:cNvPr id="10" name="Shape 8"/>
          <p:cNvSpPr/>
          <p:nvPr/>
        </p:nvSpPr>
        <p:spPr>
          <a:xfrm>
            <a:off x="2946326" y="1927820"/>
            <a:ext cx="431789" cy="431800"/>
          </a:xfrm>
          <a:prstGeom prst="ellipse">
            <a:avLst/>
          </a:prstGeom>
          <a:noFill/>
          <a:ln w="19050">
            <a:solidFill>
              <a:srgbClr val="8A6A1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082947" y="2042120"/>
            <a:ext cx="76813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7A1128"/>
                </a:solidFill>
                <a:latin typeface="Unbounded SemiBold" pitchFamily="34" charset="0"/>
                <a:ea typeface="Unbounded SemiBold" pitchFamily="34" charset="-122"/>
                <a:cs typeface="Unbounded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530512" y="2016720"/>
            <a:ext cx="3327317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Поворот начинается в широкой части полости таза и завершается на тазовом дне.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2946326" y="3351014"/>
            <a:ext cx="431789" cy="431800"/>
          </a:xfrm>
          <a:prstGeom prst="ellipse">
            <a:avLst/>
          </a:prstGeom>
          <a:noFill/>
          <a:ln w="19050">
            <a:solidFill>
              <a:srgbClr val="8A6A1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082947" y="3465314"/>
            <a:ext cx="76813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7A1128"/>
                </a:solidFill>
                <a:latin typeface="Unbounded SemiBold" pitchFamily="34" charset="0"/>
                <a:ea typeface="Unbounded SemiBold" pitchFamily="34" charset="-122"/>
                <a:cs typeface="Unbounded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530512" y="3439914"/>
            <a:ext cx="3327317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Затылок переходит из косого размера в прямой размер выхода таза.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2946326" y="4774307"/>
            <a:ext cx="431789" cy="431800"/>
          </a:xfrm>
          <a:prstGeom prst="ellipse">
            <a:avLst/>
          </a:prstGeom>
          <a:noFill/>
          <a:ln w="19050">
            <a:solidFill>
              <a:srgbClr val="8A6A1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082947" y="4888607"/>
            <a:ext cx="76813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7A1128"/>
                </a:solidFill>
                <a:latin typeface="Unbounded SemiBold" pitchFamily="34" charset="0"/>
                <a:ea typeface="Unbounded SemiBold" pitchFamily="34" charset="-122"/>
                <a:cs typeface="Unbounded SemiBold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530512" y="4863207"/>
            <a:ext cx="3327317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Итоговое положение: затылок под лонным сочленением, лицо обращено к крестцу.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2431989" y="0"/>
            <a:ext cx="12700" cy="6858000"/>
          </a:xfrm>
          <a:prstGeom prst="rect">
            <a:avLst/>
          </a:prstGeom>
          <a:solidFill>
            <a:srgbClr val="D4AF5A"/>
          </a:solidFill>
          <a:ln/>
        </p:spPr>
      </p:sp>
      <p:sp>
        <p:nvSpPr>
          <p:cNvPr id="21" name="Shape 18"/>
          <p:cNvSpPr/>
          <p:nvPr/>
        </p:nvSpPr>
        <p:spPr>
          <a:xfrm>
            <a:off x="2946326" y="3217664"/>
            <a:ext cx="3911502" cy="12700"/>
          </a:xfrm>
          <a:prstGeom prst="rect">
            <a:avLst/>
          </a:prstGeom>
          <a:solidFill>
            <a:srgbClr val="D4AF5A"/>
          </a:solidFill>
          <a:ln/>
        </p:spPr>
      </p:sp>
      <p:sp>
        <p:nvSpPr>
          <p:cNvPr id="22" name="Shape 19"/>
          <p:cNvSpPr/>
          <p:nvPr/>
        </p:nvSpPr>
        <p:spPr>
          <a:xfrm>
            <a:off x="2946326" y="4640957"/>
            <a:ext cx="3911502" cy="12700"/>
          </a:xfrm>
          <a:prstGeom prst="rect">
            <a:avLst/>
          </a:prstGeom>
          <a:solidFill>
            <a:srgbClr val="D4AF5A"/>
          </a:solidFill>
          <a:ln/>
        </p:spPr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/>
          <a:srcRect t="37935" r="50466"/>
          <a:stretch/>
        </p:blipFill>
        <p:spPr>
          <a:xfrm>
            <a:off x="7359465" y="2148737"/>
            <a:ext cx="4273444" cy="401069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86" y="431800"/>
            <a:ext cx="11074123" cy="82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b="1" kern="100" spc="-30" dirty="0">
                <a:solidFill>
                  <a:srgbClr val="7A1128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3. Разгибание рождает головку вокруг точки фиксации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58786" y="1523008"/>
            <a:ext cx="11074123" cy="31651"/>
          </a:xfrm>
          <a:prstGeom prst="roundRect">
            <a:avLst>
              <a:gd name="adj" fmla="val 49998"/>
            </a:avLst>
          </a:prstGeom>
          <a:solidFill>
            <a:srgbClr val="D4AF5A"/>
          </a:solidFill>
          <a:ln/>
        </p:spPr>
      </p:sp>
      <p:sp>
        <p:nvSpPr>
          <p:cNvPr id="5" name="Text 2"/>
          <p:cNvSpPr/>
          <p:nvPr/>
        </p:nvSpPr>
        <p:spPr>
          <a:xfrm>
            <a:off x="2239666" y="3118187"/>
            <a:ext cx="6461658" cy="22774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5440" indent="-345440" algn="l">
              <a:lnSpc>
                <a:spcPct val="117000"/>
              </a:lnSpc>
              <a:buSzPct val="100000"/>
              <a:buFont typeface="+mj-lt"/>
              <a:buAutoNum type="arabicPeriod"/>
            </a:pPr>
            <a:r>
              <a:rPr lang="en-US" sz="17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Подзатылочная ямка упирается в нижний край лонного сочленения.</a:t>
            </a:r>
            <a:endParaRPr lang="en-US" sz="1700" dirty="0"/>
          </a:p>
          <a:p>
            <a:pPr marL="345440" indent="-345440" algn="l">
              <a:lnSpc>
                <a:spcPct val="117000"/>
              </a:lnSpc>
              <a:buSzPct val="100000"/>
              <a:buFont typeface="+mj-lt"/>
              <a:buAutoNum type="arabicPeriod" startAt="2"/>
            </a:pPr>
            <a:r>
              <a:rPr lang="en-US" sz="17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Под лоном последовательно появляются glabella, лоб, брови и глазницы.</a:t>
            </a:r>
            <a:endParaRPr lang="en-US" sz="1700" dirty="0"/>
          </a:p>
          <a:p>
            <a:pPr marL="345440" indent="-345440" algn="l">
              <a:lnSpc>
                <a:spcPct val="117000"/>
              </a:lnSpc>
              <a:buSzPct val="100000"/>
              <a:buFont typeface="+mj-lt"/>
              <a:buAutoNum type="arabicPeriod" startAt="3"/>
            </a:pPr>
            <a:r>
              <a:rPr lang="en-US" sz="17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Затем рождаются лицо, рот, нос и подбородок.</a:t>
            </a:r>
            <a:endParaRPr lang="en-US" sz="1700" dirty="0"/>
          </a:p>
          <a:p>
            <a:pPr marL="345440" indent="-345440" algn="l">
              <a:lnSpc>
                <a:spcPct val="117000"/>
              </a:lnSpc>
              <a:buSzPct val="100000"/>
              <a:buFont typeface="+mj-lt"/>
              <a:buAutoNum type="arabicPeriod" startAt="4"/>
            </a:pPr>
            <a:r>
              <a:rPr lang="en-US" sz="17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Головка прорезывается большим косым размером: </a:t>
            </a:r>
            <a:r>
              <a:rPr lang="en-US" sz="1700" b="1" dirty="0">
                <a:solidFill>
                  <a:srgbClr val="2B2F36"/>
                </a:solidFill>
                <a:latin typeface="Golos Text Bold" pitchFamily="34" charset="0"/>
                <a:ea typeface="Golos Text Bold" pitchFamily="34" charset="-122"/>
                <a:cs typeface="Golos Text Bold" pitchFamily="34" charset="-120"/>
              </a:rPr>
              <a:t>12 см</a:t>
            </a:r>
            <a:r>
              <a:rPr lang="en-US" sz="17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, окружность </a:t>
            </a:r>
            <a:r>
              <a:rPr lang="en-US" sz="1700" b="1" dirty="0">
                <a:solidFill>
                  <a:srgbClr val="2B2F36"/>
                </a:solidFill>
                <a:latin typeface="Golos Text Bold" pitchFamily="34" charset="0"/>
                <a:ea typeface="Golos Text Bold" pitchFamily="34" charset="-122"/>
                <a:cs typeface="Golos Text Bold" pitchFamily="34" charset="-120"/>
              </a:rPr>
              <a:t>35 см</a:t>
            </a:r>
            <a:r>
              <a:rPr lang="en-US" sz="17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.</a:t>
            </a:r>
            <a:endParaRPr lang="en-US" sz="17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9466" t="78604" r="7684" b="5116"/>
          <a:stretch/>
        </p:blipFill>
        <p:spPr>
          <a:xfrm>
            <a:off x="1509621" y="1753472"/>
            <a:ext cx="7921749" cy="116590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3898" cy="7036495"/>
          </a:xfrm>
          <a:prstGeom prst="rect">
            <a:avLst/>
          </a:prstGeom>
          <a:solidFill>
            <a:srgbClr val="7A1128"/>
          </a:solidFill>
          <a:ln/>
        </p:spPr>
      </p:sp>
      <p:sp>
        <p:nvSpPr>
          <p:cNvPr id="3" name="Shape 1"/>
          <p:cNvSpPr/>
          <p:nvPr/>
        </p:nvSpPr>
        <p:spPr>
          <a:xfrm>
            <a:off x="279294" y="330200"/>
            <a:ext cx="660284" cy="660301"/>
          </a:xfrm>
          <a:prstGeom prst="ellipse">
            <a:avLst/>
          </a:prstGeom>
          <a:noFill/>
          <a:ln w="19050">
            <a:solidFill>
              <a:srgbClr val="D4AF5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9393" y="1244600"/>
            <a:ext cx="3784505" cy="182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kern="100" spc="168" dirty="0">
                <a:solidFill>
                  <a:srgbClr val="D4AF5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ПОСЛЕ РОЖДЕНИЯ ГОЛОВКИ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9393" y="1513185"/>
            <a:ext cx="3555911" cy="5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3800" b="1" kern="100" spc="-38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Плечики</a:t>
            </a:r>
            <a:endParaRPr lang="en-US" sz="3800" dirty="0"/>
          </a:p>
        </p:txBody>
      </p:sp>
      <p:sp>
        <p:nvSpPr>
          <p:cNvPr id="6" name="Shape 4"/>
          <p:cNvSpPr/>
          <p:nvPr/>
        </p:nvSpPr>
        <p:spPr>
          <a:xfrm>
            <a:off x="279393" y="2288183"/>
            <a:ext cx="888879" cy="31651"/>
          </a:xfrm>
          <a:prstGeom prst="roundRect">
            <a:avLst>
              <a:gd name="adj" fmla="val 49998"/>
            </a:avLst>
          </a:prstGeom>
          <a:solidFill>
            <a:srgbClr val="D4AF5A"/>
          </a:solidFill>
          <a:ln/>
        </p:spPr>
      </p:sp>
      <p:sp>
        <p:nvSpPr>
          <p:cNvPr id="7" name="Text 5"/>
          <p:cNvSpPr/>
          <p:nvPr/>
        </p:nvSpPr>
        <p:spPr>
          <a:xfrm>
            <a:off x="279393" y="2461220"/>
            <a:ext cx="3784505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Переходят в прямой размер выхода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79393" y="5941120"/>
            <a:ext cx="3784505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" dirty="0">
                <a:solidFill>
                  <a:srgbClr val="FFFFF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Наружный поворот головки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4571886" y="431800"/>
            <a:ext cx="7061023" cy="1234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b="1" kern="100" spc="-30" dirty="0">
                <a:solidFill>
                  <a:srgbClr val="7A1128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После рождения головки плечики занимают прямой размер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4571886" y="1934468"/>
            <a:ext cx="7060924" cy="31651"/>
          </a:xfrm>
          <a:prstGeom prst="roundRect">
            <a:avLst>
              <a:gd name="adj" fmla="val 49998"/>
            </a:avLst>
          </a:prstGeom>
          <a:solidFill>
            <a:srgbClr val="D4AF5A"/>
          </a:solidFill>
          <a:ln/>
        </p:spPr>
      </p:sp>
      <p:sp>
        <p:nvSpPr>
          <p:cNvPr id="11" name="Text 9"/>
          <p:cNvSpPr/>
          <p:nvPr/>
        </p:nvSpPr>
        <p:spPr>
          <a:xfrm>
            <a:off x="6348928" y="2212280"/>
            <a:ext cx="3152895" cy="4036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5440" indent="-345440" algn="l">
              <a:lnSpc>
                <a:spcPct val="117000"/>
              </a:lnSpc>
              <a:buSzPct val="100000"/>
              <a:buChar char="•"/>
            </a:pPr>
            <a:r>
              <a:rPr lang="en-US" sz="17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Плечики входят в косом размере, затем поворачиваются в прямой размер выхода.</a:t>
            </a:r>
            <a:endParaRPr lang="en-US" sz="1700" dirty="0"/>
          </a:p>
          <a:p>
            <a:pPr marL="345440" indent="-345440" algn="l">
              <a:lnSpc>
                <a:spcPct val="117000"/>
              </a:lnSpc>
              <a:buSzPct val="100000"/>
              <a:buChar char="•"/>
            </a:pPr>
            <a:r>
              <a:rPr lang="en-US" sz="17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Переднее плечико подходит под лонную дугу, заднее устанавливается против крестца.</a:t>
            </a:r>
            <a:endParaRPr lang="en-US" sz="1700" dirty="0"/>
          </a:p>
          <a:p>
            <a:pPr marL="345440" indent="-345440" algn="l">
              <a:lnSpc>
                <a:spcPct val="117000"/>
              </a:lnSpc>
              <a:buSzPct val="100000"/>
              <a:buChar char="•"/>
            </a:pPr>
            <a:r>
              <a:rPr lang="en-US" sz="17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Наружный поворот головки возвращает её положение относительно плечиков.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4057548" y="0"/>
            <a:ext cx="12700" cy="7036495"/>
          </a:xfrm>
          <a:prstGeom prst="rect">
            <a:avLst/>
          </a:prstGeom>
          <a:solidFill>
            <a:srgbClr val="D4AF5A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1582110" cy="182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kern="100" spc="168" dirty="0">
                <a:solidFill>
                  <a:srgbClr val="8A6A1D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ШАГ 6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585" y="878185"/>
            <a:ext cx="10972526" cy="82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b="1" kern="100" spc="-30" dirty="0">
                <a:solidFill>
                  <a:srgbClr val="7A1128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6. Боковое сгибание помогает родиться плечевому поясу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09585" y="1969393"/>
            <a:ext cx="10972526" cy="31651"/>
          </a:xfrm>
          <a:prstGeom prst="roundRect">
            <a:avLst>
              <a:gd name="adj" fmla="val 49998"/>
            </a:avLst>
          </a:prstGeom>
          <a:solidFill>
            <a:srgbClr val="D4AF5A"/>
          </a:solidFill>
          <a:ln/>
        </p:spPr>
      </p:sp>
      <p:sp>
        <p:nvSpPr>
          <p:cNvPr id="5" name="Shape 3"/>
          <p:cNvSpPr/>
          <p:nvPr/>
        </p:nvSpPr>
        <p:spPr>
          <a:xfrm>
            <a:off x="609585" y="2247205"/>
            <a:ext cx="431789" cy="431800"/>
          </a:xfrm>
          <a:prstGeom prst="ellipse">
            <a:avLst/>
          </a:prstGeom>
          <a:noFill/>
          <a:ln w="19050">
            <a:solidFill>
              <a:srgbClr val="8A6A1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46206" y="2361505"/>
            <a:ext cx="76813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7A1128"/>
                </a:solidFill>
                <a:latin typeface="Unbounded SemiBold" pitchFamily="34" charset="0"/>
                <a:ea typeface="Unbounded SemiBold" pitchFamily="34" charset="-122"/>
                <a:cs typeface="Unbounded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07987" y="2763838"/>
            <a:ext cx="3746307" cy="12601"/>
          </a:xfrm>
          <a:prstGeom prst="rect">
            <a:avLst/>
          </a:prstGeom>
          <a:solidFill>
            <a:srgbClr val="D4AF5A"/>
          </a:solidFill>
          <a:ln/>
        </p:spPr>
      </p:sp>
      <p:sp>
        <p:nvSpPr>
          <p:cNvPr id="8" name="Text 6"/>
          <p:cNvSpPr/>
          <p:nvPr/>
        </p:nvSpPr>
        <p:spPr>
          <a:xfrm>
            <a:off x="609585" y="2927350"/>
            <a:ext cx="3543211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7A1128"/>
                </a:solidFill>
                <a:latin typeface="Golos Text Medium" pitchFamily="34" charset="0"/>
                <a:ea typeface="Golos Text Medium" pitchFamily="34" charset="-122"/>
                <a:cs typeface="Golos Text Medium" pitchFamily="34" charset="-120"/>
              </a:rPr>
              <a:t>Фиксация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09585" y="3258741"/>
            <a:ext cx="3543211" cy="60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Переднее плечико фиксируется под лонным сочленением.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4381390" y="2247205"/>
            <a:ext cx="431789" cy="431800"/>
          </a:xfrm>
          <a:prstGeom prst="ellipse">
            <a:avLst/>
          </a:prstGeom>
          <a:noFill/>
          <a:ln w="19050">
            <a:solidFill>
              <a:srgbClr val="8A6A1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18011" y="2361505"/>
            <a:ext cx="76813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7A1128"/>
                </a:solidFill>
                <a:latin typeface="Unbounded SemiBold" pitchFamily="34" charset="0"/>
                <a:ea typeface="Unbounded SemiBold" pitchFamily="34" charset="-122"/>
                <a:cs typeface="Unbounded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279793" y="2763838"/>
            <a:ext cx="3632010" cy="12601"/>
          </a:xfrm>
          <a:prstGeom prst="rect">
            <a:avLst/>
          </a:prstGeom>
          <a:solidFill>
            <a:srgbClr val="D4AF5A"/>
          </a:solidFill>
          <a:ln/>
        </p:spPr>
      </p:sp>
      <p:sp>
        <p:nvSpPr>
          <p:cNvPr id="13" name="Text 11"/>
          <p:cNvSpPr/>
          <p:nvPr/>
        </p:nvSpPr>
        <p:spPr>
          <a:xfrm>
            <a:off x="4381390" y="2927350"/>
            <a:ext cx="3428914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7A1128"/>
                </a:solidFill>
                <a:latin typeface="Golos Text Medium" pitchFamily="34" charset="0"/>
                <a:ea typeface="Golos Text Medium" pitchFamily="34" charset="-122"/>
                <a:cs typeface="Golos Text Medium" pitchFamily="34" charset="-120"/>
              </a:rPr>
              <a:t>Сгибание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4381390" y="3258741"/>
            <a:ext cx="3428914" cy="60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Туловище сгибается в грудном отделе в сторону промежности.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8038899" y="2247205"/>
            <a:ext cx="431789" cy="431800"/>
          </a:xfrm>
          <a:prstGeom prst="ellipse">
            <a:avLst/>
          </a:prstGeom>
          <a:noFill/>
          <a:ln w="19050">
            <a:solidFill>
              <a:srgbClr val="8A6A1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175520" y="2361505"/>
            <a:ext cx="76813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7A1128"/>
                </a:solidFill>
                <a:latin typeface="Unbounded SemiBold" pitchFamily="34" charset="0"/>
                <a:ea typeface="Unbounded SemiBold" pitchFamily="34" charset="-122"/>
                <a:cs typeface="Unbounded SemiBold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7937301" y="2763838"/>
            <a:ext cx="3746307" cy="12601"/>
          </a:xfrm>
          <a:prstGeom prst="rect">
            <a:avLst/>
          </a:prstGeom>
          <a:solidFill>
            <a:srgbClr val="D4AF5A"/>
          </a:solidFill>
          <a:ln/>
        </p:spPr>
      </p:sp>
      <p:sp>
        <p:nvSpPr>
          <p:cNvPr id="18" name="Text 16"/>
          <p:cNvSpPr/>
          <p:nvPr/>
        </p:nvSpPr>
        <p:spPr>
          <a:xfrm>
            <a:off x="8038899" y="2927350"/>
            <a:ext cx="3543211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7A1128"/>
                </a:solidFill>
                <a:latin typeface="Golos Text Medium" pitchFamily="34" charset="0"/>
                <a:ea typeface="Golos Text Medium" pitchFamily="34" charset="-122"/>
                <a:cs typeface="Golos Text Medium" pitchFamily="34" charset="-120"/>
              </a:rPr>
              <a:t>Рождение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8038899" y="3258741"/>
            <a:ext cx="3543211" cy="1208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Сначала рождаются заднее плечико и задняя ручка, затем переднее плечико и передняя ручка.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4260743" y="2247205"/>
            <a:ext cx="12700" cy="2220416"/>
          </a:xfrm>
          <a:prstGeom prst="rect">
            <a:avLst/>
          </a:prstGeom>
          <a:solidFill>
            <a:srgbClr val="D4AF5A"/>
          </a:solidFill>
          <a:ln/>
        </p:spPr>
      </p:sp>
      <p:sp>
        <p:nvSpPr>
          <p:cNvPr id="21" name="Shape 19"/>
          <p:cNvSpPr/>
          <p:nvPr/>
        </p:nvSpPr>
        <p:spPr>
          <a:xfrm>
            <a:off x="7918252" y="2247205"/>
            <a:ext cx="12700" cy="2220416"/>
          </a:xfrm>
          <a:prstGeom prst="rect">
            <a:avLst/>
          </a:prstGeom>
          <a:solidFill>
            <a:srgbClr val="D4AF5A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38339" cy="6858000"/>
          </a:xfrm>
          <a:prstGeom prst="rect">
            <a:avLst/>
          </a:prstGeom>
          <a:solidFill>
            <a:srgbClr val="7A1128"/>
          </a:solidFill>
          <a:ln/>
        </p:spPr>
      </p:sp>
      <p:sp>
        <p:nvSpPr>
          <p:cNvPr id="3" name="Shape 1"/>
          <p:cNvSpPr/>
          <p:nvPr/>
        </p:nvSpPr>
        <p:spPr>
          <a:xfrm>
            <a:off x="279294" y="330200"/>
            <a:ext cx="660284" cy="660301"/>
          </a:xfrm>
          <a:prstGeom prst="ellipse">
            <a:avLst/>
          </a:prstGeom>
          <a:noFill/>
          <a:ln w="19050">
            <a:solidFill>
              <a:srgbClr val="D4AF5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9393" y="1244600"/>
            <a:ext cx="2158946" cy="182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kern="100" spc="168" dirty="0">
                <a:solidFill>
                  <a:srgbClr val="D4AF5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ШАГ 7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279393" y="1568748"/>
            <a:ext cx="482588" cy="31651"/>
          </a:xfrm>
          <a:prstGeom prst="roundRect">
            <a:avLst>
              <a:gd name="adj" fmla="val 49998"/>
            </a:avLst>
          </a:prstGeom>
          <a:solidFill>
            <a:srgbClr val="D4AF5A"/>
          </a:solidFill>
          <a:ln/>
        </p:spPr>
      </p:sp>
      <p:sp>
        <p:nvSpPr>
          <p:cNvPr id="6" name="Text 4"/>
          <p:cNvSpPr/>
          <p:nvPr/>
        </p:nvSpPr>
        <p:spPr>
          <a:xfrm>
            <a:off x="279393" y="1741785"/>
            <a:ext cx="1930352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Следует по уже расширенным путям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279393" y="5762625"/>
            <a:ext cx="2158946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" dirty="0">
                <a:solidFill>
                  <a:srgbClr val="FFFFF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Завершение механизма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2946326" y="431800"/>
            <a:ext cx="8686583" cy="82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b="1" kern="100" spc="-30" dirty="0">
                <a:solidFill>
                  <a:srgbClr val="7A1128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7. Туловище и тазовый конец проходят по инерции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2946326" y="1523008"/>
            <a:ext cx="8686583" cy="31651"/>
          </a:xfrm>
          <a:prstGeom prst="roundRect">
            <a:avLst>
              <a:gd name="adj" fmla="val 49998"/>
            </a:avLst>
          </a:prstGeom>
          <a:solidFill>
            <a:srgbClr val="D4AF5A"/>
          </a:solidFill>
          <a:ln/>
        </p:spPr>
      </p:sp>
      <p:sp>
        <p:nvSpPr>
          <p:cNvPr id="10" name="Text 8"/>
          <p:cNvSpPr/>
          <p:nvPr/>
        </p:nvSpPr>
        <p:spPr>
          <a:xfrm>
            <a:off x="3002482" y="1793365"/>
            <a:ext cx="8686583" cy="60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После рождения плечевого пояса остальные части тела проходят по уже расширенным родовым путям; прорезывание происходит в косом размере таза.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2431989" y="0"/>
            <a:ext cx="12700" cy="6858000"/>
          </a:xfrm>
          <a:prstGeom prst="rect">
            <a:avLst/>
          </a:prstGeom>
          <a:solidFill>
            <a:srgbClr val="D4AF5A"/>
          </a:solidFill>
          <a:ln/>
        </p:spPr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t="55332"/>
          <a:stretch/>
        </p:blipFill>
        <p:spPr>
          <a:xfrm>
            <a:off x="3677818" y="2936451"/>
            <a:ext cx="6916686" cy="27052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431800"/>
            <a:ext cx="11124922" cy="82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b="1" kern="100" spc="-30" dirty="0">
                <a:solidFill>
                  <a:srgbClr val="7A1128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Клинические особенности: конфигурация и задний вид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07987" y="1523008"/>
            <a:ext cx="11124922" cy="31651"/>
          </a:xfrm>
          <a:prstGeom prst="roundRect">
            <a:avLst>
              <a:gd name="adj" fmla="val 49998"/>
            </a:avLst>
          </a:prstGeom>
          <a:solidFill>
            <a:srgbClr val="D4AF5A"/>
          </a:solidFill>
          <a:ln/>
        </p:spPr>
      </p:sp>
      <p:sp>
        <p:nvSpPr>
          <p:cNvPr id="4" name="Text 2"/>
          <p:cNvSpPr/>
          <p:nvPr/>
        </p:nvSpPr>
        <p:spPr>
          <a:xfrm>
            <a:off x="812780" y="2969915"/>
            <a:ext cx="5257668" cy="182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kern="100" spc="168" dirty="0">
                <a:solidFill>
                  <a:srgbClr val="8A6A1D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КОНФИГУРАЦИЯ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780" y="3238500"/>
            <a:ext cx="4952876" cy="313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900" dirty="0">
                <a:solidFill>
                  <a:srgbClr val="7A1128"/>
                </a:solidFill>
                <a:latin typeface="Golos Text Medium" pitchFamily="34" charset="0"/>
                <a:ea typeface="Golos Text Medium" pitchFamily="34" charset="-122"/>
                <a:cs typeface="Golos Text Medium" pitchFamily="34" charset="-120"/>
              </a:rPr>
              <a:t>Головка адаптируется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12780" y="3707705"/>
            <a:ext cx="4952876" cy="1193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spcAft>
                <a:spcPts val="950"/>
              </a:spcAft>
              <a:buNone/>
            </a:pPr>
            <a:r>
              <a:rPr lang="en-US" sz="15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Кости черепа временно заходят одна на другую, уменьшая объём головки.</a:t>
            </a:r>
            <a:endParaRPr lang="en-US" sz="15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5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При переднем виде конфигурация обычно долихоцефалическая.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375241" y="2969915"/>
            <a:ext cx="5257668" cy="182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kern="100" spc="168" dirty="0">
                <a:solidFill>
                  <a:srgbClr val="8A6A1D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ЗАДНИЙ ВИД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375241" y="3238500"/>
            <a:ext cx="4952876" cy="313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900" dirty="0">
                <a:solidFill>
                  <a:srgbClr val="7A1128"/>
                </a:solidFill>
                <a:latin typeface="Golos Text Medium" pitchFamily="34" charset="0"/>
                <a:ea typeface="Golos Text Medium" pitchFamily="34" charset="-122"/>
                <a:cs typeface="Golos Text Medium" pitchFamily="34" charset="-120"/>
              </a:rPr>
              <a:t>Поворот становится длиннее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6375241" y="3707705"/>
            <a:ext cx="4952876" cy="1193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spcAft>
                <a:spcPts val="950"/>
              </a:spcAft>
              <a:buNone/>
            </a:pPr>
            <a:r>
              <a:rPr lang="en-US" sz="15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Требуется дополнительный поворот на </a:t>
            </a:r>
            <a:r>
              <a:rPr lang="en-US" sz="1500" b="1" dirty="0">
                <a:solidFill>
                  <a:srgbClr val="2B2F36"/>
                </a:solidFill>
                <a:latin typeface="Golos Text Bold" pitchFamily="34" charset="0"/>
                <a:ea typeface="Golos Text Bold" pitchFamily="34" charset="-122"/>
                <a:cs typeface="Golos Text Bold" pitchFamily="34" charset="-120"/>
              </a:rPr>
              <a:t>135°</a:t>
            </a:r>
            <a:r>
              <a:rPr lang="en-US" sz="15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 или на </a:t>
            </a:r>
            <a:r>
              <a:rPr lang="en-US" sz="1500" b="1" dirty="0">
                <a:solidFill>
                  <a:srgbClr val="2B2F36"/>
                </a:solidFill>
                <a:latin typeface="Golos Text Bold" pitchFamily="34" charset="0"/>
                <a:ea typeface="Golos Text Bold" pitchFamily="34" charset="-122"/>
                <a:cs typeface="Golos Text Bold" pitchFamily="34" charset="-120"/>
              </a:rPr>
              <a:t>45°</a:t>
            </a:r>
            <a:r>
              <a:rPr lang="en-US" sz="15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 в другую сторону.</a:t>
            </a:r>
            <a:endParaRPr lang="en-US" sz="15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5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Второй период родов удлиняется, риск родовой травмы повышается.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064098" y="1800820"/>
            <a:ext cx="12700" cy="4269780"/>
          </a:xfrm>
          <a:prstGeom prst="rect">
            <a:avLst/>
          </a:prstGeom>
          <a:solidFill>
            <a:srgbClr val="D4AF5A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86" y="431800"/>
            <a:ext cx="11074123" cy="41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b="1" kern="100" spc="-30" dirty="0">
                <a:solidFill>
                  <a:srgbClr val="7A1128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Главная логика процесса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58786" y="1111548"/>
            <a:ext cx="11074123" cy="31651"/>
          </a:xfrm>
          <a:prstGeom prst="roundRect">
            <a:avLst>
              <a:gd name="adj" fmla="val 49998"/>
            </a:avLst>
          </a:prstGeom>
          <a:solidFill>
            <a:srgbClr val="D4AF5A"/>
          </a:solidFill>
          <a:ln/>
        </p:spPr>
      </p:sp>
      <p:sp>
        <p:nvSpPr>
          <p:cNvPr id="4" name="Shape 2"/>
          <p:cNvSpPr/>
          <p:nvPr/>
        </p:nvSpPr>
        <p:spPr>
          <a:xfrm>
            <a:off x="685783" y="1592560"/>
            <a:ext cx="431789" cy="431800"/>
          </a:xfrm>
          <a:prstGeom prst="ellipse">
            <a:avLst/>
          </a:prstGeom>
          <a:noFill/>
          <a:ln w="19050">
            <a:solidFill>
              <a:srgbClr val="8A6A1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404" y="1706860"/>
            <a:ext cx="76813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7A1128"/>
                </a:solidFill>
                <a:latin typeface="Unbounded SemiBold" pitchFamily="34" charset="0"/>
                <a:ea typeface="Unbounded SemiBold" pitchFamily="34" charset="-122"/>
                <a:cs typeface="Unbounded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84185" y="2109192"/>
            <a:ext cx="2717633" cy="12601"/>
          </a:xfrm>
          <a:prstGeom prst="rect">
            <a:avLst/>
          </a:prstGeom>
          <a:solidFill>
            <a:srgbClr val="D4AF5A"/>
          </a:solidFill>
          <a:ln/>
        </p:spPr>
      </p:sp>
      <p:sp>
        <p:nvSpPr>
          <p:cNvPr id="7" name="Text 5"/>
          <p:cNvSpPr/>
          <p:nvPr/>
        </p:nvSpPr>
        <p:spPr>
          <a:xfrm>
            <a:off x="1432981" y="3555107"/>
            <a:ext cx="2514537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7A1128"/>
                </a:solidFill>
                <a:latin typeface="Golos Text Medium" pitchFamily="34" charset="0"/>
                <a:ea typeface="Golos Text Medium" pitchFamily="34" charset="-122"/>
                <a:cs typeface="Golos Text Medium" pitchFamily="34" charset="-120"/>
              </a:rPr>
              <a:t>Сгибание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94832" y="3991273"/>
            <a:ext cx="2432485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Головка уменьшается.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3454314" y="1592560"/>
            <a:ext cx="431789" cy="431800"/>
          </a:xfrm>
          <a:prstGeom prst="ellipse">
            <a:avLst/>
          </a:prstGeom>
          <a:noFill/>
          <a:ln w="19050">
            <a:solidFill>
              <a:srgbClr val="8A6A1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90934" y="1706860"/>
            <a:ext cx="76813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7A1128"/>
                </a:solidFill>
                <a:latin typeface="Unbounded SemiBold" pitchFamily="34" charset="0"/>
                <a:ea typeface="Unbounded SemiBold" pitchFamily="34" charset="-122"/>
                <a:cs typeface="Unbounded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352716" y="2109192"/>
            <a:ext cx="2717633" cy="12601"/>
          </a:xfrm>
          <a:prstGeom prst="rect">
            <a:avLst/>
          </a:prstGeom>
          <a:solidFill>
            <a:srgbClr val="D4AF5A"/>
          </a:solidFill>
          <a:ln/>
        </p:spPr>
      </p:sp>
      <p:sp>
        <p:nvSpPr>
          <p:cNvPr id="12" name="Text 10"/>
          <p:cNvSpPr/>
          <p:nvPr/>
        </p:nvSpPr>
        <p:spPr>
          <a:xfrm>
            <a:off x="4255485" y="3421757"/>
            <a:ext cx="2514537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7A1128"/>
                </a:solidFill>
                <a:latin typeface="Golos Text Medium" pitchFamily="34" charset="0"/>
                <a:ea typeface="Golos Text Medium" pitchFamily="34" charset="-122"/>
                <a:cs typeface="Golos Text Medium" pitchFamily="34" charset="-120"/>
              </a:rPr>
              <a:t>Поворот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454314" y="3857923"/>
            <a:ext cx="2514537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Затылок приходит к симфизу.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222844" y="1592560"/>
            <a:ext cx="431789" cy="431800"/>
          </a:xfrm>
          <a:prstGeom prst="ellipse">
            <a:avLst/>
          </a:prstGeom>
          <a:noFill/>
          <a:ln w="19050">
            <a:solidFill>
              <a:srgbClr val="8A6A1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59465" y="1706860"/>
            <a:ext cx="76813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7A1128"/>
                </a:solidFill>
                <a:latin typeface="Unbounded SemiBold" pitchFamily="34" charset="0"/>
                <a:ea typeface="Unbounded SemiBold" pitchFamily="34" charset="-122"/>
                <a:cs typeface="Unbounded SemiBold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121247" y="2109192"/>
            <a:ext cx="2717633" cy="12601"/>
          </a:xfrm>
          <a:prstGeom prst="rect">
            <a:avLst/>
          </a:prstGeom>
          <a:solidFill>
            <a:srgbClr val="D4AF5A"/>
          </a:solidFill>
          <a:ln/>
        </p:spPr>
      </p:sp>
      <p:sp>
        <p:nvSpPr>
          <p:cNvPr id="17" name="Text 15"/>
          <p:cNvSpPr/>
          <p:nvPr/>
        </p:nvSpPr>
        <p:spPr>
          <a:xfrm>
            <a:off x="6855050" y="3555107"/>
            <a:ext cx="2514537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7A1128"/>
                </a:solidFill>
                <a:latin typeface="Golos Text Medium" pitchFamily="34" charset="0"/>
                <a:ea typeface="Golos Text Medium" pitchFamily="34" charset="-122"/>
                <a:cs typeface="Golos Text Medium" pitchFamily="34" charset="-120"/>
              </a:rPr>
              <a:t>Разгибание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541924" y="3991273"/>
            <a:ext cx="2322454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Рождается головка.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8991375" y="1592560"/>
            <a:ext cx="431789" cy="431800"/>
          </a:xfrm>
          <a:prstGeom prst="ellipse">
            <a:avLst/>
          </a:prstGeom>
          <a:noFill/>
          <a:ln w="19050">
            <a:solidFill>
              <a:srgbClr val="8A6A1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27996" y="1706860"/>
            <a:ext cx="76813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7A1128"/>
                </a:solidFill>
                <a:latin typeface="Unbounded SemiBold" pitchFamily="34" charset="0"/>
                <a:ea typeface="Unbounded SemiBold" pitchFamily="34" charset="-122"/>
                <a:cs typeface="Unbounded SemiBold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889778" y="2109192"/>
            <a:ext cx="2717633" cy="12601"/>
          </a:xfrm>
          <a:prstGeom prst="rect">
            <a:avLst/>
          </a:prstGeom>
          <a:solidFill>
            <a:srgbClr val="D4AF5A"/>
          </a:solidFill>
          <a:ln/>
        </p:spPr>
      </p:sp>
      <p:sp>
        <p:nvSpPr>
          <p:cNvPr id="22" name="Text 20"/>
          <p:cNvSpPr/>
          <p:nvPr/>
        </p:nvSpPr>
        <p:spPr>
          <a:xfrm>
            <a:off x="9141092" y="3421757"/>
            <a:ext cx="2514537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7A1128"/>
                </a:solidFill>
                <a:latin typeface="Golos Text Medium" pitchFamily="34" charset="0"/>
                <a:ea typeface="Golos Text Medium" pitchFamily="34" charset="-122"/>
                <a:cs typeface="Golos Text Medium" pitchFamily="34" charset="-120"/>
              </a:rPr>
              <a:t>Плечики и туловище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8991375" y="3857923"/>
            <a:ext cx="2514537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00" dirty="0">
                <a:solidFill>
                  <a:srgbClr val="2B2F3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Занимают размеры выхода таза.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58786" y="5937250"/>
            <a:ext cx="11074123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250" kern="100" spc="12" dirty="0">
                <a:solidFill>
                  <a:srgbClr val="5C6370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Сначала головка сгибается и уменьшается, затем поворачивается и разгибается; после этого плечики и туловище последовательно занимают размеры, соответствующие выходу таза.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3320967" y="1389360"/>
            <a:ext cx="12700" cy="4354215"/>
          </a:xfrm>
          <a:prstGeom prst="rect">
            <a:avLst/>
          </a:prstGeom>
          <a:solidFill>
            <a:srgbClr val="D4AF5A"/>
          </a:solidFill>
          <a:ln/>
        </p:spPr>
      </p:sp>
      <p:sp>
        <p:nvSpPr>
          <p:cNvPr id="26" name="Shape 24"/>
          <p:cNvSpPr/>
          <p:nvPr/>
        </p:nvSpPr>
        <p:spPr>
          <a:xfrm>
            <a:off x="6089498" y="1389360"/>
            <a:ext cx="12700" cy="4354215"/>
          </a:xfrm>
          <a:prstGeom prst="rect">
            <a:avLst/>
          </a:prstGeom>
          <a:solidFill>
            <a:srgbClr val="D4AF5A"/>
          </a:solidFill>
          <a:ln/>
        </p:spPr>
      </p:sp>
      <p:sp>
        <p:nvSpPr>
          <p:cNvPr id="27" name="Shape 25"/>
          <p:cNvSpPr/>
          <p:nvPr/>
        </p:nvSpPr>
        <p:spPr>
          <a:xfrm>
            <a:off x="8858028" y="1389360"/>
            <a:ext cx="12700" cy="4354215"/>
          </a:xfrm>
          <a:prstGeom prst="rect">
            <a:avLst/>
          </a:prstGeom>
          <a:solidFill>
            <a:srgbClr val="D4AF5A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702</Words>
  <Application>Microsoft Office PowerPoint</Application>
  <PresentationFormat>Широкоэкранный</PresentationFormat>
  <Paragraphs>114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Unbounded Bold</vt:lpstr>
      <vt:lpstr>Golos Text SemiBold</vt:lpstr>
      <vt:lpstr>Golos Text Medium</vt:lpstr>
      <vt:lpstr>Golos Text</vt:lpstr>
      <vt:lpstr>Calibri</vt:lpstr>
      <vt:lpstr>Unbounded SemiBold</vt:lpstr>
      <vt:lpstr>Arial</vt:lpstr>
      <vt:lpstr>Calibri Light</vt:lpstr>
      <vt:lpstr>Golos Text 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123</cp:lastModifiedBy>
  <cp:revision>4</cp:revision>
  <dcterms:created xsi:type="dcterms:W3CDTF">2026-10-06T16:24:27Z</dcterms:created>
  <dcterms:modified xsi:type="dcterms:W3CDTF">2026-10-06T16:39:43Z</dcterms:modified>
</cp:coreProperties>
</file>